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12"/>
  </p:notesMasterIdLst>
  <p:sldIdLst>
    <p:sldId id="325" r:id="rId2"/>
    <p:sldId id="256" r:id="rId3"/>
    <p:sldId id="342" r:id="rId4"/>
    <p:sldId id="343" r:id="rId5"/>
    <p:sldId id="344" r:id="rId6"/>
    <p:sldId id="347" r:id="rId7"/>
    <p:sldId id="348" r:id="rId8"/>
    <p:sldId id="345" r:id="rId9"/>
    <p:sldId id="346" r:id="rId10"/>
    <p:sldId id="31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DEA"/>
    <a:srgbClr val="121F8B"/>
    <a:srgbClr val="0F00EA"/>
    <a:srgbClr val="19B3F8"/>
    <a:srgbClr val="2200FB"/>
    <a:srgbClr val="8900FB"/>
    <a:srgbClr val="C400FA"/>
    <a:srgbClr val="F500D5"/>
    <a:srgbClr val="D700F3"/>
    <a:srgbClr val="EC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5" autoAdjust="0"/>
    <p:restoredTop sz="86809" autoAdjust="0"/>
  </p:normalViewPr>
  <p:slideViewPr>
    <p:cSldViewPr>
      <p:cViewPr>
        <p:scale>
          <a:sx n="100" d="100"/>
          <a:sy n="100" d="100"/>
        </p:scale>
        <p:origin x="-186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2790AD-7531-4A8B-845A-EA562B74B114}" type="doc">
      <dgm:prSet loTypeId="urn:microsoft.com/office/officeart/2005/8/layout/vList2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EF96A08-1BC5-4ED4-B7A1-DBB2A2C14A20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121F8B"/>
              </a:solidFill>
            </a:rPr>
            <a:t>Шифрование</a:t>
          </a:r>
          <a:endParaRPr lang="en-US" sz="2400" b="1" dirty="0" smtClean="0">
            <a:solidFill>
              <a:srgbClr val="121F8B"/>
            </a:solidFill>
          </a:endParaRPr>
        </a:p>
      </dgm:t>
    </dgm:pt>
    <dgm:pt modelId="{DE11F872-5678-4C36-8538-731D569EF1B1}" type="sibTrans" cxnId="{DB30A2FD-009A-433E-8490-44D91D3E117B}">
      <dgm:prSet/>
      <dgm:spPr/>
      <dgm:t>
        <a:bodyPr/>
        <a:lstStyle/>
        <a:p>
          <a:endParaRPr lang="ru-RU" sz="2400" b="1"/>
        </a:p>
      </dgm:t>
    </dgm:pt>
    <dgm:pt modelId="{EFB52F67-6306-4BD6-AD1C-5F1E95436DA4}" type="parTrans" cxnId="{DB30A2FD-009A-433E-8490-44D91D3E117B}">
      <dgm:prSet/>
      <dgm:spPr/>
      <dgm:t>
        <a:bodyPr/>
        <a:lstStyle/>
        <a:p>
          <a:endParaRPr lang="ru-RU" sz="2400" b="1"/>
        </a:p>
      </dgm:t>
    </dgm:pt>
    <dgm:pt modelId="{B448D533-E8CE-4D9F-BF17-46D06796D6AE}">
      <dgm:prSet phldrT="[Текст]" custT="1"/>
      <dgm:spPr>
        <a:solidFill>
          <a:srgbClr val="C6D9F1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121F8B"/>
              </a:solidFill>
            </a:rPr>
            <a:t>Аутентификация</a:t>
          </a:r>
          <a:endParaRPr lang="en-US" sz="2400" b="1" dirty="0" smtClean="0">
            <a:solidFill>
              <a:srgbClr val="121F8B"/>
            </a:solidFill>
          </a:endParaRPr>
        </a:p>
      </dgm:t>
    </dgm:pt>
    <dgm:pt modelId="{BC48EEF3-EE1C-4C3E-A8B8-FEE42C7609A2}" type="parTrans" cxnId="{E8DDB54A-3B5D-4E89-8B4D-B8ACD961E54C}">
      <dgm:prSet/>
      <dgm:spPr/>
      <dgm:t>
        <a:bodyPr/>
        <a:lstStyle/>
        <a:p>
          <a:endParaRPr lang="ru-RU" sz="2400" b="1"/>
        </a:p>
      </dgm:t>
    </dgm:pt>
    <dgm:pt modelId="{FC9432E0-F8C5-4340-8494-79837C52A98B}" type="sibTrans" cxnId="{E8DDB54A-3B5D-4E89-8B4D-B8ACD961E54C}">
      <dgm:prSet/>
      <dgm:spPr/>
      <dgm:t>
        <a:bodyPr/>
        <a:lstStyle/>
        <a:p>
          <a:endParaRPr lang="ru-RU" sz="2400" b="1"/>
        </a:p>
      </dgm:t>
    </dgm:pt>
    <dgm:pt modelId="{3199BC89-11D4-4F8C-A791-B869B51A5961}">
      <dgm:prSet phldrT="[Текст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rgbClr val="121F8B"/>
              </a:solidFill>
            </a:rPr>
            <a:t>Актуальные версии: 1.0 – 1.2</a:t>
          </a:r>
          <a:endParaRPr lang="ru-RU" sz="2400" b="1" dirty="0">
            <a:solidFill>
              <a:srgbClr val="121F8B"/>
            </a:solidFill>
          </a:endParaRPr>
        </a:p>
      </dgm:t>
    </dgm:pt>
    <dgm:pt modelId="{BA804F74-9B96-4BA6-8FC7-FE8283551804}" type="sibTrans" cxnId="{53FA888A-7ED1-4604-8C6F-3E285E4DB6A8}">
      <dgm:prSet/>
      <dgm:spPr/>
      <dgm:t>
        <a:bodyPr/>
        <a:lstStyle/>
        <a:p>
          <a:endParaRPr lang="ru-RU" sz="2400" b="1"/>
        </a:p>
      </dgm:t>
    </dgm:pt>
    <dgm:pt modelId="{E28A6683-94A7-4F80-90DE-93A372AB5081}" type="parTrans" cxnId="{53FA888A-7ED1-4604-8C6F-3E285E4DB6A8}">
      <dgm:prSet/>
      <dgm:spPr/>
      <dgm:t>
        <a:bodyPr/>
        <a:lstStyle/>
        <a:p>
          <a:endParaRPr lang="ru-RU" sz="2400" b="1"/>
        </a:p>
      </dgm:t>
    </dgm:pt>
    <dgm:pt modelId="{5D0C060A-7CD9-4234-9B94-312BE424F42B}" type="pres">
      <dgm:prSet presAssocID="{AC2790AD-7531-4A8B-845A-EA562B74B1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40389A-A764-49A2-8049-C64267785FDE}" type="pres">
      <dgm:prSet presAssocID="{3199BC89-11D4-4F8C-A791-B869B51A5961}" presName="parentText" presStyleLbl="node1" presStyleIdx="0" presStyleCnt="3" custScaleY="89837" custLinFactNeighborX="-11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44B62-E7E8-46A3-B26D-1EEB76E5D2BF}" type="pres">
      <dgm:prSet presAssocID="{BA804F74-9B96-4BA6-8FC7-FE8283551804}" presName="spacer" presStyleCnt="0"/>
      <dgm:spPr/>
    </dgm:pt>
    <dgm:pt modelId="{9D2050E7-9966-411D-BFBB-16FA8E6C20D1}" type="pres">
      <dgm:prSet presAssocID="{AEF96A08-1BC5-4ED4-B7A1-DBB2A2C14A20}" presName="parentText" presStyleLbl="node1" presStyleIdx="1" presStyleCnt="3" custScaleY="772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57AC92-9CBC-4500-AB8B-8D261CCC5452}" type="pres">
      <dgm:prSet presAssocID="{DE11F872-5678-4C36-8538-731D569EF1B1}" presName="spacer" presStyleCnt="0"/>
      <dgm:spPr/>
    </dgm:pt>
    <dgm:pt modelId="{20545138-5ECC-4DC5-81C0-94EBC85488F3}" type="pres">
      <dgm:prSet presAssocID="{B448D533-E8CE-4D9F-BF17-46D06796D6AE}" presName="parentText" presStyleLbl="node1" presStyleIdx="2" presStyleCnt="3" custScaleY="781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F5F3D-0A67-482C-9F12-D5625515CE87}" type="presOf" srcId="{3199BC89-11D4-4F8C-A791-B869B51A5961}" destId="{0940389A-A764-49A2-8049-C64267785FDE}" srcOrd="0" destOrd="0" presId="urn:microsoft.com/office/officeart/2005/8/layout/vList2"/>
    <dgm:cxn modelId="{E8DDB54A-3B5D-4E89-8B4D-B8ACD961E54C}" srcId="{AC2790AD-7531-4A8B-845A-EA562B74B114}" destId="{B448D533-E8CE-4D9F-BF17-46D06796D6AE}" srcOrd="2" destOrd="0" parTransId="{BC48EEF3-EE1C-4C3E-A8B8-FEE42C7609A2}" sibTransId="{FC9432E0-F8C5-4340-8494-79837C52A98B}"/>
    <dgm:cxn modelId="{0ADC7DAE-A358-41CB-B5B9-1FB76F61E432}" type="presOf" srcId="{AEF96A08-1BC5-4ED4-B7A1-DBB2A2C14A20}" destId="{9D2050E7-9966-411D-BFBB-16FA8E6C20D1}" srcOrd="0" destOrd="0" presId="urn:microsoft.com/office/officeart/2005/8/layout/vList2"/>
    <dgm:cxn modelId="{9E0F327F-FBB1-468F-AE14-DCBEAD5E4C7A}" type="presOf" srcId="{B448D533-E8CE-4D9F-BF17-46D06796D6AE}" destId="{20545138-5ECC-4DC5-81C0-94EBC85488F3}" srcOrd="0" destOrd="0" presId="urn:microsoft.com/office/officeart/2005/8/layout/vList2"/>
    <dgm:cxn modelId="{53FA888A-7ED1-4604-8C6F-3E285E4DB6A8}" srcId="{AC2790AD-7531-4A8B-845A-EA562B74B114}" destId="{3199BC89-11D4-4F8C-A791-B869B51A5961}" srcOrd="0" destOrd="0" parTransId="{E28A6683-94A7-4F80-90DE-93A372AB5081}" sibTransId="{BA804F74-9B96-4BA6-8FC7-FE8283551804}"/>
    <dgm:cxn modelId="{DB30A2FD-009A-433E-8490-44D91D3E117B}" srcId="{AC2790AD-7531-4A8B-845A-EA562B74B114}" destId="{AEF96A08-1BC5-4ED4-B7A1-DBB2A2C14A20}" srcOrd="1" destOrd="0" parTransId="{EFB52F67-6306-4BD6-AD1C-5F1E95436DA4}" sibTransId="{DE11F872-5678-4C36-8538-731D569EF1B1}"/>
    <dgm:cxn modelId="{4B46C295-290E-4C83-A511-E03026B3C20E}" type="presOf" srcId="{AC2790AD-7531-4A8B-845A-EA562B74B114}" destId="{5D0C060A-7CD9-4234-9B94-312BE424F42B}" srcOrd="0" destOrd="0" presId="urn:microsoft.com/office/officeart/2005/8/layout/vList2"/>
    <dgm:cxn modelId="{C78BE873-3A15-4DF2-9D94-FA5EE5F98684}" type="presParOf" srcId="{5D0C060A-7CD9-4234-9B94-312BE424F42B}" destId="{0940389A-A764-49A2-8049-C64267785FDE}" srcOrd="0" destOrd="0" presId="urn:microsoft.com/office/officeart/2005/8/layout/vList2"/>
    <dgm:cxn modelId="{3C88A4D4-D774-4D37-8D08-51289E281747}" type="presParOf" srcId="{5D0C060A-7CD9-4234-9B94-312BE424F42B}" destId="{3BD44B62-E7E8-46A3-B26D-1EEB76E5D2BF}" srcOrd="1" destOrd="0" presId="urn:microsoft.com/office/officeart/2005/8/layout/vList2"/>
    <dgm:cxn modelId="{ACCDB383-73AF-4A6C-B04C-23A760CA5B3F}" type="presParOf" srcId="{5D0C060A-7CD9-4234-9B94-312BE424F42B}" destId="{9D2050E7-9966-411D-BFBB-16FA8E6C20D1}" srcOrd="2" destOrd="0" presId="urn:microsoft.com/office/officeart/2005/8/layout/vList2"/>
    <dgm:cxn modelId="{9D185CD9-5D7B-45D0-B6CE-CDBE9812F0F0}" type="presParOf" srcId="{5D0C060A-7CD9-4234-9B94-312BE424F42B}" destId="{A157AC92-9CBC-4500-AB8B-8D261CCC5452}" srcOrd="3" destOrd="0" presId="urn:microsoft.com/office/officeart/2005/8/layout/vList2"/>
    <dgm:cxn modelId="{06AE6C4B-D8F2-4EAF-91BA-DC64E35C6695}" type="presParOf" srcId="{5D0C060A-7CD9-4234-9B94-312BE424F42B}" destId="{20545138-5ECC-4DC5-81C0-94EBC85488F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40389A-A764-49A2-8049-C64267785FDE}">
      <dsp:nvSpPr>
        <dsp:cNvPr id="0" name=""/>
        <dsp:cNvSpPr/>
      </dsp:nvSpPr>
      <dsp:spPr>
        <a:xfrm>
          <a:off x="0" y="509266"/>
          <a:ext cx="7632848" cy="1093136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121F8B"/>
              </a:solidFill>
            </a:rPr>
            <a:t>Актуальные версии: 1.0 – 1.2</a:t>
          </a:r>
          <a:endParaRPr lang="ru-RU" sz="2400" b="1" kern="1200" dirty="0">
            <a:solidFill>
              <a:srgbClr val="121F8B"/>
            </a:solidFill>
          </a:endParaRPr>
        </a:p>
      </dsp:txBody>
      <dsp:txXfrm>
        <a:off x="53363" y="562629"/>
        <a:ext cx="7526122" cy="986410"/>
      </dsp:txXfrm>
    </dsp:sp>
    <dsp:sp modelId="{9D2050E7-9966-411D-BFBB-16FA8E6C20D1}">
      <dsp:nvSpPr>
        <dsp:cNvPr id="0" name=""/>
        <dsp:cNvSpPr/>
      </dsp:nvSpPr>
      <dsp:spPr>
        <a:xfrm>
          <a:off x="0" y="1789602"/>
          <a:ext cx="7632848" cy="939393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121F8B"/>
              </a:solidFill>
            </a:rPr>
            <a:t>Шифрование</a:t>
          </a:r>
          <a:endParaRPr lang="en-US" sz="2400" b="1" kern="1200" dirty="0" smtClean="0">
            <a:solidFill>
              <a:srgbClr val="121F8B"/>
            </a:solidFill>
          </a:endParaRPr>
        </a:p>
      </dsp:txBody>
      <dsp:txXfrm>
        <a:off x="45857" y="1835459"/>
        <a:ext cx="7541134" cy="847679"/>
      </dsp:txXfrm>
    </dsp:sp>
    <dsp:sp modelId="{20545138-5ECC-4DC5-81C0-94EBC85488F3}">
      <dsp:nvSpPr>
        <dsp:cNvPr id="0" name=""/>
        <dsp:cNvSpPr/>
      </dsp:nvSpPr>
      <dsp:spPr>
        <a:xfrm>
          <a:off x="0" y="2916196"/>
          <a:ext cx="7632848" cy="951136"/>
        </a:xfrm>
        <a:prstGeom prst="roundRect">
          <a:avLst/>
        </a:prstGeom>
        <a:solidFill>
          <a:srgbClr val="C6D9F1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rgbClr val="121F8B"/>
              </a:solidFill>
            </a:rPr>
            <a:t>Аутентификация</a:t>
          </a:r>
          <a:endParaRPr lang="en-US" sz="2400" b="1" kern="1200" dirty="0" smtClean="0">
            <a:solidFill>
              <a:srgbClr val="121F8B"/>
            </a:solidFill>
          </a:endParaRPr>
        </a:p>
      </dsp:txBody>
      <dsp:txXfrm>
        <a:off x="46431" y="2962627"/>
        <a:ext cx="7539986" cy="858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BC915D9-2C35-4C32-8656-9657CD48D5E7}" type="datetimeFigureOut">
              <a:rPr lang="ru-RU"/>
              <a:pPr>
                <a:defRPr/>
              </a:pPr>
              <a:t>01.02.2018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D59A4200-B0F8-4CE7-B995-E2C9FDEFC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9994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3200" b="1" dirty="0" smtClean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4200-B0F8-4CE7-B995-E2C9FDEFC8D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74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A4200-B0F8-4CE7-B995-E2C9FDEFC8D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62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121F8B"/>
                </a:solidFill>
                <a:latin typeface="Myriad Pro Black"/>
                <a:cs typeface="Myriad Pro Black"/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121F8B"/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7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F9CB1-8F08-904E-AFCD-191AA3DF6E11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54B48C-CFA8-0C4B-8188-FD614D952B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80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C4F3DA-E240-834D-AC4A-4E3C3625FF8E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6C41EF-9314-5842-A192-E04CE56302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959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54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60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40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11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412777"/>
            <a:ext cx="5111750" cy="475252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0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1412776"/>
            <a:ext cx="5486400" cy="3312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63688" y="522920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Myriad Pro"/>
                <a:cs typeface="Myriad Pro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7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536" y="1484784"/>
            <a:ext cx="8291264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45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7544" y="1556793"/>
            <a:ext cx="6019800" cy="4536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en-US" dirty="0" smtClean="0"/>
          </a:p>
          <a:p>
            <a:pPr lvl="1"/>
            <a:r>
              <a:rPr lang="en-US" dirty="0" err="1" smtClean="0"/>
              <a:t>Второй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2"/>
            <a:r>
              <a:rPr lang="en-US" dirty="0" err="1" smtClean="0"/>
              <a:t>Третий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3"/>
            <a:r>
              <a:rPr lang="en-US" dirty="0" err="1" smtClean="0"/>
              <a:t>Четвертый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en-US" dirty="0" smtClean="0"/>
          </a:p>
          <a:p>
            <a:pPr lvl="4"/>
            <a:r>
              <a:rPr lang="en-US" dirty="0" err="1" smtClean="0"/>
              <a:t>Пятый</a:t>
            </a:r>
            <a:r>
              <a:rPr lang="en-US" dirty="0" smtClean="0"/>
              <a:t> </a:t>
            </a:r>
            <a:r>
              <a:rPr lang="en-US" dirty="0" err="1" smtClean="0"/>
              <a:t>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ADC5FD-F8F3-A643-A987-2982EE29D53C}" type="datetimeFigureOut">
              <a:rPr lang="ru-RU" smtClean="0"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DD5907-4C9E-FD4C-9916-0C73C57070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Fotolia_146226175_XL light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34237"/>
          </a:xfrm>
          <a:prstGeom prst="rect">
            <a:avLst/>
          </a:prstGeom>
        </p:spPr>
      </p:pic>
      <p:pic>
        <p:nvPicPr>
          <p:cNvPr id="8" name="Изображение 7" descr="TCI_LOGO_ru.ps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8"/>
            <a:ext cx="2419894" cy="8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7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21" r:id="rId2"/>
    <p:sldLayoutId id="2147483897" r:id="rId3"/>
    <p:sldLayoutId id="2147483899" r:id="rId4"/>
    <p:sldLayoutId id="2147483900" r:id="rId5"/>
    <p:sldLayoutId id="2147483903" r:id="rId6"/>
    <p:sldLayoutId id="2147483904" r:id="rId7"/>
    <p:sldLayoutId id="2147483905" r:id="rId8"/>
    <p:sldLayoutId id="2147483906" r:id="rId9"/>
    <p:sldLayoutId id="2147483920" r:id="rId10"/>
    <p:sldLayoutId id="21474839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 typeface="Wingdings" charset="2"/>
        <a:buChar char="§"/>
        <a:defRPr sz="3200" b="0" i="0" kern="1200">
          <a:solidFill>
            <a:srgbClr val="121F8B"/>
          </a:solidFill>
          <a:latin typeface="Myriad Pro"/>
          <a:ea typeface="+mn-ea"/>
          <a:cs typeface="Myriad Pro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b="0" i="1" kern="1200">
          <a:solidFill>
            <a:srgbClr val="121F8B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1" kern="1200">
          <a:solidFill>
            <a:srgbClr val="121F8B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121F8B"/>
          </a:solidFill>
          <a:latin typeface="Myriad Pro Light"/>
          <a:ea typeface="+mn-ea"/>
          <a:cs typeface="Myriad Pro Light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121F8B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cinet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gresql.org/docs/10/static/libpq-ssl.html" TargetMode="Externa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stgresql.org/docs/current/static/sslinfo.html" TargetMode="Externa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penscg.com/2017/12/salted-challenge-response-authentication-mechanism-scram-authentication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Fotolia_146226175_XL dar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Название 1"/>
          <p:cNvSpPr txBox="1">
            <a:spLocks/>
          </p:cNvSpPr>
          <p:nvPr/>
        </p:nvSpPr>
        <p:spPr>
          <a:xfrm>
            <a:off x="323528" y="2204864"/>
            <a:ext cx="8495928" cy="16941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 lvl="2" algn="ctr" defTabSz="457200">
              <a:lnSpc>
                <a:spcPct val="80000"/>
              </a:lnSpc>
              <a:defRPr/>
            </a:pP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/>
                <a:cs typeface="Myriad Pro"/>
              </a:rPr>
              <a:t>Криптографические  параметры </a:t>
            </a:r>
            <a:r>
              <a:rPr lang="en-US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riad Pro"/>
                <a:cs typeface="Myriad Pro"/>
              </a:rPr>
              <a:t>PostgreSQL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riad Pro"/>
              <a:cs typeface="Myriad Pro"/>
            </a:endParaRPr>
          </a:p>
        </p:txBody>
      </p:sp>
      <p:pic>
        <p:nvPicPr>
          <p:cNvPr id="2" name="Изображение 1" descr="TCI_LOGO_ru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733256"/>
            <a:ext cx="2419894" cy="88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0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Подзаголовок 2"/>
          <p:cNvSpPr txBox="1">
            <a:spLocks/>
          </p:cNvSpPr>
          <p:nvPr/>
        </p:nvSpPr>
        <p:spPr bwMode="auto">
          <a:xfrm>
            <a:off x="179388" y="1052513"/>
            <a:ext cx="8713787" cy="568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/>
            <a:endParaRPr lang="ru-RU" sz="2000" b="1"/>
          </a:p>
          <a:p>
            <a:pPr lvl="1"/>
            <a:endParaRPr lang="ru-RU" sz="2000" b="1"/>
          </a:p>
        </p:txBody>
      </p:sp>
      <p:sp>
        <p:nvSpPr>
          <p:cNvPr id="12293" name="Подзаголовок 2"/>
          <p:cNvSpPr txBox="1">
            <a:spLocks/>
          </p:cNvSpPr>
          <p:nvPr/>
        </p:nvSpPr>
        <p:spPr bwMode="auto">
          <a:xfrm>
            <a:off x="179512" y="2276872"/>
            <a:ext cx="878522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 lvl="1" algn="ctr">
              <a:buClr>
                <a:srgbClr val="006C64"/>
              </a:buClr>
              <a:buSzPct val="100000"/>
            </a:pPr>
            <a:endParaRPr lang="en-US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pPr marL="0" lvl="1" algn="ctr" eaLnBrk="0" hangingPunct="0">
              <a:spcBef>
                <a:spcPct val="20000"/>
              </a:spcBef>
              <a:buClr>
                <a:schemeClr val="hlink"/>
              </a:buClr>
              <a:buSzPct val="100000"/>
            </a:pPr>
            <a:r>
              <a:rPr lang="ru-RU" sz="3200" dirty="0">
                <a:solidFill>
                  <a:srgbClr val="121F8B"/>
                </a:solidFill>
                <a:latin typeface="Myriad Pro Black"/>
                <a:cs typeface="Myriad Pro Black"/>
              </a:rPr>
              <a:t>Вопросы</a:t>
            </a:r>
            <a:r>
              <a:rPr lang="en-US" sz="3200" dirty="0">
                <a:solidFill>
                  <a:srgbClr val="121F8B"/>
                </a:solidFill>
                <a:latin typeface="Myriad Pro Black"/>
                <a:cs typeface="Myriad Pro Black"/>
              </a:rPr>
              <a:t>? </a:t>
            </a:r>
          </a:p>
          <a:p>
            <a:pPr marL="88900" lvl="1" algn="ctr">
              <a:buClr>
                <a:srgbClr val="006C64"/>
              </a:buClr>
              <a:buSzPct val="100000"/>
            </a:pPr>
            <a:endParaRPr lang="en-US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pPr marL="88900" lvl="1" algn="ctr">
              <a:buClr>
                <a:srgbClr val="006C64"/>
              </a:buClr>
              <a:buSzPct val="100000"/>
            </a:pPr>
            <a:r>
              <a:rPr lang="en-US" sz="3000" i="1" dirty="0" smtClean="0">
                <a:latin typeface="Myriad Pro"/>
                <a:ea typeface="Book Antiqua" charset="0"/>
                <a:cs typeface="Myriad Pro"/>
                <a:hlinkClick r:id="rId3"/>
              </a:rPr>
              <a:t>beldmit@tcinet.ru</a:t>
            </a:r>
            <a:endParaRPr lang="en-US" sz="3000" i="1" dirty="0">
              <a:latin typeface="Myriad Pro"/>
              <a:ea typeface="Book Antiqua" charset="0"/>
              <a:cs typeface="Myriad Pro"/>
            </a:endParaRPr>
          </a:p>
          <a:p>
            <a:pPr marL="88900" lvl="1" algn="ctr">
              <a:buClr>
                <a:srgbClr val="006C64"/>
              </a:buClr>
              <a:buSzPct val="100000"/>
            </a:pPr>
            <a:endParaRPr lang="en-US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pPr marL="88900" lvl="1" algn="ctr">
              <a:buClr>
                <a:srgbClr val="006C64"/>
              </a:buClr>
              <a:buSzPct val="100000"/>
            </a:pPr>
            <a:endParaRPr lang="en-US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pPr marL="88900" lvl="1" algn="ctr">
              <a:buClr>
                <a:srgbClr val="006C64"/>
              </a:buClr>
              <a:buSzPct val="100000"/>
            </a:pPr>
            <a:endParaRPr lang="en-US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pPr marL="88900" lvl="1">
              <a:buClr>
                <a:srgbClr val="006C64"/>
              </a:buClr>
              <a:buSzPct val="100000"/>
            </a:pPr>
            <a:endParaRPr lang="ru-RU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pPr marL="88900" lvl="1">
              <a:buClr>
                <a:srgbClr val="006C64"/>
              </a:buClr>
              <a:buSzPct val="100000"/>
            </a:pPr>
            <a:endParaRPr lang="ru-RU" sz="2400" b="1" dirty="0">
              <a:latin typeface="Book Antiqua" charset="0"/>
              <a:ea typeface="Book Antiqua" charset="0"/>
              <a:cs typeface="Book Antiqua" charset="0"/>
            </a:endParaRPr>
          </a:p>
          <a:p>
            <a:pPr marL="88900" lvl="1"/>
            <a:endParaRPr lang="ru-RU" sz="2400" b="1" dirty="0">
              <a:latin typeface="Book Antiqua" charset="0"/>
              <a:ea typeface="Book Antiqua" charset="0"/>
              <a:cs typeface="Book Antiqua" charset="0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0" dirty="0" smtClean="0">
                <a:solidFill>
                  <a:srgbClr val="121F8B"/>
                </a:solidFill>
                <a:latin typeface="Myriad Pro"/>
                <a:cs typeface="Myriad Pro"/>
              </a:rPr>
              <a:t>Криптографические параметры </a:t>
            </a:r>
            <a:r>
              <a:rPr lang="en-US" sz="2400" b="1" i="0" dirty="0" smtClean="0">
                <a:solidFill>
                  <a:srgbClr val="121F8B"/>
                </a:solidFill>
                <a:latin typeface="Myriad Pro"/>
                <a:cs typeface="Myriad Pro"/>
              </a:rPr>
              <a:t>PostgreSQL</a:t>
            </a:r>
            <a:endParaRPr lang="ru-RU" sz="2400" b="1" i="0" dirty="0" smtClean="0">
              <a:solidFill>
                <a:srgbClr val="121F8B"/>
              </a:solidFill>
              <a:latin typeface="Myriad Pro"/>
              <a:cs typeface="Myriad Pro"/>
            </a:endParaRPr>
          </a:p>
          <a:p>
            <a:endParaRPr lang="ru-RU" sz="2400" dirty="0">
              <a:solidFill>
                <a:srgbClr val="121F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t"/>
          <a:lstStyle/>
          <a:p>
            <a:r>
              <a:rPr lang="ru-RU" sz="4000" dirty="0" smtClean="0"/>
              <a:t>Криптографические параметры </a:t>
            </a:r>
            <a:r>
              <a:rPr lang="en-US" sz="4000" dirty="0" smtClean="0"/>
              <a:t>PostgreSQL</a:t>
            </a:r>
            <a:endParaRPr lang="en-US" sz="4000" dirty="0" smtClean="0">
              <a:ea typeface="Copperplate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 smtClean="0">
                <a:solidFill>
                  <a:srgbClr val="0F00EA"/>
                </a:solidFill>
                <a:latin typeface="Myriad Pro Light"/>
                <a:ea typeface="Rockwell" charset="0"/>
                <a:cs typeface="Myriad Pro Light"/>
              </a:rPr>
              <a:t>Дмитрий Белявский</a:t>
            </a:r>
          </a:p>
          <a:p>
            <a:pPr>
              <a:lnSpc>
                <a:spcPct val="90000"/>
              </a:lnSpc>
            </a:pPr>
            <a:endParaRPr lang="ru-RU" sz="2200" dirty="0">
              <a:solidFill>
                <a:srgbClr val="0F00EA"/>
              </a:solidFill>
              <a:latin typeface="Myriad Pro Light"/>
              <a:ea typeface="Rockwell" charset="0"/>
              <a:cs typeface="Myriad Pro Light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F00EA"/>
                </a:solidFill>
                <a:latin typeface="Myriad Pro Light"/>
                <a:ea typeface="Rockwell" charset="0"/>
                <a:cs typeface="Myriad Pro Light"/>
              </a:rPr>
              <a:t>PgConf.ru - 2018</a:t>
            </a:r>
            <a:endParaRPr lang="ru-RU" sz="2200" dirty="0">
              <a:solidFill>
                <a:srgbClr val="0F00EA"/>
              </a:solidFill>
              <a:latin typeface="Myriad Pro Light"/>
              <a:ea typeface="Rockwell" charset="0"/>
              <a:cs typeface="Myriad Pro Light"/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F00EA"/>
                </a:solidFill>
                <a:latin typeface="Myriad Pro Light"/>
                <a:ea typeface="Rockwell" charset="0"/>
                <a:cs typeface="Myriad Pro Light"/>
              </a:rPr>
              <a:t>6 </a:t>
            </a:r>
            <a:r>
              <a:rPr lang="ru-RU" sz="2200" dirty="0" smtClean="0">
                <a:solidFill>
                  <a:srgbClr val="0F00EA"/>
                </a:solidFill>
                <a:latin typeface="Myriad Pro Light"/>
                <a:ea typeface="Rockwell" charset="0"/>
                <a:cs typeface="Myriad Pro Light"/>
              </a:rPr>
              <a:t>февраля 2018</a:t>
            </a:r>
            <a:endParaRPr lang="en-US" sz="2200" dirty="0">
              <a:solidFill>
                <a:srgbClr val="0F00EA"/>
              </a:solidFill>
              <a:latin typeface="Myriad Pro Light"/>
              <a:ea typeface="Rockwell" charset="0"/>
              <a:cs typeface="Myriad Pro Light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endParaRPr lang="ru-RU" sz="2400" dirty="0">
              <a:solidFill>
                <a:srgbClr val="121F8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8111297"/>
              </p:ext>
            </p:extLst>
          </p:nvPr>
        </p:nvGraphicFramePr>
        <p:xfrm>
          <a:off x="1043608" y="1919946"/>
          <a:ext cx="7632848" cy="4376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Протокол </a:t>
            </a:r>
            <a:r>
              <a:rPr lang="en-US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TLS</a:t>
            </a:r>
            <a:endParaRPr lang="ru-RU" sz="2400" b="1" dirty="0">
              <a:solidFill>
                <a:srgbClr val="121F8B"/>
              </a:solidFill>
              <a:latin typeface="Myriad Pro"/>
              <a:cs typeface="Myriad Pro"/>
            </a:endParaRPr>
          </a:p>
          <a:p>
            <a:endParaRPr lang="ru-RU" sz="2400" dirty="0">
              <a:solidFill>
                <a:srgbClr val="121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2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276872"/>
            <a:ext cx="6192688" cy="396043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/>
              <a:buChar char="•"/>
            </a:pPr>
            <a:r>
              <a:rPr lang="ru-RU" dirty="0" smtClean="0"/>
              <a:t>Поддерживаемые версии: 1.0.2, 1.1.0</a:t>
            </a:r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Разумные умолчания</a:t>
            </a:r>
            <a:endParaRPr lang="en-US" dirty="0" smtClean="0"/>
          </a:p>
          <a:p>
            <a:pPr lvl="2" indent="-457200"/>
            <a:r>
              <a:rPr lang="en-US" dirty="0" smtClean="0"/>
              <a:t>AES</a:t>
            </a:r>
          </a:p>
          <a:p>
            <a:pPr lvl="2" indent="-457200"/>
            <a:r>
              <a:rPr lang="ru-RU" dirty="0" smtClean="0"/>
              <a:t>Ключевой обмен по </a:t>
            </a:r>
            <a:r>
              <a:rPr lang="ru-RU" dirty="0" err="1" smtClean="0"/>
              <a:t>Диффи-Хеллману</a:t>
            </a:r>
            <a:endParaRPr lang="ru-RU" dirty="0" smtClean="0"/>
          </a:p>
          <a:p>
            <a:pPr marL="457200" indent="-457200">
              <a:buFont typeface="Arial"/>
              <a:buChar char="•"/>
            </a:pPr>
            <a:r>
              <a:rPr lang="ru-RU" dirty="0" smtClean="0"/>
              <a:t>Свой конфигурационный файл?</a:t>
            </a:r>
          </a:p>
          <a:p>
            <a:pPr lvl="2" indent="-457200"/>
            <a:r>
              <a:rPr lang="en-US" dirty="0" smtClean="0"/>
              <a:t>OPENSSL_CONF=/path/to/</a:t>
            </a:r>
            <a:r>
              <a:rPr lang="en-US" dirty="0" err="1" smtClean="0"/>
              <a:t>my.conf</a:t>
            </a:r>
            <a:endParaRPr lang="en-US" dirty="0" smtClean="0"/>
          </a:p>
          <a:p>
            <a:pPr lvl="2" indent="-457200"/>
            <a:r>
              <a:rPr lang="ru-RU" dirty="0" smtClean="0"/>
              <a:t>Например, если нужен ГОСТ</a:t>
            </a:r>
          </a:p>
          <a:p>
            <a:pPr lvl="1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268413"/>
            <a:ext cx="9144000" cy="1143000"/>
          </a:xfrm>
          <a:prstGeom prst="rect">
            <a:avLst/>
          </a:prstGeom>
        </p:spPr>
        <p:txBody>
          <a:bodyPr/>
          <a:lstStyle/>
          <a:p>
            <a:r>
              <a:rPr lang="en-US" sz="4000" dirty="0" smtClean="0">
                <a:solidFill>
                  <a:srgbClr val="121F8B"/>
                </a:solidFill>
                <a:latin typeface="Myriad Pro Black"/>
                <a:cs typeface="Myriad Pro Black"/>
              </a:rPr>
              <a:t>OpenSSL</a:t>
            </a:r>
            <a:endParaRPr lang="ru-RU" sz="4000" dirty="0">
              <a:solidFill>
                <a:srgbClr val="121F8B"/>
              </a:solidFill>
              <a:latin typeface="Myriad Pro Black"/>
              <a:cs typeface="Myriad Pro Black"/>
            </a:endParaRPr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Реализация в </a:t>
            </a:r>
            <a:r>
              <a:rPr lang="en-US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PostgreSQL</a:t>
            </a:r>
            <a:endParaRPr lang="ru-RU" sz="2400" b="1" dirty="0">
              <a:solidFill>
                <a:srgbClr val="121F8B"/>
              </a:solidFill>
              <a:latin typeface="Myriad Pro"/>
              <a:cs typeface="Myriad Pro"/>
            </a:endParaRPr>
          </a:p>
          <a:p>
            <a:endParaRPr lang="ru-RU" sz="2400" dirty="0">
              <a:solidFill>
                <a:srgbClr val="121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7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2060848"/>
            <a:ext cx="8291264" cy="4525963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000" dirty="0" err="1" smtClean="0"/>
              <a:t>ssl</a:t>
            </a:r>
            <a:r>
              <a:rPr lang="en-US" sz="3000" dirty="0" smtClean="0"/>
              <a:t> = on</a:t>
            </a:r>
            <a:endParaRPr lang="ru-RU" sz="3000" dirty="0" smtClean="0"/>
          </a:p>
          <a:p>
            <a:pPr marL="457200" indent="-457200">
              <a:buFont typeface="Wingdings" charset="2"/>
              <a:buChar char="§"/>
            </a:pPr>
            <a:r>
              <a:rPr lang="en-US" sz="3000" dirty="0" err="1" smtClean="0"/>
              <a:t>ssl_cert_file</a:t>
            </a:r>
            <a:r>
              <a:rPr lang="en-US" sz="3000" dirty="0" smtClean="0"/>
              <a:t>/</a:t>
            </a:r>
            <a:r>
              <a:rPr lang="en-US" sz="3000" dirty="0" err="1" smtClean="0"/>
              <a:t>ssl_key_file</a:t>
            </a:r>
            <a:endParaRPr lang="ru-RU" sz="3000" dirty="0" smtClean="0"/>
          </a:p>
          <a:p>
            <a:pPr marL="457200" indent="-457200">
              <a:buFont typeface="Wingdings" charset="2"/>
              <a:buChar char="§"/>
            </a:pPr>
            <a:r>
              <a:rPr lang="en-US" sz="3000" dirty="0" err="1" smtClean="0"/>
              <a:t>ssl_crl_file</a:t>
            </a:r>
            <a:endParaRPr lang="ru-RU" sz="3000" dirty="0" smtClean="0"/>
          </a:p>
          <a:p>
            <a:r>
              <a:rPr lang="en-US" sz="3000" dirty="0" err="1"/>
              <a:t>ssl_dh_params_file</a:t>
            </a:r>
            <a:r>
              <a:rPr lang="en-US" sz="3000" dirty="0"/>
              <a:t> </a:t>
            </a:r>
            <a:endParaRPr lang="en-US" sz="3000" dirty="0" smtClean="0"/>
          </a:p>
          <a:p>
            <a:r>
              <a:rPr lang="en-US" sz="3000" dirty="0" err="1"/>
              <a:t>ssl_ciphers</a:t>
            </a:r>
            <a:r>
              <a:rPr lang="en-US" sz="3000" dirty="0"/>
              <a:t> </a:t>
            </a:r>
            <a:endParaRPr lang="ru-RU" sz="3000" dirty="0"/>
          </a:p>
          <a:p>
            <a:r>
              <a:rPr lang="en-US" sz="3000" dirty="0" err="1"/>
              <a:t>ssl_ca_file</a:t>
            </a:r>
            <a:r>
              <a:rPr lang="en-US" sz="3000" dirty="0"/>
              <a:t> – </a:t>
            </a:r>
            <a:r>
              <a:rPr lang="ru-RU" sz="3000" dirty="0"/>
              <a:t>для авторизации по сертификатам</a:t>
            </a:r>
          </a:p>
          <a:p>
            <a:pPr marL="457200" indent="-457200">
              <a:buFont typeface="Wingdings" charset="2"/>
              <a:buChar char="§"/>
            </a:pPr>
            <a:endParaRPr lang="ru-RU" sz="3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52736"/>
            <a:ext cx="9144000" cy="854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121F8B"/>
                </a:solidFill>
                <a:latin typeface="Myriad Pro Black"/>
              </a:rPr>
              <a:t>postgresql.conf</a:t>
            </a:r>
            <a:endParaRPr lang="ru-RU" sz="40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Параметры сервера</a:t>
            </a:r>
            <a:endParaRPr lang="ru-RU" sz="2400" b="1" dirty="0">
              <a:solidFill>
                <a:srgbClr val="121F8B"/>
              </a:solidFill>
              <a:latin typeface="Myriad Pro"/>
              <a:cs typeface="Myriad Pro"/>
            </a:endParaRPr>
          </a:p>
          <a:p>
            <a:endParaRPr lang="ru-RU" sz="2400" dirty="0">
              <a:solidFill>
                <a:srgbClr val="121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39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2060848"/>
            <a:ext cx="8291264" cy="4525963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ru-RU" sz="3000" dirty="0" smtClean="0"/>
              <a:t>По умолчанию выключена</a:t>
            </a:r>
          </a:p>
          <a:p>
            <a:pPr marL="457200" indent="-457200">
              <a:buFont typeface="Wingdings" charset="2"/>
              <a:buChar char="§"/>
            </a:pPr>
            <a:r>
              <a:rPr lang="ru-RU" sz="3000" dirty="0" smtClean="0"/>
              <a:t>Реализована через </a:t>
            </a:r>
            <a:r>
              <a:rPr lang="en-US" sz="3000" dirty="0" err="1" smtClean="0"/>
              <a:t>libpq</a:t>
            </a:r>
            <a:endParaRPr lang="en-US" sz="3000" dirty="0" smtClean="0"/>
          </a:p>
          <a:p>
            <a:pPr lvl="2" indent="-457200">
              <a:buFont typeface="Wingdings" charset="2"/>
              <a:buChar char="§"/>
            </a:pPr>
            <a:r>
              <a:rPr lang="en-US" sz="2200" dirty="0" smtClean="0"/>
              <a:t>~/.</a:t>
            </a:r>
            <a:r>
              <a:rPr lang="en-US" sz="2200" dirty="0" err="1" smtClean="0"/>
              <a:t>postgresql</a:t>
            </a:r>
            <a:r>
              <a:rPr lang="en-US" sz="2200" dirty="0" smtClean="0"/>
              <a:t>/root.crt</a:t>
            </a:r>
          </a:p>
          <a:p>
            <a:pPr lvl="2" indent="-457200">
              <a:buFont typeface="Wingdings" charset="2"/>
              <a:buChar char="§"/>
            </a:pPr>
            <a:r>
              <a:rPr lang="en-US" sz="2200" dirty="0" smtClean="0"/>
              <a:t>~/.</a:t>
            </a:r>
            <a:r>
              <a:rPr lang="en-US" sz="2200" dirty="0" err="1"/>
              <a:t>postgresql</a:t>
            </a:r>
            <a:r>
              <a:rPr lang="en-US" sz="2200" dirty="0"/>
              <a:t>/postgresql.crt	</a:t>
            </a:r>
            <a:endParaRPr lang="en-US" sz="2200" dirty="0" smtClean="0"/>
          </a:p>
          <a:p>
            <a:pPr lvl="2" indent="-457200">
              <a:buFont typeface="Wingdings" charset="2"/>
              <a:buChar char="§"/>
            </a:pPr>
            <a:r>
              <a:rPr lang="en-US" sz="2200" dirty="0"/>
              <a:t>~/.</a:t>
            </a:r>
            <a:r>
              <a:rPr lang="en-US" sz="2200" dirty="0" err="1" smtClean="0"/>
              <a:t>postgresql</a:t>
            </a:r>
            <a:r>
              <a:rPr lang="en-US" sz="2200" dirty="0" smtClean="0"/>
              <a:t>/</a:t>
            </a:r>
            <a:r>
              <a:rPr lang="en-US" sz="2200" dirty="0" err="1" smtClean="0"/>
              <a:t>postgresql.key</a:t>
            </a:r>
            <a:endParaRPr lang="ru-RU" sz="2200" dirty="0"/>
          </a:p>
          <a:p>
            <a:endParaRPr lang="ru-RU" sz="3000" dirty="0" smtClean="0"/>
          </a:p>
          <a:p>
            <a:r>
              <a:rPr lang="ru-RU" sz="3000" dirty="0" smtClean="0"/>
              <a:t>Подробности: </a:t>
            </a:r>
            <a:r>
              <a:rPr lang="en-US" sz="3000" dirty="0" smtClean="0">
                <a:hlinkClick r:id="rId2"/>
              </a:rPr>
              <a:t>https</a:t>
            </a:r>
            <a:r>
              <a:rPr lang="en-US" sz="3000" dirty="0">
                <a:hlinkClick r:id="rId2"/>
              </a:rPr>
              <a:t>://</a:t>
            </a:r>
            <a:r>
              <a:rPr lang="en-US" sz="3000" dirty="0" smtClean="0">
                <a:hlinkClick r:id="rId2"/>
              </a:rPr>
              <a:t>www.postgresql.org/docs/10/static/libpq-ssl.html</a:t>
            </a:r>
            <a:endParaRPr lang="ru-RU" sz="3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52736"/>
            <a:ext cx="9144000" cy="854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21F8B"/>
                </a:solidFill>
                <a:latin typeface="Myriad Pro Black"/>
              </a:rPr>
              <a:t>Без неё – только шифрование</a:t>
            </a:r>
            <a:endParaRPr lang="ru-RU" sz="40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r>
              <a:rPr lang="ru-RU" sz="2400" dirty="0" smtClean="0">
                <a:solidFill>
                  <a:srgbClr val="121F8B"/>
                </a:solidFill>
              </a:rPr>
              <a:t>Аутентификация </a:t>
            </a:r>
          </a:p>
        </p:txBody>
      </p:sp>
    </p:spTree>
    <p:extLst>
      <p:ext uri="{BB962C8B-B14F-4D97-AF65-F5344CB8AC3E}">
        <p14:creationId xmlns:p14="http://schemas.microsoft.com/office/powerpoint/2010/main" val="1023427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2060848"/>
            <a:ext cx="8291264" cy="4525963"/>
          </a:xfrm>
        </p:spPr>
        <p:txBody>
          <a:bodyPr>
            <a:norm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ru-RU" sz="3000" dirty="0" smtClean="0"/>
              <a:t>Опция </a:t>
            </a:r>
            <a:r>
              <a:rPr lang="en-US" sz="3000" dirty="0" err="1" smtClean="0"/>
              <a:t>clientcert</a:t>
            </a:r>
            <a:endParaRPr lang="en-US" sz="3000" dirty="0" smtClean="0"/>
          </a:p>
          <a:p>
            <a:pPr lvl="2" indent="-457200">
              <a:buFont typeface="Wingdings" charset="2"/>
              <a:buChar char="§"/>
            </a:pPr>
            <a:r>
              <a:rPr lang="ru-RU" sz="2200" dirty="0" smtClean="0"/>
              <a:t>Включает проверку сертификата</a:t>
            </a:r>
            <a:endParaRPr lang="en-US" sz="2200" dirty="0" smtClean="0"/>
          </a:p>
          <a:p>
            <a:pPr lvl="2" indent="-457200">
              <a:buFont typeface="Wingdings" charset="2"/>
              <a:buChar char="§"/>
            </a:pPr>
            <a:r>
              <a:rPr lang="en-US" sz="2200" dirty="0" err="1" smtClean="0"/>
              <a:t>clientcert</a:t>
            </a:r>
            <a:r>
              <a:rPr lang="en-US" sz="2200" dirty="0" smtClean="0"/>
              <a:t>=0 – </a:t>
            </a:r>
            <a:r>
              <a:rPr lang="ru-RU" sz="2200" dirty="0" smtClean="0"/>
              <a:t>можно идти без сертификата</a:t>
            </a:r>
          </a:p>
          <a:p>
            <a:pPr lvl="2" indent="-457200">
              <a:buFont typeface="Wingdings" charset="2"/>
              <a:buChar char="§"/>
            </a:pPr>
            <a:r>
              <a:rPr lang="en-US" sz="2200" dirty="0" err="1" smtClean="0"/>
              <a:t>clientcert</a:t>
            </a:r>
            <a:r>
              <a:rPr lang="en-US" sz="2200" dirty="0" smtClean="0"/>
              <a:t>=1 – </a:t>
            </a:r>
            <a:r>
              <a:rPr lang="ru-RU" sz="2200" dirty="0" smtClean="0"/>
              <a:t>требуется сертификат</a:t>
            </a:r>
          </a:p>
          <a:p>
            <a:pPr lvl="2" indent="-457200">
              <a:buFont typeface="Wingdings" charset="2"/>
              <a:buChar char="§"/>
            </a:pPr>
            <a:r>
              <a:rPr lang="ru-RU" sz="2200" dirty="0" smtClean="0"/>
              <a:t>Для любого </a:t>
            </a:r>
            <a:r>
              <a:rPr lang="en-US" sz="2200" dirty="0" err="1" smtClean="0"/>
              <a:t>auth</a:t>
            </a:r>
            <a:r>
              <a:rPr lang="en-US" sz="2200" dirty="0" smtClean="0"/>
              <a:t>-</a:t>
            </a:r>
            <a:r>
              <a:rPr lang="ru-RU" sz="2200" dirty="0" smtClean="0"/>
              <a:t>метода</a:t>
            </a:r>
            <a:endParaRPr lang="ru-RU" sz="2200" dirty="0" smtClean="0"/>
          </a:p>
          <a:p>
            <a:pPr marL="457200" indent="-457200">
              <a:buFont typeface="Wingdings" charset="2"/>
              <a:buChar char="§"/>
            </a:pPr>
            <a:r>
              <a:rPr lang="en-US" sz="3000" dirty="0" err="1" smtClean="0"/>
              <a:t>Auth</a:t>
            </a:r>
            <a:r>
              <a:rPr lang="en-US" sz="3000" dirty="0" smtClean="0"/>
              <a:t>-</a:t>
            </a:r>
            <a:r>
              <a:rPr lang="ru-RU" sz="3000" dirty="0" smtClean="0"/>
              <a:t>метод </a:t>
            </a:r>
            <a:r>
              <a:rPr lang="en-US" sz="3000" dirty="0" smtClean="0"/>
              <a:t>cert</a:t>
            </a:r>
          </a:p>
          <a:p>
            <a:pPr lvl="2" indent="-457200">
              <a:buFont typeface="Wingdings" charset="2"/>
              <a:buChar char="§"/>
            </a:pPr>
            <a:r>
              <a:rPr lang="ru-RU" sz="2200" dirty="0" smtClean="0"/>
              <a:t>Берёт имя пользователя из поля </a:t>
            </a:r>
            <a:r>
              <a:rPr lang="en-US" sz="2200" dirty="0" smtClean="0"/>
              <a:t>CN </a:t>
            </a:r>
            <a:r>
              <a:rPr lang="ru-RU" sz="2200" dirty="0" smtClean="0"/>
              <a:t>сертификата</a:t>
            </a:r>
          </a:p>
          <a:p>
            <a:pPr lvl="2" indent="-457200">
              <a:buFont typeface="Wingdings" charset="2"/>
              <a:buChar char="§"/>
            </a:pPr>
            <a:r>
              <a:rPr lang="ru-RU" sz="2200" dirty="0" smtClean="0"/>
              <a:t>Опция </a:t>
            </a:r>
            <a:r>
              <a:rPr lang="en-US" sz="2200" dirty="0" smtClean="0"/>
              <a:t>map </a:t>
            </a:r>
            <a:endParaRPr lang="ru-RU" sz="2200" dirty="0" smtClean="0"/>
          </a:p>
          <a:p>
            <a:pPr marL="457200" indent="-457200">
              <a:buFont typeface="Wingdings" charset="2"/>
              <a:buChar char="§"/>
            </a:pPr>
            <a:endParaRPr lang="ru-RU" sz="3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52736"/>
            <a:ext cx="9144000" cy="854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solidFill>
                  <a:srgbClr val="121F8B"/>
                </a:solidFill>
                <a:latin typeface="Myriad Pro Black"/>
                <a:cs typeface="Myriad Pro Black"/>
              </a:rPr>
              <a:t>Настройки </a:t>
            </a:r>
            <a:r>
              <a:rPr lang="en-US" sz="4000" dirty="0" err="1" smtClean="0">
                <a:solidFill>
                  <a:srgbClr val="121F8B"/>
                </a:solidFill>
                <a:latin typeface="Myriad Pro Black"/>
                <a:cs typeface="Myriad Pro Black"/>
              </a:rPr>
              <a:t>pg_hba.conf</a:t>
            </a:r>
            <a:endParaRPr lang="ru-RU" sz="40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Клиентская аутентификация</a:t>
            </a:r>
            <a:endParaRPr lang="ru-RU" sz="2400" b="1" dirty="0">
              <a:solidFill>
                <a:srgbClr val="121F8B"/>
              </a:solidFill>
              <a:latin typeface="Myriad Pro"/>
              <a:cs typeface="Myriad Pro"/>
            </a:endParaRPr>
          </a:p>
          <a:p>
            <a:endParaRPr lang="ru-RU" sz="2400" dirty="0">
              <a:solidFill>
                <a:srgbClr val="121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4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2060848"/>
            <a:ext cx="8291264" cy="4525963"/>
          </a:xfrm>
        </p:spPr>
        <p:txBody>
          <a:bodyPr>
            <a:normAutofit lnSpcReduction="10000"/>
          </a:bodyPr>
          <a:lstStyle/>
          <a:p>
            <a:r>
              <a:rPr lang="en-US" sz="3000" dirty="0" err="1"/>
              <a:t>ssl_is_used</a:t>
            </a:r>
            <a:r>
              <a:rPr lang="en-US" sz="3000" dirty="0" smtClean="0"/>
              <a:t>(), </a:t>
            </a:r>
            <a:r>
              <a:rPr lang="en-US" sz="3000" dirty="0" err="1"/>
              <a:t>ssl_version</a:t>
            </a:r>
            <a:r>
              <a:rPr lang="en-US" sz="3000" dirty="0"/>
              <a:t>(), </a:t>
            </a:r>
            <a:r>
              <a:rPr lang="en-US" sz="3000" dirty="0" err="1"/>
              <a:t>ssl_cipher</a:t>
            </a:r>
            <a:r>
              <a:rPr lang="en-US" sz="3000" dirty="0"/>
              <a:t>()</a:t>
            </a:r>
            <a:endParaRPr lang="ru-RU" sz="3000" dirty="0"/>
          </a:p>
          <a:p>
            <a:r>
              <a:rPr lang="en-US" sz="3000" dirty="0" err="1"/>
              <a:t>ssl_client_cert_present</a:t>
            </a:r>
            <a:r>
              <a:rPr lang="en-US" sz="3000" dirty="0"/>
              <a:t>()</a:t>
            </a:r>
            <a:endParaRPr lang="ru-RU" sz="3000" dirty="0"/>
          </a:p>
          <a:p>
            <a:r>
              <a:rPr lang="en-US" sz="3000" dirty="0" err="1"/>
              <a:t>ssl_client_dn</a:t>
            </a:r>
            <a:r>
              <a:rPr lang="en-US" sz="3000" dirty="0"/>
              <a:t>()/</a:t>
            </a:r>
            <a:r>
              <a:rPr lang="en-US" sz="3000" dirty="0" err="1"/>
              <a:t>ssl_client_dn_field</a:t>
            </a:r>
            <a:r>
              <a:rPr lang="en-US" sz="3000" dirty="0"/>
              <a:t>(fieldname text)</a:t>
            </a:r>
            <a:endParaRPr lang="en-US" sz="3000" dirty="0" smtClean="0"/>
          </a:p>
          <a:p>
            <a:r>
              <a:rPr lang="en-US" sz="3000" dirty="0" err="1"/>
              <a:t>ssl_client_serial</a:t>
            </a:r>
            <a:r>
              <a:rPr lang="en-US" sz="3000" dirty="0"/>
              <a:t>()/</a:t>
            </a:r>
            <a:r>
              <a:rPr lang="en-US" sz="3000" dirty="0" err="1"/>
              <a:t>ssl_issuer_dn</a:t>
            </a:r>
            <a:r>
              <a:rPr lang="en-US" sz="3000" dirty="0" smtClean="0"/>
              <a:t>()</a:t>
            </a:r>
            <a:endParaRPr lang="en-US" sz="3000" dirty="0"/>
          </a:p>
          <a:p>
            <a:pPr marL="457200" indent="-457200">
              <a:buFont typeface="Wingdings" charset="2"/>
              <a:buChar char="§"/>
            </a:pPr>
            <a:endParaRPr lang="en-US" sz="3000" dirty="0" smtClean="0"/>
          </a:p>
          <a:p>
            <a:r>
              <a:rPr lang="ru-RU" sz="3000" dirty="0" smtClean="0"/>
              <a:t>Документация: </a:t>
            </a:r>
            <a:r>
              <a:rPr lang="en-US" sz="3000" dirty="0">
                <a:hlinkClick r:id="rId2"/>
              </a:rPr>
              <a:t>https://</a:t>
            </a:r>
            <a:r>
              <a:rPr lang="en-US" sz="3000" dirty="0" smtClean="0">
                <a:hlinkClick r:id="rId2"/>
              </a:rPr>
              <a:t>www.postgresql.org/docs/current/static/sslinfo.html</a:t>
            </a:r>
            <a:endParaRPr lang="ru-RU" sz="3000" dirty="0" smtClean="0"/>
          </a:p>
          <a:p>
            <a:endParaRPr lang="ru-RU" sz="3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052736"/>
            <a:ext cx="9144000" cy="85496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121F8B"/>
                </a:solidFill>
                <a:latin typeface="Myriad Pro"/>
                <a:cs typeface="Myriad Pro"/>
              </a:rPr>
              <a:t>Пакет </a:t>
            </a:r>
            <a:r>
              <a:rPr lang="en-US" sz="4000" b="1" dirty="0" err="1">
                <a:solidFill>
                  <a:srgbClr val="121F8B"/>
                </a:solidFill>
                <a:latin typeface="Myriad Pro"/>
                <a:cs typeface="Myriad Pro"/>
              </a:rPr>
              <a:t>sslinfo</a:t>
            </a:r>
            <a:endParaRPr lang="ru-RU" sz="4000" b="1" dirty="0">
              <a:solidFill>
                <a:srgbClr val="121F8B"/>
              </a:solidFill>
              <a:latin typeface="Myriad Pro"/>
              <a:cs typeface="Myriad Pro"/>
            </a:endParaRPr>
          </a:p>
          <a:p>
            <a:endParaRPr lang="ru-RU" sz="40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Свойства соединения</a:t>
            </a:r>
          </a:p>
          <a:p>
            <a:endParaRPr lang="ru-RU" sz="2400" dirty="0">
              <a:solidFill>
                <a:srgbClr val="121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339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" y="1196752"/>
            <a:ext cx="8291264" cy="539005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000" dirty="0" smtClean="0"/>
              <a:t>cert – </a:t>
            </a:r>
            <a:r>
              <a:rPr lang="ru-RU" sz="3000" dirty="0" smtClean="0"/>
              <a:t>описана ранее</a:t>
            </a:r>
          </a:p>
          <a:p>
            <a:pPr marL="457200" indent="-457200">
              <a:buFont typeface="Wingdings" charset="2"/>
              <a:buChar char="§"/>
            </a:pPr>
            <a:r>
              <a:rPr lang="ru-RU" sz="3000" dirty="0" smtClean="0"/>
              <a:t>На основе пароля</a:t>
            </a:r>
          </a:p>
          <a:p>
            <a:pPr lvl="2" indent="-457200">
              <a:buFont typeface="Wingdings" charset="2"/>
              <a:buChar char="§"/>
            </a:pPr>
            <a:r>
              <a:rPr lang="en-US" sz="2200" dirty="0" smtClean="0"/>
              <a:t>password </a:t>
            </a:r>
          </a:p>
          <a:p>
            <a:pPr lvl="2" indent="-457200">
              <a:buFont typeface="Wingdings" charset="2"/>
              <a:buChar char="§"/>
            </a:pPr>
            <a:r>
              <a:rPr lang="en-US" sz="2200" dirty="0" smtClean="0"/>
              <a:t>md5</a:t>
            </a:r>
          </a:p>
          <a:p>
            <a:pPr lvl="2" indent="-457200">
              <a:buFont typeface="Wingdings" charset="2"/>
              <a:buChar char="§"/>
            </a:pPr>
            <a:r>
              <a:rPr lang="en-US" sz="2200" dirty="0" smtClean="0"/>
              <a:t>scram-sha-256 (10+), RFC 7677</a:t>
            </a:r>
          </a:p>
          <a:p>
            <a:r>
              <a:rPr lang="ru-RU" sz="3000" dirty="0" smtClean="0"/>
              <a:t>Для апгрейда:</a:t>
            </a:r>
          </a:p>
          <a:p>
            <a:pPr lvl="2" indent="-457200">
              <a:buFont typeface="Wingdings" charset="2"/>
              <a:buChar char="§"/>
            </a:pPr>
            <a:r>
              <a:rPr lang="en-US" sz="2200" dirty="0" err="1" smtClean="0"/>
              <a:t>password_encryption</a:t>
            </a:r>
            <a:r>
              <a:rPr lang="ru-RU" sz="2200" dirty="0" smtClean="0"/>
              <a:t> = </a:t>
            </a:r>
            <a:r>
              <a:rPr lang="en-US" sz="2200" dirty="0" smtClean="0"/>
              <a:t>scram-sha-256</a:t>
            </a:r>
            <a:endParaRPr lang="ru-RU" sz="2200" dirty="0" smtClean="0"/>
          </a:p>
          <a:p>
            <a:pPr lvl="2" indent="-457200">
              <a:buFont typeface="Wingdings" charset="2"/>
              <a:buChar char="§"/>
            </a:pPr>
            <a:r>
              <a:rPr lang="ru-RU" sz="2200" dirty="0" smtClean="0"/>
              <a:t>Проверить всех клиентов</a:t>
            </a:r>
          </a:p>
          <a:p>
            <a:pPr lvl="2" indent="-457200">
              <a:buFont typeface="Wingdings" charset="2"/>
              <a:buChar char="§"/>
            </a:pPr>
            <a:r>
              <a:rPr lang="ru-RU" sz="2200" dirty="0" err="1" smtClean="0"/>
              <a:t>Перегенерить</a:t>
            </a:r>
            <a:r>
              <a:rPr lang="ru-RU" sz="2200" dirty="0" smtClean="0"/>
              <a:t> пароли</a:t>
            </a:r>
          </a:p>
          <a:p>
            <a:pPr lvl="2" indent="-457200">
              <a:buFont typeface="Wingdings" charset="2"/>
              <a:buChar char="§"/>
            </a:pPr>
            <a:r>
              <a:rPr lang="ru-RU" sz="2200" dirty="0" smtClean="0"/>
              <a:t>Сменить метод авторизации в </a:t>
            </a:r>
            <a:r>
              <a:rPr lang="en-US" sz="2200" dirty="0" err="1" smtClean="0"/>
              <a:t>pg_hba.conf</a:t>
            </a:r>
            <a:endParaRPr lang="en-US" sz="2200" dirty="0" smtClean="0"/>
          </a:p>
          <a:p>
            <a:endParaRPr lang="en-US" sz="3000" dirty="0" smtClean="0"/>
          </a:p>
          <a:p>
            <a:r>
              <a:rPr lang="ru-RU" sz="3000" dirty="0" smtClean="0"/>
              <a:t>Простое изложение схемы: </a:t>
            </a:r>
            <a:r>
              <a:rPr lang="en-US" sz="3000" dirty="0" smtClean="0">
                <a:hlinkClick r:id="rId2"/>
              </a:rPr>
              <a:t>https</a:t>
            </a:r>
            <a:r>
              <a:rPr lang="en-US" sz="3000" dirty="0">
                <a:hlinkClick r:id="rId2"/>
              </a:rPr>
              <a:t>://www.openscg.com/2017/12/salted-challenge-response-authentication-mechanism-scram-authentication</a:t>
            </a:r>
            <a:r>
              <a:rPr lang="en-US" sz="3000" dirty="0" smtClean="0">
                <a:hlinkClick r:id="rId2"/>
              </a:rPr>
              <a:t>/</a:t>
            </a:r>
            <a:endParaRPr lang="ru-RU" sz="3000" dirty="0" smtClean="0"/>
          </a:p>
          <a:p>
            <a:endParaRPr lang="en-US" sz="3000" dirty="0"/>
          </a:p>
          <a:p>
            <a:pPr lvl="2" indent="-457200">
              <a:buFont typeface="Wingdings" charset="2"/>
              <a:buChar char="§"/>
            </a:pPr>
            <a:endParaRPr lang="en-US" sz="2200" dirty="0" smtClean="0"/>
          </a:p>
          <a:p>
            <a:endParaRPr lang="en-US" sz="3000" dirty="0"/>
          </a:p>
          <a:p>
            <a:endParaRPr lang="ru-RU" sz="3000" dirty="0" smtClean="0"/>
          </a:p>
          <a:p>
            <a:pPr marL="457200" indent="-457200">
              <a:buFont typeface="Wingdings" charset="2"/>
              <a:buChar char="§"/>
            </a:pPr>
            <a:endParaRPr lang="ru-RU" sz="3000" dirty="0"/>
          </a:p>
          <a:p>
            <a:pPr marL="457200" indent="-457200">
              <a:buFont typeface="Wingdings" charset="2"/>
              <a:buChar char="§"/>
            </a:pPr>
            <a:endParaRPr lang="ru-RU" sz="3000" dirty="0"/>
          </a:p>
        </p:txBody>
      </p:sp>
      <p:sp>
        <p:nvSpPr>
          <p:cNvPr id="4" name="Название 1"/>
          <p:cNvSpPr txBox="1">
            <a:spLocks/>
          </p:cNvSpPr>
          <p:nvPr/>
        </p:nvSpPr>
        <p:spPr>
          <a:xfrm>
            <a:off x="467544" y="332656"/>
            <a:ext cx="432048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/>
                </a:solidFill>
                <a:latin typeface="Myriad Pro Light"/>
                <a:ea typeface="+mj-ea"/>
                <a:cs typeface="Myriad Pro Light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121F8B"/>
                </a:solidFill>
                <a:latin typeface="Myriad Pro"/>
                <a:cs typeface="Myriad Pro"/>
              </a:rPr>
              <a:t>Немного про </a:t>
            </a:r>
            <a:r>
              <a:rPr lang="en-US" sz="2400" b="1" dirty="0" err="1" smtClean="0">
                <a:solidFill>
                  <a:srgbClr val="121F8B"/>
                </a:solidFill>
                <a:latin typeface="Myriad Pro"/>
                <a:cs typeface="Myriad Pro"/>
              </a:rPr>
              <a:t>auth</a:t>
            </a:r>
            <a:endParaRPr lang="ru-RU" sz="2400" b="1" dirty="0">
              <a:solidFill>
                <a:srgbClr val="121F8B"/>
              </a:solidFill>
              <a:latin typeface="Myriad Pro"/>
              <a:cs typeface="Myriad Pro"/>
            </a:endParaRPr>
          </a:p>
          <a:p>
            <a:endParaRPr lang="ru-RU" sz="2400" dirty="0">
              <a:solidFill>
                <a:srgbClr val="121F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0696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11550</TotalTime>
  <Words>196</Words>
  <Application>Microsoft Office PowerPoint</Application>
  <PresentationFormat>Экран (4:3)</PresentationFormat>
  <Paragraphs>82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Специальное оформление</vt:lpstr>
      <vt:lpstr>Презентация PowerPoint</vt:lpstr>
      <vt:lpstr>Криптографические параметры PostgreSQL</vt:lpstr>
      <vt:lpstr>Презентация PowerPoint</vt:lpstr>
      <vt:lpstr>OpenSSL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Marina Nikerova</dc:creator>
  <cp:lastModifiedBy>Beldmit</cp:lastModifiedBy>
  <cp:revision>880</cp:revision>
  <dcterms:created xsi:type="dcterms:W3CDTF">2010-06-09T14:17:01Z</dcterms:created>
  <dcterms:modified xsi:type="dcterms:W3CDTF">2018-02-01T13:20:05Z</dcterms:modified>
</cp:coreProperties>
</file>