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  <p:sldMasterId id="2147483825" r:id="rId5"/>
    <p:sldMasterId id="2147483771" r:id="rId6"/>
    <p:sldMasterId id="2147483759" r:id="rId7"/>
  </p:sldMasterIdLst>
  <p:notesMasterIdLst>
    <p:notesMasterId r:id="rId29"/>
  </p:notesMasterIdLst>
  <p:handoutMasterIdLst>
    <p:handoutMasterId r:id="rId30"/>
  </p:handoutMasterIdLst>
  <p:sldIdLst>
    <p:sldId id="279" r:id="rId8"/>
    <p:sldId id="260" r:id="rId9"/>
    <p:sldId id="286" r:id="rId10"/>
    <p:sldId id="283" r:id="rId11"/>
    <p:sldId id="263" r:id="rId12"/>
    <p:sldId id="300" r:id="rId13"/>
    <p:sldId id="285" r:id="rId14"/>
    <p:sldId id="261" r:id="rId15"/>
    <p:sldId id="288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58" r:id="rId25"/>
    <p:sldId id="298" r:id="rId26"/>
    <p:sldId id="299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gova Svetlana" initials="DS" lastIdx="1" clrIdx="0">
    <p:extLst>
      <p:ext uri="{19B8F6BF-5375-455C-9EA6-DF929625EA0E}">
        <p15:presenceInfo xmlns:p15="http://schemas.microsoft.com/office/powerpoint/2012/main" userId="S-1-5-21-2437565300-2024630967-1388371115-5613" providerId="AD"/>
      </p:ext>
    </p:extLst>
  </p:cmAuthor>
  <p:cmAuthor id="2" name="Petrovicheva, A." initials="PA" lastIdx="30" clrIdx="1">
    <p:extLst>
      <p:ext uri="{19B8F6BF-5375-455C-9EA6-DF929625EA0E}">
        <p15:presenceInfo xmlns:p15="http://schemas.microsoft.com/office/powerpoint/2012/main" userId="S::a.petrovicheva@accenture.com::249739f8-9c90-4238-8709-9e236e7a9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CAD"/>
    <a:srgbClr val="FF5500"/>
    <a:srgbClr val="22A5F3"/>
    <a:srgbClr val="FBD4BC"/>
    <a:srgbClr val="821F00"/>
    <a:srgbClr val="414042"/>
    <a:srgbClr val="B3B2B3"/>
    <a:srgbClr val="EBE8E4"/>
    <a:srgbClr val="EA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45FF02-9FE9-47FA-BAD5-601AD499D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1D7BA-1E2B-488D-A50A-6FDB54CEC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D12D-9A74-460A-A1CD-2B068DAEEB73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3D270-130A-4986-8D0C-403E8B0AEE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42A1D-1118-4993-8B2E-3D8139E6D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B44C-20DC-4E42-B003-9ED642ACC3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2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C827-9368-4614-9CC8-CD634EA44F85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A3F7-A4AE-45C5-9F05-C4EE8BA120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2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xenix.pro/" TargetMode="Externa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B3EAE-2D2B-7469-87BD-33412D2C0FAD}"/>
              </a:ext>
            </a:extLst>
          </p:cNvPr>
          <p:cNvSpPr txBox="1"/>
          <p:nvPr userDrawn="1"/>
        </p:nvSpPr>
        <p:spPr>
          <a:xfrm>
            <a:off x="7715250" y="6343650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08437-2065-ACAC-54AA-877BF1ED9D49}"/>
              </a:ext>
            </a:extLst>
          </p:cNvPr>
          <p:cNvSpPr txBox="1"/>
          <p:nvPr userDrawn="1"/>
        </p:nvSpPr>
        <p:spPr>
          <a:xfrm>
            <a:off x="6709410" y="6366510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2ACCF56-B14F-D254-F1A6-41FCC102D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04" y="3073770"/>
            <a:ext cx="9588821" cy="1972363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Place presentation title </a:t>
            </a:r>
            <a:br>
              <a:rPr lang="ru-RU" dirty="0"/>
            </a:br>
            <a:r>
              <a:rPr lang="en-US" dirty="0"/>
              <a:t>here in sentence case, </a:t>
            </a:r>
            <a:br>
              <a:rPr lang="en-US" dirty="0"/>
            </a:br>
            <a:r>
              <a:rPr lang="en-US" dirty="0"/>
              <a:t>max 3 lines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5489F64-A49B-9A57-CB7B-479F91A1C0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599" y="5066004"/>
            <a:ext cx="7786607" cy="476067"/>
          </a:xfrm>
          <a:prstGeom prst="rect">
            <a:avLst/>
          </a:prstGeom>
        </p:spPr>
        <p:txBody>
          <a:bodyPr lIns="46800">
            <a:noAutofit/>
          </a:bodyPr>
          <a:lstStyle>
            <a:lvl1pPr marL="0" indent="0">
              <a:lnSpc>
                <a:spcPct val="70000"/>
              </a:lnSpc>
              <a:defRPr sz="2500" b="0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4C4B211-5D9F-DE5F-05D2-B6B5D23B3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599" y="5661248"/>
            <a:ext cx="7786607" cy="476067"/>
          </a:xfrm>
          <a:prstGeom prst="rect">
            <a:avLst/>
          </a:prstGeom>
        </p:spPr>
        <p:txBody>
          <a:bodyPr lIns="46800">
            <a:noAutofit/>
          </a:bodyPr>
          <a:lstStyle>
            <a:lvl1pPr marL="0" indent="0">
              <a:lnSpc>
                <a:spcPct val="70000"/>
              </a:lnSpc>
              <a:defRPr sz="2000" b="0" i="0" cap="none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0622-2384-354F-4E24-36BB6C033292}"/>
              </a:ext>
            </a:extLst>
          </p:cNvPr>
          <p:cNvSpPr txBox="1"/>
          <p:nvPr userDrawn="1"/>
        </p:nvSpPr>
        <p:spPr>
          <a:xfrm>
            <a:off x="6445045" y="632705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29681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0133E-E0F7-70DF-87AA-D12DD6D55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62" y="2619180"/>
            <a:ext cx="5419346" cy="3523915"/>
          </a:xfrm>
          <a:prstGeom prst="rect">
            <a:avLst/>
          </a:prstGeom>
        </p:spPr>
        <p:txBody>
          <a:bodyPr lIns="90000"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C68F77-C82F-2046-4074-7E621D866CB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7662" y="1681163"/>
            <a:ext cx="5406467" cy="823912"/>
          </a:xfrm>
          <a:prstGeom prst="rect">
            <a:avLst/>
          </a:prstGeom>
        </p:spPr>
        <p:txBody>
          <a:bodyPr lIns="90000"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</a:p>
          <a:p>
            <a:pPr lvl="0"/>
            <a:r>
              <a:rPr lang="en-US" dirty="0" err="1"/>
              <a:t>gakrgjkjgkjgr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FC30C4-97A7-7456-76D1-87DCA6D50A8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68008" y="2619180"/>
            <a:ext cx="5419346" cy="3523915"/>
          </a:xfrm>
          <a:prstGeom prst="rect">
            <a:avLst/>
          </a:prstGeom>
        </p:spPr>
        <p:txBody>
          <a:bodyPr lIns="90000"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917045-F730-CABF-E020-3973462F01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68008" y="1681163"/>
            <a:ext cx="5406467" cy="823912"/>
          </a:xfrm>
          <a:prstGeom prst="rect">
            <a:avLst/>
          </a:prstGeom>
        </p:spPr>
        <p:txBody>
          <a:bodyPr lIns="90000"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</a:p>
          <a:p>
            <a:pPr lvl="0"/>
            <a:r>
              <a:rPr lang="en-US" dirty="0" err="1"/>
              <a:t>gakrgjkjgkjgr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C3972-B4FA-479A-A08B-5265A09BF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00E3-C3AC-D978-61CB-E4E78C7080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6171" y="1681163"/>
            <a:ext cx="8072392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75D4-53D6-3306-330A-383A446B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6171" y="2630311"/>
            <a:ext cx="8072392" cy="37704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2E1D3-4F2A-2082-84EC-F39FBAD06409}"/>
              </a:ext>
            </a:extLst>
          </p:cNvPr>
          <p:cNvSpPr/>
          <p:nvPr userDrawn="1"/>
        </p:nvSpPr>
        <p:spPr>
          <a:xfrm>
            <a:off x="0" y="1571674"/>
            <a:ext cx="3497179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B1469F-C4FF-70C8-6DE4-EF768617129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5360" y="1916831"/>
            <a:ext cx="2865040" cy="414911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63BA7EB-5F24-78F2-DC6E-5D351E604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00E3-C3AC-D978-61CB-E4E78C7080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6171" y="1681163"/>
            <a:ext cx="8072392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</a:p>
          <a:p>
            <a:pPr lvl="0"/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B1469F-C4FF-70C8-6DE4-EF768617129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5359" y="1681162"/>
            <a:ext cx="3244967" cy="47196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text here</a:t>
            </a:r>
            <a:endParaRPr lang="ru-RU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5DB1E24-6AE3-34CB-489D-F54BAF721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F694105-6B43-530B-E5D9-51EB4163E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6171" y="2630311"/>
            <a:ext cx="8072392" cy="37704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5937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83D76-F93A-4D71-3281-B8235758B8C3}"/>
              </a:ext>
            </a:extLst>
          </p:cNvPr>
          <p:cNvSpPr txBox="1"/>
          <p:nvPr userDrawn="1"/>
        </p:nvSpPr>
        <p:spPr>
          <a:xfrm>
            <a:off x="1070517" y="367990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488D-5061-B24E-9357-03D8C4FC8F50}"/>
              </a:ext>
            </a:extLst>
          </p:cNvPr>
          <p:cNvSpPr txBox="1"/>
          <p:nvPr userDrawn="1"/>
        </p:nvSpPr>
        <p:spPr>
          <a:xfrm>
            <a:off x="1706137" y="354608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968FE-210E-B837-EBC5-C1C4802626F4}"/>
              </a:ext>
            </a:extLst>
          </p:cNvPr>
          <p:cNvSpPr/>
          <p:nvPr userDrawn="1"/>
        </p:nvSpPr>
        <p:spPr>
          <a:xfrm>
            <a:off x="487264" y="4690638"/>
            <a:ext cx="41879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 компании </a:t>
            </a:r>
            <a:r>
              <a:rPr lang="en-US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AXENIX</a:t>
            </a:r>
            <a:endParaRPr lang="ru-RU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AXENIX </a:t>
            </a: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(ex-Accenture) – российская компания, предоставляющая широкий спектр профессиональных услуг в области цифровых сервисов, облачных технологий и решений для обеспечения информационной безопасности. В офисах и центрах разработки в Москве, Твери, </a:t>
            </a:r>
            <a:b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Ростове</a:t>
            </a: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-на-Дону, Краснодаре, Санкт-Петербурге и Алматы работают около 2 000 сотрудников. Благодаря сочетанию уникальных знаний, </a:t>
            </a:r>
            <a:b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опыта и компетенций более чем в 40 отраслях, предлагает услуги </a:t>
            </a:r>
            <a:b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области стратегии и бизнес-консалтинга, технологических решений </a:t>
            </a:r>
            <a:b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 других операций, направленных на цифровизацию бизнеса. </a:t>
            </a:r>
            <a:b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Подробнее на  </a:t>
            </a:r>
            <a:r>
              <a:rPr lang="en-US" sz="9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axenix.pro</a:t>
            </a:r>
            <a:endParaRPr lang="ru-RU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4A54D-535F-ECB8-BF07-B4FE2B5F8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23" y="4800600"/>
            <a:ext cx="1315517" cy="16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0F8A038-F79B-4C13-9287-8AFC93237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1981-8588-A37B-2188-2B3AF38C7497}"/>
              </a:ext>
            </a:extLst>
          </p:cNvPr>
          <p:cNvSpPr/>
          <p:nvPr userDrawn="1"/>
        </p:nvSpPr>
        <p:spPr>
          <a:xfrm>
            <a:off x="5052060" y="354330"/>
            <a:ext cx="6800850" cy="617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7B93-5503-49C7-ADB5-EF3AECD1A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196" y="1597537"/>
            <a:ext cx="4395264" cy="2482973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algn="ctr">
              <a:lnSpc>
                <a:spcPct val="70000"/>
              </a:lnSpc>
              <a:defRPr sz="7200">
                <a:solidFill>
                  <a:srgbClr val="FFFFFF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2" name="Text Placeholder 44">
            <a:extLst>
              <a:ext uri="{FF2B5EF4-FFF2-40B4-BE49-F238E27FC236}">
                <a16:creationId xmlns:a16="http://schemas.microsoft.com/office/drawing/2014/main" id="{FDE571CC-167D-47E3-8000-11E1185523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10716" y="3580468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3" name="Text Placeholder 44">
            <a:extLst>
              <a:ext uri="{FF2B5EF4-FFF2-40B4-BE49-F238E27FC236}">
                <a16:creationId xmlns:a16="http://schemas.microsoft.com/office/drawing/2014/main" id="{67D8E360-3B8E-42E3-A131-BBB8259C20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87389" y="3580468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4" name="Text Placeholder 44">
            <a:extLst>
              <a:ext uri="{FF2B5EF4-FFF2-40B4-BE49-F238E27FC236}">
                <a16:creationId xmlns:a16="http://schemas.microsoft.com/office/drawing/2014/main" id="{95023161-89C9-4A6B-93C9-5CCEA219CE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06914" y="3580468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7" name="Text Placeholder 44">
            <a:extLst>
              <a:ext uri="{FF2B5EF4-FFF2-40B4-BE49-F238E27FC236}">
                <a16:creationId xmlns:a16="http://schemas.microsoft.com/office/drawing/2014/main" id="{3D1567CD-545E-4481-AA52-EAB26F307D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10716" y="1597537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8" name="Text Placeholder 44">
            <a:extLst>
              <a:ext uri="{FF2B5EF4-FFF2-40B4-BE49-F238E27FC236}">
                <a16:creationId xmlns:a16="http://schemas.microsoft.com/office/drawing/2014/main" id="{C4A7E19B-BA4C-4167-B678-685C3673D0E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87389" y="1597537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9" name="Text Placeholder 44">
            <a:extLst>
              <a:ext uri="{FF2B5EF4-FFF2-40B4-BE49-F238E27FC236}">
                <a16:creationId xmlns:a16="http://schemas.microsoft.com/office/drawing/2014/main" id="{33092D62-8436-4A51-8071-52D0BA46EF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06914" y="1597537"/>
            <a:ext cx="1572616" cy="6991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 u="sng">
                <a:solidFill>
                  <a:srgbClr val="FF7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22F4D46-D274-4F10-ABA0-DD9EA3E9201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02461" y="2441622"/>
            <a:ext cx="1580870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9F91BFBD-9636-4FD4-8F52-6E39E26F07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87389" y="2425856"/>
            <a:ext cx="1572616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F01AF8C0-E88B-47D4-9C57-68C82E55FF5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06912" y="2424014"/>
            <a:ext cx="1572616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FC4FC8D5-B96C-437B-A281-3F7C9C7D71C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94206" y="4424552"/>
            <a:ext cx="1580870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FD560F8-78FC-4428-9882-3934D9CBB65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679134" y="4408786"/>
            <a:ext cx="1572616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176CA42E-BDE9-4A57-B993-296EED1BCB4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98657" y="4406944"/>
            <a:ext cx="1572616" cy="83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" indent="0">
              <a:buNone/>
              <a:defRPr>
                <a:latin typeface="Montserrat" panose="020B0503030202060203" pitchFamily="34" charset="0"/>
              </a:defRPr>
            </a:lvl2pPr>
            <a:lvl3pPr>
              <a:defRPr>
                <a:latin typeface="Montserrat" panose="020B0503030202060203" pitchFamily="34" charset="0"/>
              </a:defRPr>
            </a:lvl3pPr>
            <a:lvl4pPr>
              <a:defRPr>
                <a:latin typeface="Montserrat" panose="020B0503030202060203" pitchFamily="34" charset="0"/>
              </a:defRPr>
            </a:lvl4pPr>
            <a:lvl5pPr>
              <a:defRPr>
                <a:latin typeface="Montserrat" panose="020B0503030202060203" pitchFamily="34" charset="0"/>
              </a:defRPr>
            </a:lvl5pPr>
          </a:lstStyle>
          <a:p>
            <a:pPr lvl="0"/>
            <a:r>
              <a:rPr lang="en-US" dirty="0"/>
              <a:t>Click to add Title at 18 </a:t>
            </a:r>
            <a:r>
              <a:rPr lang="en-US" dirty="0" err="1"/>
              <a:t>pt</a:t>
            </a:r>
            <a:r>
              <a:rPr lang="en-US" dirty="0"/>
              <a:t> or 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B1917-ECF5-2AB2-79CD-1D2E969A9CB1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</a:rPr>
              <a:t> © 2022 ООО «АксТим»	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9A0123-F78D-1560-6969-AACFD613CEE8}"/>
              </a:ext>
            </a:extLst>
          </p:cNvPr>
          <p:cNvSpPr txBox="1">
            <a:spLocks/>
          </p:cNvSpPr>
          <p:nvPr userDrawn="1"/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  <a:latin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91919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83D76-F93A-4D71-3281-B8235758B8C3}"/>
              </a:ext>
            </a:extLst>
          </p:cNvPr>
          <p:cNvSpPr txBox="1"/>
          <p:nvPr userDrawn="1"/>
        </p:nvSpPr>
        <p:spPr>
          <a:xfrm>
            <a:off x="1070517" y="367990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488D-5061-B24E-9357-03D8C4FC8F50}"/>
              </a:ext>
            </a:extLst>
          </p:cNvPr>
          <p:cNvSpPr txBox="1"/>
          <p:nvPr userDrawn="1"/>
        </p:nvSpPr>
        <p:spPr>
          <a:xfrm>
            <a:off x="1706137" y="354608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>
              <a:latin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8F1829-F3A5-B078-2E73-7E6F5B601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682061"/>
            <a:ext cx="7780284" cy="2148813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>
              <a:lnSpc>
                <a:spcPts val="4500"/>
              </a:lnSpc>
              <a:defRPr sz="44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Place presentation title here in sentence case, </a:t>
            </a:r>
            <a:br>
              <a:rPr lang="en-US" dirty="0"/>
            </a:br>
            <a:r>
              <a:rPr lang="en-US" dirty="0"/>
              <a:t>max 3 lines (44pt)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F2D3771-35D3-C16A-3ABD-2D802478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494" y="4922651"/>
            <a:ext cx="7786607" cy="997702"/>
          </a:xfrm>
          <a:prstGeom prst="rect">
            <a:avLst/>
          </a:prstGeom>
        </p:spPr>
        <p:txBody>
          <a:bodyPr lIns="46800">
            <a:noAutofit/>
          </a:bodyPr>
          <a:lstStyle>
            <a:lvl1pPr marL="0" indent="0">
              <a:lnSpc>
                <a:spcPct val="70000"/>
              </a:lnSpc>
              <a:defRPr sz="2500" b="0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Montserrat" pitchFamily="2" charset="77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8142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7B1981-8588-A37B-2188-2B3AF38C7497}"/>
              </a:ext>
            </a:extLst>
          </p:cNvPr>
          <p:cNvSpPr/>
          <p:nvPr userDrawn="1"/>
        </p:nvSpPr>
        <p:spPr>
          <a:xfrm>
            <a:off x="5052060" y="354330"/>
            <a:ext cx="6800850" cy="617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B1917-ECF5-2AB2-79CD-1D2E969A9CB1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  <a:cs typeface="Arial" panose="020B0604020202020204" pitchFamily="34" charset="0"/>
              </a:rPr>
              <a:t> © 2022 ООО «АксТим»	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9A0123-F78D-1560-6969-AACFD613CEE8}"/>
              </a:ext>
            </a:extLst>
          </p:cNvPr>
          <p:cNvSpPr txBox="1">
            <a:spLocks/>
          </p:cNvSpPr>
          <p:nvPr userDrawn="1"/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919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D975B-52EA-094F-DC58-479E8F3F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1290" y="170974"/>
            <a:ext cx="295910" cy="40687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C3003AD-AC5E-CFF3-B6C1-86825B3A8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06" y="0"/>
            <a:ext cx="10711303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(25pt)</a:t>
            </a:r>
          </a:p>
        </p:txBody>
      </p:sp>
    </p:spTree>
    <p:extLst>
      <p:ext uri="{BB962C8B-B14F-4D97-AF65-F5344CB8AC3E}">
        <p14:creationId xmlns:p14="http://schemas.microsoft.com/office/powerpoint/2010/main" val="5251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1670756"/>
            <a:ext cx="11407285" cy="45189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5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C45B49-E277-AADE-2F63-1CBCC6F9BA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8399" y="1681163"/>
            <a:ext cx="11407285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2608729"/>
            <a:ext cx="11407285" cy="35809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C45B49-E277-AADE-2F63-1CBCC6F9BA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8400" y="1681163"/>
            <a:ext cx="7041784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2608729"/>
            <a:ext cx="7072781" cy="35809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88A49B5E-0622-0DCA-5E61-9C6EC11281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2916" y="1681162"/>
            <a:ext cx="4190998" cy="4518159"/>
          </a:xfrm>
          <a:prstGeom prst="rect">
            <a:avLst/>
          </a:prstGeom>
          <a:solidFill>
            <a:schemeClr val="bg1"/>
          </a:solidFill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01E5B58-D84A-59E3-60BB-997737337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C45B49-E277-AADE-2F63-1CBCC6F9BA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8399" y="1681163"/>
            <a:ext cx="11407285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2608729"/>
            <a:ext cx="11407285" cy="35809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4FA1A80-78CE-5A24-E0FF-73A2D12DC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4341" y="850006"/>
            <a:ext cx="10334222" cy="3188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300" b="0" cap="non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6078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vmlDrawing" Target="../drawings/vmlDrawing2.vml"/><Relationship Id="rId7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3.vml"/><Relationship Id="rId7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5456A1-5AD5-1C3B-784F-E5DB1A617811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44621-BE37-66F7-AE71-04D88A8F6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741" y="-100810"/>
            <a:ext cx="7777207" cy="6958809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799367B-6583-A8C4-AABC-4EB4B1EEDA9D}"/>
              </a:ext>
            </a:extLst>
          </p:cNvPr>
          <p:cNvSpPr txBox="1">
            <a:spLocks/>
          </p:cNvSpPr>
          <p:nvPr userDrawn="1"/>
        </p:nvSpPr>
        <p:spPr>
          <a:xfrm>
            <a:off x="4724629" y="6212323"/>
            <a:ext cx="7056261" cy="405647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24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Технологии. Стратегии. Консалтинг.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Folie" r:id="rId7" imgW="425" imgH="426" progId="TCLayout.ActiveDocument.1">
                  <p:embed/>
                </p:oleObj>
              </mc:Choice>
              <mc:Fallback>
                <p:oleObj name="think-cell Folie" r:id="rId7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</a:rPr>
              <a:t> © 2022 ООО «АксТим»	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63FD6-8FD6-4311-3031-623D5EE663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2759" y="400849"/>
            <a:ext cx="3148445" cy="17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27" r:id="rId2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Montserrat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Folie" r:id="rId5" imgW="425" imgH="426" progId="TCLayout.ActiveDocument.1">
                  <p:embed/>
                </p:oleObj>
              </mc:Choice>
              <mc:Fallback>
                <p:oleObj name="think-cell Folie" r:id="rId5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</a:rPr>
              <a:t> © 2022 ООО «АксТим»	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D061B-8A97-0E83-1239-5A78C931FC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6431" y="243315"/>
            <a:ext cx="2019300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DE66D-3D08-AA52-27A4-51071019C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12" r="6566"/>
          <a:stretch/>
        </p:blipFill>
        <p:spPr>
          <a:xfrm>
            <a:off x="7450518" y="0"/>
            <a:ext cx="4741482" cy="6602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9ACC8F-87F1-11BC-54FF-29DF1B67DD2C}"/>
              </a:ext>
            </a:extLst>
          </p:cNvPr>
          <p:cNvSpPr txBox="1"/>
          <p:nvPr userDrawn="1"/>
        </p:nvSpPr>
        <p:spPr>
          <a:xfrm>
            <a:off x="6310489" y="1117600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43973-961C-8DDE-2DD6-53DF7B28F08E}"/>
              </a:ext>
            </a:extLst>
          </p:cNvPr>
          <p:cNvSpPr txBox="1"/>
          <p:nvPr userDrawn="1"/>
        </p:nvSpPr>
        <p:spPr>
          <a:xfrm>
            <a:off x="6062133" y="-11289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119898-D072-6154-65DA-C70A705FD4A3}"/>
              </a:ext>
            </a:extLst>
          </p:cNvPr>
          <p:cNvSpPr txBox="1"/>
          <p:nvPr userDrawn="1"/>
        </p:nvSpPr>
        <p:spPr>
          <a:xfrm>
            <a:off x="5576711" y="22578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9DEB3-46B7-E235-21C5-8F577D91452A}"/>
              </a:ext>
            </a:extLst>
          </p:cNvPr>
          <p:cNvSpPr txBox="1"/>
          <p:nvPr userDrawn="1"/>
        </p:nvSpPr>
        <p:spPr>
          <a:xfrm>
            <a:off x="2528711" y="2596444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1F51A-A72F-6796-C8BF-B58CCEA6CA55}"/>
              </a:ext>
            </a:extLst>
          </p:cNvPr>
          <p:cNvSpPr txBox="1"/>
          <p:nvPr userDrawn="1"/>
        </p:nvSpPr>
        <p:spPr>
          <a:xfrm>
            <a:off x="1027289" y="3296356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B1051-273A-AE8E-459B-F260C9FE82F0}"/>
              </a:ext>
            </a:extLst>
          </p:cNvPr>
          <p:cNvSpPr txBox="1"/>
          <p:nvPr userDrawn="1"/>
        </p:nvSpPr>
        <p:spPr>
          <a:xfrm>
            <a:off x="-11289" y="2528711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02DB6-B043-D33F-9415-84B3B44475F2}"/>
              </a:ext>
            </a:extLst>
          </p:cNvPr>
          <p:cNvSpPr txBox="1"/>
          <p:nvPr userDrawn="1"/>
        </p:nvSpPr>
        <p:spPr>
          <a:xfrm>
            <a:off x="707923" y="2580968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34486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Montserrat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8DA18F-CC7A-8B02-8558-400CADA11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/>
          <a:stretch/>
        </p:blipFill>
        <p:spPr>
          <a:xfrm>
            <a:off x="406400" y="225778"/>
            <a:ext cx="11785600" cy="1193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C8C97C-D7FF-2F6E-5F48-D8445417BBE1}"/>
              </a:ext>
            </a:extLst>
          </p:cNvPr>
          <p:cNvSpPr txBox="1">
            <a:spLocks/>
          </p:cNvSpPr>
          <p:nvPr userDrawn="1"/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  <a:latin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91919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23657-19EB-F054-775B-FB0EDBB4E41F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</a:rPr>
              <a:t> © 2022 ООО «АксТим»	 </a:t>
            </a:r>
          </a:p>
        </p:txBody>
      </p:sp>
    </p:spTree>
    <p:extLst>
      <p:ext uri="{BB962C8B-B14F-4D97-AF65-F5344CB8AC3E}">
        <p14:creationId xmlns:p14="http://schemas.microsoft.com/office/powerpoint/2010/main" val="82380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73" r:id="rId2"/>
    <p:sldLayoutId id="2147483802" r:id="rId3"/>
    <p:sldLayoutId id="2147483803" r:id="rId4"/>
    <p:sldLayoutId id="2147483798" r:id="rId5"/>
    <p:sldLayoutId id="2147483784" r:id="rId6"/>
    <p:sldLayoutId id="2147483775" r:id="rId7"/>
    <p:sldLayoutId id="2147483776" r:id="rId8"/>
    <p:sldLayoutId id="21474837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FD8D3-EB97-6E49-946B-AA2CD2FB12AC}"/>
              </a:ext>
            </a:extLst>
          </p:cNvPr>
          <p:cNvSpPr/>
          <p:nvPr userDrawn="1"/>
        </p:nvSpPr>
        <p:spPr>
          <a:xfrm>
            <a:off x="0" y="-100809"/>
            <a:ext cx="12192000" cy="6958809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7B032-7A73-0ABE-542B-071951933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793" y="-100809"/>
            <a:ext cx="7777207" cy="6958809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Folie" r:id="rId6" imgW="425" imgH="426" progId="TCLayout.ActiveDocument.1">
                  <p:embed/>
                </p:oleObj>
              </mc:Choice>
              <mc:Fallback>
                <p:oleObj name="think-cell Folie" r:id="rId6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Arial" panose="020B0604020202020204" pitchFamily="34" charset="0"/>
              </a:rPr>
              <a:t> © 2022 ООО «АксТим»	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1F316D2-FC5D-7E5C-7937-C55AD9510B23}"/>
              </a:ext>
            </a:extLst>
          </p:cNvPr>
          <p:cNvSpPr txBox="1">
            <a:spLocks/>
          </p:cNvSpPr>
          <p:nvPr userDrawn="1"/>
        </p:nvSpPr>
        <p:spPr>
          <a:xfrm>
            <a:off x="522311" y="3364795"/>
            <a:ext cx="4196445" cy="1026582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b="1" i="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6000" b="1" i="0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r>
              <a:rPr lang="ru-RU" sz="6000" b="1" i="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4C146-CDFF-455B-E13E-CF209B4AC0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2759" y="400849"/>
            <a:ext cx="3148445" cy="17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Montserrat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CE90-D4DD-25BD-ECC8-E4EE5A52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91" y="2354593"/>
            <a:ext cx="7893986" cy="214881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Миграция </a:t>
            </a:r>
            <a:r>
              <a:rPr lang="en-US" sz="4000" dirty="0"/>
              <a:t>Oracle </a:t>
            </a:r>
            <a:r>
              <a:rPr lang="ru-RU" sz="4000" dirty="0"/>
              <a:t>на</a:t>
            </a:r>
            <a:r>
              <a:rPr lang="en-US" sz="4000" dirty="0"/>
              <a:t> PostgreSQL</a:t>
            </a:r>
            <a:br>
              <a:rPr lang="ru-RU" sz="4000" dirty="0"/>
            </a:br>
            <a:r>
              <a:rPr lang="ru-RU" sz="4000" dirty="0"/>
              <a:t>в высоконагруженной системе с </a:t>
            </a:r>
            <a:r>
              <a:rPr lang="ru-RU" sz="4000" dirty="0" err="1"/>
              <a:t>микросервисной</a:t>
            </a:r>
            <a:r>
              <a:rPr lang="ru-RU" sz="4000" dirty="0"/>
              <a:t> архитектурой </a:t>
            </a:r>
            <a:br>
              <a:rPr lang="ru-RU" dirty="0"/>
            </a:b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778DF-0E2D-FB60-8052-E91CEDCB5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91" y="4622825"/>
            <a:ext cx="7786607" cy="997702"/>
          </a:xfrm>
        </p:spPr>
        <p:txBody>
          <a:bodyPr/>
          <a:lstStyle/>
          <a:p>
            <a:r>
              <a:rPr lang="ru-RU" dirty="0"/>
              <a:t>Умников Дмитрий</a:t>
            </a:r>
            <a:r>
              <a:rPr lang="en-US" dirty="0"/>
              <a:t>, PGConf2023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28" y="1604545"/>
            <a:ext cx="11407285" cy="114314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Возможно через вызов функции создания </a:t>
            </a:r>
            <a:r>
              <a:rPr lang="ru-RU" dirty="0" err="1"/>
              <a:t>партиции</a:t>
            </a:r>
            <a:r>
              <a:rPr lang="ru-RU" dirty="0"/>
              <a:t> по триггеру, по </a:t>
            </a:r>
            <a:r>
              <a:rPr lang="ru-RU" dirty="0" err="1"/>
              <a:t>шедулеру</a:t>
            </a:r>
            <a:r>
              <a:rPr lang="ru-RU" dirty="0"/>
              <a:t> (планировщику), вызова процедуры создания </a:t>
            </a:r>
            <a:r>
              <a:rPr lang="ru-RU" dirty="0" err="1"/>
              <a:t>партиции</a:t>
            </a:r>
            <a:r>
              <a:rPr lang="ru-RU" dirty="0"/>
              <a:t> из кода или ручного вызова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Важно создавать через </a:t>
            </a:r>
            <a:r>
              <a:rPr lang="en-US" dirty="0"/>
              <a:t>attach partition</a:t>
            </a:r>
            <a:r>
              <a:rPr lang="ru-RU" dirty="0"/>
              <a:t> с предварительной подготовкой таблицы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создание </a:t>
            </a:r>
            <a:r>
              <a:rPr lang="ru-RU" dirty="0" err="1"/>
              <a:t>партиции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BF78E-F069-473C-8698-9D629209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" y="2893185"/>
            <a:ext cx="11978416" cy="32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7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очистка </a:t>
            </a:r>
            <a:r>
              <a:rPr lang="ru-RU" dirty="0" err="1"/>
              <a:t>партиций</a:t>
            </a:r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8FF69-AA77-4885-A7F7-FFC0FB93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6" y="1721963"/>
            <a:ext cx="11837308" cy="40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1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очистка </a:t>
            </a:r>
            <a:r>
              <a:rPr lang="ru-RU" dirty="0" err="1"/>
              <a:t>партиций</a:t>
            </a:r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B4A9F-F055-470E-9AE4-A1301E85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" y="2207751"/>
            <a:ext cx="11843359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28" y="1728833"/>
            <a:ext cx="11407285" cy="417276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Не забываем про </a:t>
            </a:r>
            <a:r>
              <a:rPr lang="en-US" dirty="0"/>
              <a:t>VACUUM </a:t>
            </a:r>
            <a:r>
              <a:rPr lang="ru-RU" dirty="0"/>
              <a:t>после очистки </a:t>
            </a:r>
            <a:r>
              <a:rPr lang="ru-RU" dirty="0" err="1"/>
              <a:t>партиции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очистка </a:t>
            </a:r>
            <a:r>
              <a:rPr lang="ru-RU" dirty="0" err="1"/>
              <a:t>партиции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BF78E-F069-473C-8698-9D629209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" y="2456827"/>
            <a:ext cx="11978371" cy="32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106" y="1604545"/>
            <a:ext cx="11407285" cy="114314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VACUUM </a:t>
            </a:r>
            <a:r>
              <a:rPr lang="ru-RU" dirty="0"/>
              <a:t>по </a:t>
            </a:r>
            <a:r>
              <a:rPr lang="ru-RU" dirty="0" err="1"/>
              <a:t>партицированным</a:t>
            </a:r>
            <a:r>
              <a:rPr lang="ru-RU" dirty="0"/>
              <a:t> таблицам нужно выполнять вручную (</a:t>
            </a:r>
            <a:r>
              <a:rPr lang="en-US" dirty="0"/>
              <a:t>vacuum analyze test.customer_subprocess_100;</a:t>
            </a:r>
            <a:r>
              <a:rPr lang="ru-RU" dirty="0"/>
              <a:t>), в текущем бизнес-процессе это выполняется после окончания работы </a:t>
            </a:r>
            <a:r>
              <a:rPr lang="en-US" dirty="0"/>
              <a:t>ETL</a:t>
            </a:r>
            <a:r>
              <a:rPr lang="ru-RU" dirty="0"/>
              <a:t>, после завершения работы подпроцесса, а также после очистки данных.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запросов – </a:t>
            </a:r>
            <a:r>
              <a:rPr lang="en-US" dirty="0"/>
              <a:t>VACUUM</a:t>
            </a:r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7CC0A-50CE-4D20-83D5-7E1A90AC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" y="2553677"/>
            <a:ext cx="11342000" cy="38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74" y="1959652"/>
            <a:ext cx="11407285" cy="114314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Можно провести НТ с индексами из </a:t>
            </a:r>
            <a:r>
              <a:rPr lang="en-US" dirty="0"/>
              <a:t>Oracle </a:t>
            </a:r>
            <a:r>
              <a:rPr lang="ru-RU" dirty="0"/>
              <a:t>и посмотреть какие из них из используются по </a:t>
            </a:r>
            <a:r>
              <a:rPr lang="en-US" dirty="0" err="1"/>
              <a:t>pg_stat_user_tables</a:t>
            </a:r>
            <a:r>
              <a:rPr lang="en-US" dirty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запросов – обработка индексов</a:t>
            </a:r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ED8FA-C840-4C5B-88F6-1DA2D9860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2665755"/>
            <a:ext cx="11959241" cy="23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228" y="1524646"/>
            <a:ext cx="11407285" cy="84289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Позволяет добиться целостности данных и помочь планировщику увидеть нужные </a:t>
            </a:r>
            <a:r>
              <a:rPr lang="ru-RU" dirty="0" err="1"/>
              <a:t>партиции</a:t>
            </a:r>
            <a:r>
              <a:rPr lang="ru-RU" dirty="0"/>
              <a:t>.</a:t>
            </a:r>
          </a:p>
          <a:p>
            <a:r>
              <a:rPr lang="ru-RU" b="1" dirty="0"/>
              <a:t>До ограничения</a:t>
            </a:r>
            <a:r>
              <a:rPr lang="en-US" b="1" dirty="0"/>
              <a:t>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</p:spPr>
        <p:txBody>
          <a:bodyPr>
            <a:normAutofit/>
          </a:bodyPr>
          <a:lstStyle/>
          <a:p>
            <a:r>
              <a:rPr lang="ru-RU" dirty="0"/>
              <a:t>Оптимизация запросов – добавление ограничений</a:t>
            </a:r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9DCCF-7A03-4742-9E8E-968797BC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5" y="2277674"/>
            <a:ext cx="11407285" cy="41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05" y="1524646"/>
            <a:ext cx="11407285" cy="1143140"/>
          </a:xfrm>
        </p:spPr>
        <p:txBody>
          <a:bodyPr/>
          <a:lstStyle/>
          <a:p>
            <a:r>
              <a:rPr lang="ru-RU" b="1" dirty="0"/>
              <a:t>С ограничением</a:t>
            </a:r>
            <a:r>
              <a:rPr lang="en-US" b="1" dirty="0"/>
              <a:t>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</p:spPr>
        <p:txBody>
          <a:bodyPr>
            <a:normAutofit/>
          </a:bodyPr>
          <a:lstStyle/>
          <a:p>
            <a:r>
              <a:rPr lang="ru-RU" dirty="0"/>
              <a:t>Оптимизация запросов – добавление ограничений</a:t>
            </a:r>
            <a:endParaRPr lang="en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3096C-F2ED-4783-89AD-AA59FFD59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1908834"/>
            <a:ext cx="10940425" cy="45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3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45475290-BD34-4108-BFC2-9F20E4C7CB59}"/>
              </a:ext>
            </a:extLst>
          </p:cNvPr>
          <p:cNvSpPr txBox="1">
            <a:spLocks/>
          </p:cNvSpPr>
          <p:nvPr/>
        </p:nvSpPr>
        <p:spPr>
          <a:xfrm>
            <a:off x="5673094" y="1491422"/>
            <a:ext cx="5172856" cy="842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данных и хранимые процедуры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A9AAAD7-F364-44FB-8F5E-D067F5EBAE93}"/>
              </a:ext>
            </a:extLst>
          </p:cNvPr>
          <p:cNvSpPr txBox="1">
            <a:spLocks/>
          </p:cNvSpPr>
          <p:nvPr/>
        </p:nvSpPr>
        <p:spPr>
          <a:xfrm>
            <a:off x="5379125" y="2601767"/>
            <a:ext cx="6360633" cy="2879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Приведение типов, приведение к </a:t>
            </a:r>
            <a:r>
              <a:rPr lang="en-US" sz="2000" dirty="0">
                <a:solidFill>
                  <a:srgbClr val="000000"/>
                </a:solidFill>
              </a:rPr>
              <a:t>Boolean, </a:t>
            </a:r>
            <a:r>
              <a:rPr lang="ru-RU" sz="2000" dirty="0">
                <a:solidFill>
                  <a:srgbClr val="000000"/>
                </a:solidFill>
              </a:rPr>
              <a:t>доработка </a:t>
            </a:r>
            <a:r>
              <a:rPr lang="en-US" sz="2000" dirty="0">
                <a:solidFill>
                  <a:srgbClr val="000000"/>
                </a:solidFill>
              </a:rPr>
              <a:t>VIEW </a:t>
            </a:r>
            <a:r>
              <a:rPr lang="ru-RU" sz="2000" dirty="0">
                <a:solidFill>
                  <a:srgbClr val="000000"/>
                </a:solidFill>
              </a:rPr>
              <a:t>для внешних систем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Автоматизированный перевод процедур на синтаксис </a:t>
            </a:r>
            <a:r>
              <a:rPr lang="en-US" sz="2000" dirty="0">
                <a:solidFill>
                  <a:srgbClr val="000000"/>
                </a:solidFill>
              </a:rPr>
              <a:t>PostgreSQL </a:t>
            </a:r>
            <a:r>
              <a:rPr lang="ru-RU" sz="2000" dirty="0">
                <a:solidFill>
                  <a:srgbClr val="000000"/>
                </a:solidFill>
              </a:rPr>
              <a:t>и ручная доработка</a:t>
            </a:r>
            <a:endParaRPr lang="en-US" sz="20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Важность </a:t>
            </a:r>
            <a:r>
              <a:rPr lang="ru-RU" sz="2000" dirty="0" err="1">
                <a:solidFill>
                  <a:srgbClr val="000000"/>
                </a:solidFill>
              </a:rPr>
              <a:t>автотестов</a:t>
            </a:r>
            <a:r>
              <a:rPr lang="ru-RU" sz="2000" dirty="0">
                <a:solidFill>
                  <a:srgbClr val="000000"/>
                </a:solidFill>
              </a:rPr>
              <a:t> при работе с логикой в БД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Стоит ли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рефакторить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систему сразу или </a:t>
            </a:r>
            <a:r>
              <a:rPr lang="ru-RU" sz="2000" dirty="0">
                <a:solidFill>
                  <a:srgbClr val="000000"/>
                </a:solidFill>
              </a:rPr>
              <a:t>сначала миграция, а потом рефакторинг?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E30744-FBFE-4DEE-ABD6-A0F99721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" y="1376239"/>
            <a:ext cx="4844273" cy="41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6127-9449-40BF-D832-5CE64E44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106" y="1657404"/>
            <a:ext cx="11407285" cy="114314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max_locks_per_transaction</a:t>
            </a:r>
            <a:r>
              <a:rPr lang="en-US" dirty="0"/>
              <a:t>=1000, </a:t>
            </a:r>
            <a:r>
              <a:rPr lang="ru-RU" dirty="0"/>
              <a:t>т.к. много тяжелых аналитических запросов, обращающихся к нескольким таблицам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выставление </a:t>
            </a:r>
            <a:r>
              <a:rPr lang="en-US" dirty="0" err="1"/>
              <a:t>transtaction_isolation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read </a:t>
            </a:r>
            <a:r>
              <a:rPr lang="en-US" dirty="0" err="1"/>
              <a:t>commited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увеличение размера </a:t>
            </a:r>
            <a:r>
              <a:rPr lang="en-US" dirty="0" err="1"/>
              <a:t>temp_file_limit</a:t>
            </a:r>
            <a:r>
              <a:rPr lang="ru-RU" dirty="0"/>
              <a:t>, его связь с индексами и миграциями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</p:spPr>
        <p:txBody>
          <a:bodyPr>
            <a:normAutofit/>
          </a:bodyPr>
          <a:lstStyle/>
          <a:p>
            <a:r>
              <a:rPr lang="ru-RU" dirty="0"/>
              <a:t>Конфигурация </a:t>
            </a:r>
            <a:r>
              <a:rPr lang="en-US" dirty="0"/>
              <a:t>PostgreSQL </a:t>
            </a:r>
            <a:r>
              <a:rPr lang="ru-RU" dirty="0"/>
              <a:t>и </a:t>
            </a:r>
            <a:r>
              <a:rPr lang="en-US" dirty="0" err="1"/>
              <a:t>temp_file_limit</a:t>
            </a:r>
            <a:endParaRPr lang="en-RU" dirty="0"/>
          </a:p>
        </p:txBody>
      </p:sp>
      <p:pic>
        <p:nvPicPr>
          <p:cNvPr id="8194" name="Picture 2" descr="https://habrastorage.org/r/w1560/webt/50/w4/vk/50w4vkfcxhptfszoaxaw-hul154.png">
            <a:extLst>
              <a:ext uri="{FF2B5EF4-FFF2-40B4-BE49-F238E27FC236}">
                <a16:creationId xmlns:a16="http://schemas.microsoft.com/office/drawing/2014/main" id="{34222378-E756-454B-B8FC-C6555C53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0" y="3234058"/>
            <a:ext cx="11510300" cy="29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B3ED5B-08C9-3DA1-4A70-83FA853B50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Описание бизнес-кейса</a:t>
            </a:r>
            <a:endParaRPr lang="en-US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 err="1"/>
              <a:t>Greenplum</a:t>
            </a:r>
            <a:r>
              <a:rPr lang="ru-RU" sz="2400" dirty="0"/>
              <a:t> как первая остановка в поисках альтернативы </a:t>
            </a:r>
            <a:r>
              <a:rPr lang="ru-RU" sz="2400" dirty="0" err="1"/>
              <a:t>Oracle</a:t>
            </a:r>
            <a:endParaRPr lang="ru-RU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Переход на </a:t>
            </a:r>
            <a:r>
              <a:rPr lang="en-US" sz="2400" dirty="0"/>
              <a:t>PostgreSQL </a:t>
            </a:r>
            <a:r>
              <a:rPr lang="ru-RU" sz="2400" dirty="0"/>
              <a:t>и разделение баз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Проблемы и решения при миграции с </a:t>
            </a:r>
            <a:r>
              <a:rPr lang="en-US" sz="2400" dirty="0"/>
              <a:t>Oracle </a:t>
            </a:r>
            <a:r>
              <a:rPr lang="ru-RU" sz="2400" dirty="0"/>
              <a:t>на </a:t>
            </a:r>
            <a:r>
              <a:rPr lang="en-US" sz="2400" dirty="0"/>
              <a:t>PostgreSQL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Управление </a:t>
            </a:r>
            <a:r>
              <a:rPr lang="ru-RU" sz="2400" dirty="0" err="1"/>
              <a:t>партициями</a:t>
            </a:r>
            <a:endParaRPr lang="ru-RU" sz="2400" dirty="0"/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Ограничения и индексы для оптимизации запросов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Изменение модели данных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Доработка и тестирование процедур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Конфигурация </a:t>
            </a:r>
            <a:r>
              <a:rPr lang="en-US" sz="2400" dirty="0"/>
              <a:t>PostgreSQL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Доработки </a:t>
            </a:r>
            <a:r>
              <a:rPr lang="ru-RU" sz="2400" dirty="0" err="1"/>
              <a:t>микросервисов</a:t>
            </a:r>
            <a:endParaRPr lang="ru-RU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8ADC55-76B5-8095-A889-2DE638D2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4196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D1FE1-5566-A4AD-1C19-225140EF9F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227" y="1798846"/>
            <a:ext cx="3268287" cy="4149467"/>
          </a:xfrm>
        </p:spPr>
        <p:txBody>
          <a:bodyPr/>
          <a:lstStyle/>
          <a:p>
            <a:r>
              <a:rPr lang="ru-RU" sz="1600" dirty="0"/>
              <a:t>Особенности разработки при миграции СУБД</a:t>
            </a:r>
            <a:r>
              <a:rPr lang="en-US" sz="16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Необходимо догонять код при идущей разработке на </a:t>
            </a:r>
            <a:r>
              <a:rPr lang="en-US" sz="1600" dirty="0"/>
              <a:t>Oracle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Выделение интерфейсной логики и разделение репозиториев</a:t>
            </a:r>
            <a:r>
              <a:rPr lang="en-US" sz="1600" dirty="0"/>
              <a:t> </a:t>
            </a:r>
            <a:r>
              <a:rPr lang="ru-RU" sz="1600" dirty="0"/>
              <a:t>для работы с обеими СУБД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Сравнение результатов на обеих базах через переключение сервисов </a:t>
            </a:r>
            <a:r>
              <a:rPr lang="ru-RU" sz="1600" dirty="0" err="1"/>
              <a:t>редеплоем</a:t>
            </a:r>
            <a:endParaRPr lang="en-RU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45173F-64BE-D2E4-3DCE-95B08345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доработка </a:t>
            </a:r>
            <a:r>
              <a:rPr lang="ru-RU" dirty="0" err="1"/>
              <a:t>микросервисов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C2724-6107-45D2-B28D-7F9B1604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2936745"/>
            <a:ext cx="8181975" cy="31337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076F5C-C26F-4770-9A37-AA077469D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5584" y="1958536"/>
            <a:ext cx="4559397" cy="378102"/>
          </a:xfrm>
        </p:spPr>
        <p:txBody>
          <a:bodyPr/>
          <a:lstStyle/>
          <a:p>
            <a:r>
              <a:rPr lang="ru-RU" sz="1800" b="1" dirty="0"/>
              <a:t>Взаимодействие </a:t>
            </a:r>
            <a:r>
              <a:rPr lang="ru-RU" sz="1800" b="1" dirty="0" err="1"/>
              <a:t>микросервисов</a:t>
            </a:r>
            <a:r>
              <a:rPr lang="ru-RU" sz="1800" b="1" dirty="0"/>
              <a:t> с БД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6928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1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D1FE1-5566-A4AD-1C19-225140EF9F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1665" y="1949675"/>
            <a:ext cx="2865040" cy="36215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 одном расчете 600 ГБ на входе, 2 ТБ на выходе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Смешанный профиль нагрузки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Несколько параллельных процессов и подпроцессов</a:t>
            </a:r>
            <a:endParaRPr lang="en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45173F-64BE-D2E4-3DCE-95B08345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Бизнес-кейс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6AFE-A140-4E50-87AA-0DC86FAF5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589" y="1505584"/>
            <a:ext cx="3644994" cy="378102"/>
          </a:xfrm>
        </p:spPr>
        <p:txBody>
          <a:bodyPr/>
          <a:lstStyle/>
          <a:p>
            <a:r>
              <a:rPr lang="en-US" sz="1800" b="1" dirty="0"/>
              <a:t>High-level design</a:t>
            </a:r>
            <a:r>
              <a:rPr lang="ru-RU" sz="1800" b="1" dirty="0"/>
              <a:t> </a:t>
            </a:r>
            <a:r>
              <a:rPr lang="en-US" sz="1800" b="1" dirty="0"/>
              <a:t>AS 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033E-737E-4E90-9C0A-B2BA5537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8" y="1921394"/>
            <a:ext cx="7670205" cy="44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DC55-76B5-8095-A889-2DE638D2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Greenplum – </a:t>
            </a:r>
            <a:r>
              <a:rPr lang="ru-RU" dirty="0"/>
              <a:t>распределение данных</a:t>
            </a:r>
            <a:endParaRPr lang="en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7D077-31B1-44A2-92AC-0330F33A2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42" y="1846222"/>
            <a:ext cx="7942716" cy="50100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BDA7FC-8EF0-4735-99FC-C7713290B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9249" y="1657171"/>
            <a:ext cx="4341643" cy="378102"/>
          </a:xfrm>
        </p:spPr>
        <p:txBody>
          <a:bodyPr/>
          <a:lstStyle/>
          <a:p>
            <a:r>
              <a:rPr lang="ru-RU" sz="1800" b="1" dirty="0"/>
              <a:t>Общая архитектура </a:t>
            </a:r>
            <a:r>
              <a:rPr lang="en-US" sz="1800" b="1" dirty="0"/>
              <a:t>Greenplum</a:t>
            </a:r>
          </a:p>
        </p:txBody>
      </p:sp>
    </p:spTree>
    <p:extLst>
      <p:ext uri="{BB962C8B-B14F-4D97-AF65-F5344CB8AC3E}">
        <p14:creationId xmlns:p14="http://schemas.microsoft.com/office/powerpoint/2010/main" val="120792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D1FE1-5566-A4AD-1C19-225140EF9F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0590" y="2089687"/>
            <a:ext cx="3088218" cy="4000028"/>
          </a:xfrm>
        </p:spPr>
        <p:txBody>
          <a:bodyPr/>
          <a:lstStyle/>
          <a:p>
            <a:r>
              <a:rPr lang="ru-RU" sz="1600" dirty="0"/>
              <a:t>Перед внедрением нужно учесть, что</a:t>
            </a:r>
            <a:r>
              <a:rPr lang="en-US" sz="16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Необходима хорошо проработанная модель данных</a:t>
            </a:r>
            <a:r>
              <a:rPr lang="en-US" sz="1600" dirty="0"/>
              <a:t> (distribution key)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OLAP &gt; OLTP</a:t>
            </a:r>
            <a:r>
              <a:rPr lang="ru-RU" sz="1600" dirty="0"/>
              <a:t> для </a:t>
            </a:r>
            <a:r>
              <a:rPr lang="en-US" sz="1600" dirty="0"/>
              <a:t>Greenplum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Greenplum </a:t>
            </a:r>
            <a:r>
              <a:rPr lang="ru-RU" sz="1600" dirty="0"/>
              <a:t>базируется на </a:t>
            </a:r>
            <a:r>
              <a:rPr lang="en-US" sz="1600" dirty="0"/>
              <a:t>PostgreSQL 9.4.26</a:t>
            </a:r>
            <a:endParaRPr lang="en-RU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45173F-64BE-D2E4-3DCE-95B08345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Greenplum </a:t>
            </a:r>
            <a:r>
              <a:rPr lang="ru-RU" dirty="0"/>
              <a:t>– выводы</a:t>
            </a:r>
            <a:endParaRPr lang="en-R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08B837-EA61-4D43-BC05-469AE62D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4728" y="1900636"/>
            <a:ext cx="4138366" cy="378102"/>
          </a:xfrm>
        </p:spPr>
        <p:txBody>
          <a:bodyPr/>
          <a:lstStyle/>
          <a:p>
            <a:r>
              <a:rPr lang="en-US" sz="1800" b="1" dirty="0"/>
              <a:t>Greenplum High-level design</a:t>
            </a:r>
            <a:r>
              <a:rPr lang="ru-RU" sz="1800" b="1" dirty="0"/>
              <a:t> </a:t>
            </a:r>
            <a:r>
              <a:rPr lang="en-US" sz="1800" b="1" dirty="0"/>
              <a:t>TO 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ECB62-C8DD-410B-B3F1-896226DD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54" y="2625353"/>
            <a:ext cx="7539922" cy="31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D1FE1-5566-A4AD-1C19-225140EF9F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2616" y="1791093"/>
            <a:ext cx="3268287" cy="4082079"/>
          </a:xfrm>
        </p:spPr>
        <p:txBody>
          <a:bodyPr/>
          <a:lstStyle/>
          <a:p>
            <a:r>
              <a:rPr lang="ru-RU" sz="1600" dirty="0"/>
              <a:t>Преимущества новой архитектуры</a:t>
            </a:r>
            <a:r>
              <a:rPr lang="en-US" sz="16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Уменьшение объема данных, задействованных в процессе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Разные профили нагрузки</a:t>
            </a:r>
            <a:r>
              <a:rPr lang="en-US" sz="1600" dirty="0"/>
              <a:t>: </a:t>
            </a:r>
            <a:r>
              <a:rPr lang="ru-RU" sz="1600" dirty="0"/>
              <a:t>адаптация ресурсов, индексов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Эффективная архивация данных с помощью встроенного </a:t>
            </a:r>
            <a:r>
              <a:rPr lang="en-US" sz="1600" dirty="0"/>
              <a:t>COPY</a:t>
            </a:r>
            <a:endParaRPr lang="en-RU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45173F-64BE-D2E4-3DCE-95B08345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43293"/>
            <a:ext cx="10300252" cy="842890"/>
          </a:xfrm>
        </p:spPr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разделение БД на две</a:t>
            </a:r>
            <a:endParaRPr lang="en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88004-5B72-4E55-9F98-9AAEEE6E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89" y="2085397"/>
            <a:ext cx="6729273" cy="45624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A03D92-6531-4B9F-B3A2-EEFD0594B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28" y="1629787"/>
            <a:ext cx="3644994" cy="378102"/>
          </a:xfrm>
        </p:spPr>
        <p:txBody>
          <a:bodyPr/>
          <a:lstStyle/>
          <a:p>
            <a:r>
              <a:rPr lang="ru-RU" sz="1800" b="1" dirty="0"/>
              <a:t>Итоговый</a:t>
            </a:r>
            <a:r>
              <a:rPr lang="en-US" sz="1800" b="1" dirty="0"/>
              <a:t> high-level design</a:t>
            </a:r>
          </a:p>
        </p:txBody>
      </p:sp>
    </p:spTree>
    <p:extLst>
      <p:ext uri="{BB962C8B-B14F-4D97-AF65-F5344CB8AC3E}">
        <p14:creationId xmlns:p14="http://schemas.microsoft.com/office/powerpoint/2010/main" val="315585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57DBD80-978E-6B8C-9FA8-E452288F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23341"/>
            <a:ext cx="10300252" cy="842890"/>
          </a:xfrm>
        </p:spPr>
        <p:txBody>
          <a:bodyPr/>
          <a:lstStyle/>
          <a:p>
            <a:r>
              <a:rPr lang="en-US" dirty="0"/>
              <a:t>PostgreSQL </a:t>
            </a:r>
            <a:r>
              <a:rPr lang="ru-RU" dirty="0"/>
              <a:t>– почему и зачем </a:t>
            </a:r>
            <a:r>
              <a:rPr lang="ru-RU" dirty="0" err="1"/>
              <a:t>партиции</a:t>
            </a:r>
            <a:r>
              <a:rPr lang="ru-RU" dirty="0"/>
              <a:t>?</a:t>
            </a:r>
            <a:endParaRPr lang="en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BE572-4290-4C73-B45A-0D4EE794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8608" y="2108737"/>
            <a:ext cx="8072392" cy="3729876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Органично встраиваются во взаимодействие по бизнес-процессу (распределение подпроцессов по </a:t>
            </a:r>
            <a:r>
              <a:rPr lang="ru-RU" sz="2000" dirty="0" err="1"/>
              <a:t>партициям</a:t>
            </a:r>
            <a:r>
              <a:rPr lang="ru-RU" sz="2000" dirty="0"/>
              <a:t>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Позволяют упростить обслуживание таблицы с </a:t>
            </a:r>
            <a:r>
              <a:rPr lang="en-US" sz="2000" dirty="0"/>
              <a:t>VACUUM</a:t>
            </a:r>
            <a:endParaRPr lang="ru-RU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Оптимизируют работу запросов за счет обработки меньшего объема данных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Возможно работать с </a:t>
            </a:r>
            <a:r>
              <a:rPr lang="ru-RU" sz="2000" dirty="0" err="1"/>
              <a:t>партициями</a:t>
            </a:r>
            <a:r>
              <a:rPr lang="ru-RU" sz="2000" dirty="0"/>
              <a:t> как с полноценными таблицами (блокировки, отсоединение от главной таблицы, индексы)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Есть возможность использовать готовые решения автоматизации (расширение </a:t>
            </a:r>
            <a:r>
              <a:rPr lang="en-US" sz="2000" dirty="0" err="1"/>
              <a:t>pg_partman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04AA0-B8B2-4FC3-9C34-8D53C53F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1" y="1587848"/>
            <a:ext cx="3357199" cy="47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02467"/>
            <a:ext cx="10300252" cy="842890"/>
          </a:xfrm>
        </p:spPr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создание </a:t>
            </a:r>
            <a:r>
              <a:rPr lang="ru-RU" dirty="0" err="1"/>
              <a:t>партиции</a:t>
            </a:r>
            <a:endParaRPr lang="en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08905-A875-4A10-A659-3094C782A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2" y="1724744"/>
            <a:ext cx="11707896" cy="3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E2779-5647-BC08-DFED-267BCEF5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25" y="301101"/>
            <a:ext cx="10300252" cy="842890"/>
          </a:xfrm>
        </p:spPr>
        <p:txBody>
          <a:bodyPr/>
          <a:lstStyle/>
          <a:p>
            <a:r>
              <a:rPr lang="en-US" dirty="0"/>
              <a:t>PostgreSQL – </a:t>
            </a:r>
            <a:r>
              <a:rPr lang="ru-RU" dirty="0"/>
              <a:t>создание </a:t>
            </a:r>
            <a:r>
              <a:rPr lang="ru-RU" dirty="0" err="1"/>
              <a:t>партиции</a:t>
            </a:r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60B80-8C3A-4EF2-80EF-FE467A7A9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8" y="1685835"/>
            <a:ext cx="11556278" cy="3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4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Titles">
  <a:themeElements>
    <a:clrScheme name="Ax-team 2022">
      <a:dk1>
        <a:srgbClr val="000000"/>
      </a:dk1>
      <a:lt1>
        <a:srgbClr val="EBE8E4"/>
      </a:lt1>
      <a:dk2>
        <a:srgbClr val="B3B2B3"/>
      </a:dk2>
      <a:lt2>
        <a:srgbClr val="414042"/>
      </a:lt2>
      <a:accent1>
        <a:srgbClr val="F37022"/>
      </a:accent1>
      <a:accent2>
        <a:srgbClr val="FBD4BC"/>
      </a:accent2>
      <a:accent3>
        <a:srgbClr val="821F00"/>
      </a:accent3>
      <a:accent4>
        <a:srgbClr val="22A5F3"/>
      </a:accent4>
      <a:accent5>
        <a:srgbClr val="5F308C"/>
      </a:accent5>
      <a:accent6>
        <a:srgbClr val="3F1A62"/>
      </a:accent6>
      <a:hlink>
        <a:srgbClr val="2800FF"/>
      </a:hlink>
      <a:folHlink>
        <a:srgbClr val="E9610D"/>
      </a:folHlink>
    </a:clrScheme>
    <a:fontScheme name="Ax-team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2.xml><?xml version="1.0" encoding="utf-8"?>
<a:theme xmlns:a="http://schemas.openxmlformats.org/drawingml/2006/main" name="6_Titles">
  <a:themeElements>
    <a:clrScheme name="Ax-team 2022">
      <a:dk1>
        <a:srgbClr val="000000"/>
      </a:dk1>
      <a:lt1>
        <a:srgbClr val="EBE8E4"/>
      </a:lt1>
      <a:dk2>
        <a:srgbClr val="B3B2B3"/>
      </a:dk2>
      <a:lt2>
        <a:srgbClr val="414042"/>
      </a:lt2>
      <a:accent1>
        <a:srgbClr val="F37022"/>
      </a:accent1>
      <a:accent2>
        <a:srgbClr val="FBD4BC"/>
      </a:accent2>
      <a:accent3>
        <a:srgbClr val="821F00"/>
      </a:accent3>
      <a:accent4>
        <a:srgbClr val="22A5F3"/>
      </a:accent4>
      <a:accent5>
        <a:srgbClr val="5F308C"/>
      </a:accent5>
      <a:accent6>
        <a:srgbClr val="3F1A62"/>
      </a:accent6>
      <a:hlink>
        <a:srgbClr val="2800FF"/>
      </a:hlink>
      <a:folHlink>
        <a:srgbClr val="E9610D"/>
      </a:folHlink>
    </a:clrScheme>
    <a:fontScheme name="Ax-team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3.xml><?xml version="1.0" encoding="utf-8"?>
<a:theme xmlns:a="http://schemas.openxmlformats.org/drawingml/2006/main" name="Custom Design">
  <a:themeElements>
    <a:clrScheme name="Ax-team oct.2022">
      <a:dk1>
        <a:srgbClr val="000000"/>
      </a:dk1>
      <a:lt1>
        <a:srgbClr val="FFFFFF"/>
      </a:lt1>
      <a:dk2>
        <a:srgbClr val="B3B2B3"/>
      </a:dk2>
      <a:lt2>
        <a:srgbClr val="EBE8E4"/>
      </a:lt2>
      <a:accent1>
        <a:srgbClr val="F37022"/>
      </a:accent1>
      <a:accent2>
        <a:srgbClr val="FBD4BC"/>
      </a:accent2>
      <a:accent3>
        <a:srgbClr val="821F00"/>
      </a:accent3>
      <a:accent4>
        <a:srgbClr val="22A5F3"/>
      </a:accent4>
      <a:accent5>
        <a:srgbClr val="5F308C"/>
      </a:accent5>
      <a:accent6>
        <a:srgbClr val="414042"/>
      </a:accent6>
      <a:hlink>
        <a:srgbClr val="2800FF"/>
      </a:hlink>
      <a:folHlink>
        <a:srgbClr val="E9610D"/>
      </a:folHlink>
    </a:clrScheme>
    <a:fontScheme name="Ax-team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itles">
  <a:themeElements>
    <a:clrScheme name="Ax-team 2022">
      <a:dk1>
        <a:srgbClr val="000000"/>
      </a:dk1>
      <a:lt1>
        <a:srgbClr val="EBE8E4"/>
      </a:lt1>
      <a:dk2>
        <a:srgbClr val="B3B2B3"/>
      </a:dk2>
      <a:lt2>
        <a:srgbClr val="414042"/>
      </a:lt2>
      <a:accent1>
        <a:srgbClr val="F37022"/>
      </a:accent1>
      <a:accent2>
        <a:srgbClr val="FBD4BC"/>
      </a:accent2>
      <a:accent3>
        <a:srgbClr val="821F00"/>
      </a:accent3>
      <a:accent4>
        <a:srgbClr val="22A5F3"/>
      </a:accent4>
      <a:accent5>
        <a:srgbClr val="5F308C"/>
      </a:accent5>
      <a:accent6>
        <a:srgbClr val="3F1A62"/>
      </a:accent6>
      <a:hlink>
        <a:srgbClr val="2800FF"/>
      </a:hlink>
      <a:folHlink>
        <a:srgbClr val="E9610D"/>
      </a:folHlink>
    </a:clrScheme>
    <a:fontScheme name="Ax-team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D1F32CD47364489AEA84E7C810ACE" ma:contentTypeVersion="0" ma:contentTypeDescription="Create a new document." ma:contentTypeScope="" ma:versionID="1dfe614159b55952a206ec6c836998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86450-7DA9-49EF-8784-90E8814FA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BFB5A-E9DC-4C31-B655-546C90EABB4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0B3ABB-6B48-4848-899A-6EDFAAAFE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20541</TotalTime>
  <Words>528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Montserrat</vt:lpstr>
      <vt:lpstr>Symbol</vt:lpstr>
      <vt:lpstr>3_Titles</vt:lpstr>
      <vt:lpstr>6_Titles</vt:lpstr>
      <vt:lpstr>Custom Design</vt:lpstr>
      <vt:lpstr>5_Titles</vt:lpstr>
      <vt:lpstr>think-cell Folie</vt:lpstr>
      <vt:lpstr>Миграция Oracle на PostgreSQL в высоконагруженной системе с микросервисной архитектурой  </vt:lpstr>
      <vt:lpstr>Содержание</vt:lpstr>
      <vt:lpstr>Бизнес-кейс</vt:lpstr>
      <vt:lpstr>Greenplum – распределение данных</vt:lpstr>
      <vt:lpstr>Greenplum – выводы</vt:lpstr>
      <vt:lpstr>PostgreSQL – разделение БД на две</vt:lpstr>
      <vt:lpstr>PostgreSQL – почему и зачем партиции?</vt:lpstr>
      <vt:lpstr>PostgreSQL – создание партиции</vt:lpstr>
      <vt:lpstr>PostgreSQL – создание партиции</vt:lpstr>
      <vt:lpstr>PostgreSQL – создание партиции</vt:lpstr>
      <vt:lpstr>PostgreSQL – очистка партиций</vt:lpstr>
      <vt:lpstr>PostgreSQL – очистка партиций</vt:lpstr>
      <vt:lpstr>PostgreSQL – очистка партиции</vt:lpstr>
      <vt:lpstr>Оптимизация запросов – VACUUM</vt:lpstr>
      <vt:lpstr>Оптимизация запросов – обработка индексов</vt:lpstr>
      <vt:lpstr>Оптимизация запросов – добавление ограничений</vt:lpstr>
      <vt:lpstr>Оптимизация запросов – добавление ограничений</vt:lpstr>
      <vt:lpstr>PowerPoint Presentation</vt:lpstr>
      <vt:lpstr>Конфигурация PostgreSQL и temp_file_limit</vt:lpstr>
      <vt:lpstr>PostgreSQL – доработка микросервисов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Madaminova Nigora</dc:creator>
  <cp:lastModifiedBy>Umnikov Dmitry</cp:lastModifiedBy>
  <cp:revision>327</cp:revision>
  <dcterms:created xsi:type="dcterms:W3CDTF">2022-04-15T13:13:55Z</dcterms:created>
  <dcterms:modified xsi:type="dcterms:W3CDTF">2023-03-27T09:49:08Z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0x010100FD8D1F32CD47364489AEA84E7C810ACE</vt:lpwstr>
  </property>
</Properties>
</file>