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702" r:id="rId2"/>
    <p:sldMasterId id="2147483714" r:id="rId3"/>
    <p:sldMasterId id="2147483726" r:id="rId4"/>
  </p:sldMasterIdLst>
  <p:notesMasterIdLst>
    <p:notesMasterId r:id="rId40"/>
  </p:notesMasterIdLst>
  <p:handoutMasterIdLst>
    <p:handoutMasterId r:id="rId41"/>
  </p:handoutMasterIdLst>
  <p:sldIdLst>
    <p:sldId id="256" r:id="rId5"/>
    <p:sldId id="290" r:id="rId6"/>
    <p:sldId id="315" r:id="rId7"/>
    <p:sldId id="316" r:id="rId8"/>
    <p:sldId id="265" r:id="rId9"/>
    <p:sldId id="267" r:id="rId10"/>
    <p:sldId id="268" r:id="rId11"/>
    <p:sldId id="296" r:id="rId12"/>
    <p:sldId id="297" r:id="rId13"/>
    <p:sldId id="299" r:id="rId14"/>
    <p:sldId id="298" r:id="rId15"/>
    <p:sldId id="270" r:id="rId16"/>
    <p:sldId id="271" r:id="rId17"/>
    <p:sldId id="317" r:id="rId18"/>
    <p:sldId id="318" r:id="rId19"/>
    <p:sldId id="319" r:id="rId20"/>
    <p:sldId id="320" r:id="rId21"/>
    <p:sldId id="321" r:id="rId22"/>
    <p:sldId id="332" r:id="rId23"/>
    <p:sldId id="310" r:id="rId24"/>
    <p:sldId id="331" r:id="rId25"/>
    <p:sldId id="311" r:id="rId26"/>
    <p:sldId id="322" r:id="rId27"/>
    <p:sldId id="323" r:id="rId28"/>
    <p:sldId id="312" r:id="rId29"/>
    <p:sldId id="324" r:id="rId30"/>
    <p:sldId id="325" r:id="rId31"/>
    <p:sldId id="333" r:id="rId32"/>
    <p:sldId id="287" r:id="rId33"/>
    <p:sldId id="314" r:id="rId34"/>
    <p:sldId id="326" r:id="rId35"/>
    <p:sldId id="327" r:id="rId36"/>
    <p:sldId id="328" r:id="rId37"/>
    <p:sldId id="330" r:id="rId38"/>
    <p:sldId id="313" r:id="rId39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rgbClr val="008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2929"/>
    <a:srgbClr val="0066CC"/>
    <a:srgbClr val="4D4D4D"/>
    <a:srgbClr val="B2B2B2"/>
    <a:srgbClr val="808080"/>
    <a:srgbClr val="FFCC00"/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583" autoAdjust="0"/>
    <p:restoredTop sz="95268" autoAdjust="0"/>
  </p:normalViewPr>
  <p:slideViewPr>
    <p:cSldViewPr>
      <p:cViewPr>
        <p:scale>
          <a:sx n="110" d="100"/>
          <a:sy n="110" d="100"/>
        </p:scale>
        <p:origin x="-186" y="-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A9A84D0-2EEF-42D9-80A0-3082010475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137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8E2BCB3-0CB1-4E44-814C-C127CF5C54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35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8.1c.ru/predpriyatie/QuestionsPlatform.htm#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v8.1c.ru/news/publication.jsp?id=193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8F9F9F44-299C-494D-9788-70A1B6FE8A5E}" type="slidenum">
              <a:rPr lang="ru-RU" altLang="ru-RU" sz="1200" b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ru-RU" altLang="ru-RU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9C872B8B-2D58-4BD2-9CCE-FA8268082D9D}" type="slidenum">
              <a:rPr lang="ru-RU" altLang="ru-RU" sz="1200" b="0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lang="ru-RU" altLang="ru-RU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E25E7-CFF8-40D4-9861-2CE0C9A94B8E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70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/>
              <a:t>03.11.2015</a:t>
            </a:r>
          </a:p>
          <a:p>
            <a:r>
              <a:rPr lang="ru-RU" altLang="ru-RU">
                <a:hlinkClick r:id="rId3"/>
              </a:rPr>
              <a:t>http://v8.1c.ru/predpriyatie/QuestionsPlatform.htm#9</a:t>
            </a:r>
            <a:r>
              <a:rPr lang="ru-RU" altLang="ru-RU"/>
              <a:t> </a:t>
            </a:r>
            <a:endParaRPr lang="ru-RU" altLang="ru-RU">
              <a:latin typeface="Arial" charset="0"/>
            </a:endParaRPr>
          </a:p>
          <a:p>
            <a:r>
              <a:rPr lang="ru-RU" altLang="ru-RU">
                <a:latin typeface="Arial" charset="0"/>
                <a:hlinkClick r:id="rId4"/>
              </a:rPr>
              <a:t>http://v8.1c.ru/news/publication.jsp?id=193</a:t>
            </a:r>
            <a:r>
              <a:rPr lang="ru-RU" altLang="ru-RU"/>
              <a:t> </a:t>
            </a:r>
          </a:p>
          <a:p>
            <a:r>
              <a:rPr lang="ru-RU" altLang="ru-RU" b="1"/>
              <a:t>!!! ОБНОВИТЬ ПЕРЕД МЕРОПРИЯТИЕМ !!!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F8693-B68A-4E16-A54A-CDF49996DC15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73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/>
              <a:t>04.08.2015</a:t>
            </a:r>
          </a:p>
          <a:p>
            <a:r>
              <a:rPr lang="ru-RU" altLang="ru-RU"/>
              <a:t>http://v8.1c.ru/overview/release_IDE/</a:t>
            </a:r>
          </a:p>
          <a:p>
            <a:endParaRPr lang="ru-RU" altLang="ru-RU"/>
          </a:p>
          <a:p>
            <a:r>
              <a:rPr lang="ru-RU" altLang="ru-RU"/>
              <a:t>Объединение инструментов </a:t>
            </a:r>
            <a:r>
              <a:rPr lang="en-US" altLang="ru-RU"/>
              <a:t>Eclipse </a:t>
            </a:r>
            <a:r>
              <a:rPr lang="ru-RU" altLang="ru-RU"/>
              <a:t>и конфигуратора: </a:t>
            </a:r>
            <a:r>
              <a:rPr lang="ru-RU" altLang="ru-RU" sz="1100"/>
              <a:t>Например, широкое использование разнообразных редакторов - это особенность Eclipse. А наличие Properties View (палитры свойств), которая позволяет выполнять редактирование объектов без открытия собственного редактора, – это особенность конфигуратора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2BCB3-0CB1-4E44-814C-C127CF5C5433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027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dirty="0" smtClean="0"/>
              <a:t>shared_buffers</a:t>
            </a:r>
            <a:r>
              <a:rPr lang="ru-RU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количество памяти, выделенной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PgSQL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для совместного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кеша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страниц. Эта память разделяется между всеми процессами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PgSQL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b="1" dirty="0" err="1" smtClean="0"/>
              <a:t>temp_buffers</a:t>
            </a:r>
            <a:r>
              <a:rPr lang="ru-RU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Максимальное количество страниц для временных таблиц. Т.е. это верхний лимит размера временных таблиц в каждой сессии.</a:t>
            </a:r>
          </a:p>
          <a:p>
            <a:pPr marL="228600" indent="-228600">
              <a:buAutoNum type="arabicPeriod"/>
            </a:pPr>
            <a:r>
              <a:rPr lang="en-US" b="1" dirty="0" err="1" smtClean="0"/>
              <a:t>work_mem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Лимит памяти для обработки одного запроса. Эта память индивидуальна для каждой сессии. </a:t>
            </a:r>
          </a:p>
          <a:p>
            <a:pPr marL="228600" indent="-228600">
              <a:buAutoNum type="arabicPeriod"/>
            </a:pPr>
            <a:r>
              <a:rPr lang="en-US" b="1" dirty="0" err="1" smtClean="0"/>
              <a:t>maintenance_work_mem</a:t>
            </a:r>
            <a:r>
              <a:rPr lang="ru-RU" b="1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Лимит памяти для обслуживающих задач, например вакуум,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автовакуум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или создания индексов</a:t>
            </a:r>
            <a:endParaRPr lang="ru-RU" sz="1200" b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b="1" dirty="0" err="1" smtClean="0"/>
              <a:t>effective_cache_size</a:t>
            </a:r>
            <a:r>
              <a:rPr lang="ru-RU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Оценка размера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кеша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файловой системы. Увеличение параметра увеличивает склонность системы выбирать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IndexScan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планы</a:t>
            </a:r>
          </a:p>
          <a:p>
            <a:pPr marL="228600" indent="-228600">
              <a:buAutoNum type="arabicPeriod"/>
            </a:pPr>
            <a:r>
              <a:rPr lang="en-US" b="1" dirty="0" err="1" smtClean="0"/>
              <a:t>effective_io_concurrency</a:t>
            </a:r>
            <a:r>
              <a:rPr lang="ru-RU" b="1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Оценочное значение одновременных запросов к дисковой системе, которые она может обслужить единовременно</a:t>
            </a:r>
          </a:p>
          <a:p>
            <a:pPr marL="228600" indent="-228600">
              <a:buAutoNum type="arabicPeriod"/>
            </a:pPr>
            <a:r>
              <a:rPr lang="en-US" b="1" dirty="0" err="1" smtClean="0"/>
              <a:t>autovacuum</a:t>
            </a:r>
            <a:r>
              <a:rPr lang="en-US" dirty="0" smtClean="0"/>
              <a:t> </a:t>
            </a:r>
            <a:r>
              <a:rPr lang="ru-RU" dirty="0" smtClean="0"/>
              <a:t>– не выключать!</a:t>
            </a:r>
          </a:p>
          <a:p>
            <a:pPr marL="228600" indent="-228600">
              <a:buAutoNum type="arabicPeriod"/>
            </a:pPr>
            <a:r>
              <a:rPr lang="en-US" b="1" dirty="0" err="1" smtClean="0"/>
              <a:t>autovacuum_max_workers</a:t>
            </a:r>
            <a:r>
              <a:rPr lang="ru-RU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Время сна процесса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автовакуума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Слишком большая величина будет приводить к тому, что таблицы не будут успевать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вакуумиться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и, как следствие, вырастет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bloat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и размер таблиц и индексов. Малая величина приведет к бесполезному нагреванию.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2BCB3-0CB1-4E44-814C-C127CF5C5433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9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auto">
          <a:xfrm>
            <a:off x="755650" y="0"/>
            <a:ext cx="0" cy="5143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3" name="Picture 18" descr="обложка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8" y="-3185"/>
            <a:ext cx="7198610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82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17A9F-D22E-42CB-B5E8-66F9D2374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218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7663" y="114307"/>
            <a:ext cx="2159000" cy="35373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13" y="114307"/>
            <a:ext cx="6329363" cy="35373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5A4B-E0E6-4C5F-8071-2190EC3F29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81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auto">
          <a:xfrm>
            <a:off x="755650" y="0"/>
            <a:ext cx="0" cy="5143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3" name="Picture 18" descr="обложка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7236293" cy="51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21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46B50-6CDA-4DF5-8DCA-F1BD62C174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14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15A2-6AF0-4A00-8FB2-A76C95D67C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1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1275160"/>
            <a:ext cx="4243388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91" y="1275160"/>
            <a:ext cx="4244975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7ED9A-1E11-411F-B6FF-46AFA21A17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78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26C4-F990-459A-B36A-0786FCD561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53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6FC8D-BCDA-45CA-AA0D-8373EB2D86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536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1C7DA-EF94-444C-B4B5-779E515A37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29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EDF3-F0C9-427C-974A-8DC5A5573A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6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46B50-6CDA-4DF5-8DCA-F1BD62C174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22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BF2C7-2579-4841-AA0D-AE5532F131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01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17A9F-D22E-42CB-B5E8-66F9D2374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57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7663" y="114302"/>
            <a:ext cx="2159000" cy="35373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3" y="114302"/>
            <a:ext cx="6329363" cy="35373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5A4B-E0E6-4C5F-8071-2190EC3F29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87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7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0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936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1275160"/>
            <a:ext cx="4262438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0739" y="1275160"/>
            <a:ext cx="4262437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4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8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47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86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15A2-6AF0-4A00-8FB2-A76C95D67C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160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909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150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1" y="86917"/>
            <a:ext cx="2168525" cy="3564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0" y="86917"/>
            <a:ext cx="6356350" cy="3564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1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6F7-32D6-4A39-BC31-6DACECEB2287}" type="datetimeFigureOut">
              <a:rPr lang="ru-RU" smtClean="0">
                <a:solidFill>
                  <a:srgbClr val="FFFFFF"/>
                </a:solidFill>
              </a:rPr>
              <a:pPr/>
              <a:t>17.03.2017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8E1D-6B8B-4FD8-8CD9-0A1187C43B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9" name="Picture 16" descr="Layer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144464"/>
            <a:ext cx="1071429" cy="8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4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6F7-32D6-4A39-BC31-6DACECEB2287}" type="datetimeFigureOut">
              <a:rPr lang="ru-RU" smtClean="0">
                <a:solidFill>
                  <a:srgbClr val="FFFFFF"/>
                </a:solidFill>
              </a:rPr>
              <a:pPr/>
              <a:t>17.03.2017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8E1D-6B8B-4FD8-8CD9-0A1187C43B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8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1894"/>
            <a:ext cx="7885113" cy="102155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96754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6F7-32D6-4A39-BC31-6DACECEB2287}" type="datetimeFigureOut">
              <a:rPr lang="ru-RU" smtClean="0">
                <a:solidFill>
                  <a:srgbClr val="FFFFFF"/>
                </a:solidFill>
              </a:rPr>
              <a:pPr/>
              <a:t>17.03.2017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8E1D-6B8B-4FD8-8CD9-0A1187C43B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8" name="Picture 16" descr="Layer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144464"/>
            <a:ext cx="1071429" cy="8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92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6F7-32D6-4A39-BC31-6DACECEB2287}" type="datetimeFigureOut">
              <a:rPr lang="ru-RU" smtClean="0">
                <a:solidFill>
                  <a:srgbClr val="FFFFFF"/>
                </a:solidFill>
              </a:rPr>
              <a:pPr/>
              <a:t>17.03.2017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8E1D-6B8B-4FD8-8CD9-0A1187C43B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0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6F7-32D6-4A39-BC31-6DACECEB2287}" type="datetimeFigureOut">
              <a:rPr lang="ru-RU" smtClean="0">
                <a:solidFill>
                  <a:srgbClr val="FFFFFF"/>
                </a:solidFill>
              </a:rPr>
              <a:pPr/>
              <a:t>17.03.2017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8E1D-6B8B-4FD8-8CD9-0A1187C43B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4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6F7-32D6-4A39-BC31-6DACECEB2287}" type="datetimeFigureOut">
              <a:rPr lang="ru-RU" smtClean="0">
                <a:solidFill>
                  <a:srgbClr val="FFFFFF"/>
                </a:solidFill>
              </a:rPr>
              <a:pPr/>
              <a:t>17.03.2017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8E1D-6B8B-4FD8-8CD9-0A1187C43B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67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1275160"/>
            <a:ext cx="4243388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701" y="1275160"/>
            <a:ext cx="4244975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7ED9A-1E11-411F-B6FF-46AFA21A17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89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6F7-32D6-4A39-BC31-6DACECEB2287}" type="datetimeFigureOut">
              <a:rPr lang="ru-RU" smtClean="0">
                <a:solidFill>
                  <a:srgbClr val="FFFFFF"/>
                </a:solidFill>
              </a:rPr>
              <a:pPr/>
              <a:t>17.03.2017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8E1D-6B8B-4FD8-8CD9-0A1187C43B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6F7-32D6-4A39-BC31-6DACECEB2287}" type="datetimeFigureOut">
              <a:rPr lang="ru-RU" smtClean="0">
                <a:solidFill>
                  <a:srgbClr val="FFFFFF"/>
                </a:solidFill>
              </a:rPr>
              <a:pPr/>
              <a:t>17.03.2017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8E1D-6B8B-4FD8-8CD9-0A1187C43B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8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6F7-32D6-4A39-BC31-6DACECEB2287}" type="datetimeFigureOut">
              <a:rPr lang="ru-RU" smtClean="0">
                <a:solidFill>
                  <a:srgbClr val="FFFFFF"/>
                </a:solidFill>
              </a:rPr>
              <a:pPr/>
              <a:t>17.03.2017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8E1D-6B8B-4FD8-8CD9-0A1187C43B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30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6F7-32D6-4A39-BC31-6DACECEB2287}" type="datetimeFigureOut">
              <a:rPr lang="ru-RU" smtClean="0">
                <a:solidFill>
                  <a:srgbClr val="FFFFFF"/>
                </a:solidFill>
              </a:rPr>
              <a:pPr/>
              <a:t>17.03.2017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8E1D-6B8B-4FD8-8CD9-0A1187C43B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41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E6F7-32D6-4A39-BC31-6DACECEB2287}" type="datetimeFigureOut">
              <a:rPr lang="ru-RU" smtClean="0">
                <a:solidFill>
                  <a:srgbClr val="FFFFFF"/>
                </a:solidFill>
              </a:rPr>
              <a:pPr/>
              <a:t>17.03.2017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8E1D-6B8B-4FD8-8CD9-0A1187C43B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5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26C4-F990-459A-B36A-0786FCD561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18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6FC8D-BCDA-45CA-AA0D-8373EB2D86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52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1C7DA-EF94-444C-B4B5-779E515A37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72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EDF3-F0C9-427C-974A-8DC5A5573A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10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BF2C7-2579-4841-AA0D-AE5532F131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853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 userDrawn="1"/>
        </p:nvGrpSpPr>
        <p:grpSpPr bwMode="auto">
          <a:xfrm>
            <a:off x="250825" y="1"/>
            <a:ext cx="8713788" cy="4948238"/>
            <a:chOff x="158" y="0"/>
            <a:chExt cx="5489" cy="4156"/>
          </a:xfrm>
        </p:grpSpPr>
        <p:sp>
          <p:nvSpPr>
            <p:cNvPr id="1032" name="Line 2"/>
            <p:cNvSpPr>
              <a:spLocks noChangeShapeType="1"/>
            </p:cNvSpPr>
            <p:nvPr userDrawn="1"/>
          </p:nvSpPr>
          <p:spPr bwMode="auto">
            <a:xfrm flipV="1">
              <a:off x="295" y="0"/>
              <a:ext cx="0" cy="415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3" name="Line 10"/>
            <p:cNvSpPr>
              <a:spLocks noChangeShapeType="1"/>
            </p:cNvSpPr>
            <p:nvPr userDrawn="1"/>
          </p:nvSpPr>
          <p:spPr bwMode="auto">
            <a:xfrm flipH="1">
              <a:off x="158" y="371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4" name="Line 11"/>
            <p:cNvSpPr>
              <a:spLocks noChangeShapeType="1"/>
            </p:cNvSpPr>
            <p:nvPr userDrawn="1"/>
          </p:nvSpPr>
          <p:spPr bwMode="auto">
            <a:xfrm flipH="1">
              <a:off x="158" y="663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13" y="1275160"/>
            <a:ext cx="8640763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14300"/>
            <a:ext cx="4716462" cy="81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5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4758929"/>
            <a:ext cx="5715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800" b="0" smtClean="0">
                <a:solidFill>
                  <a:srgbClr val="292929"/>
                </a:solidFill>
                <a:cs typeface="+mn-cs"/>
              </a:defRPr>
            </a:lvl1pPr>
          </a:lstStyle>
          <a:p>
            <a:pPr>
              <a:defRPr/>
            </a:pPr>
            <a:fld id="{4EDA2477-65CA-452D-9B4A-5FB1C4FC5E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Line 15"/>
          <p:cNvSpPr>
            <a:spLocks noChangeShapeType="1"/>
          </p:cNvSpPr>
          <p:nvPr userDrawn="1"/>
        </p:nvSpPr>
        <p:spPr bwMode="auto">
          <a:xfrm>
            <a:off x="468313" y="0"/>
            <a:ext cx="0" cy="51435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1031" name="Picture 24" descr="Layer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7" y="114301"/>
            <a:ext cx="144079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9pPr>
    </p:titleStyle>
    <p:bodyStyle>
      <a:lvl1pPr marL="161925" indent="-161925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344488" indent="-180975" algn="l" rtl="0" eaLnBrk="0" fontAlgn="base" hangingPunct="0">
        <a:spcBef>
          <a:spcPct val="20000"/>
        </a:spcBef>
        <a:spcAft>
          <a:spcPct val="30000"/>
        </a:spcAft>
        <a:buClr>
          <a:schemeClr val="folHlink"/>
        </a:buClr>
        <a:buChar char="•"/>
        <a:defRPr>
          <a:solidFill>
            <a:srgbClr val="292929"/>
          </a:solidFill>
          <a:latin typeface="+mn-lt"/>
          <a:cs typeface="+mn-cs"/>
        </a:defRPr>
      </a:lvl2pPr>
      <a:lvl3pPr marL="536575" indent="-1905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600">
          <a:solidFill>
            <a:srgbClr val="292929"/>
          </a:solidFill>
          <a:latin typeface="+mn-lt"/>
          <a:cs typeface="+mn-cs"/>
        </a:defRPr>
      </a:lvl3pPr>
      <a:lvl4pPr marL="709613" indent="-17145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400">
          <a:solidFill>
            <a:srgbClr val="292929"/>
          </a:solidFill>
          <a:latin typeface="+mn-lt"/>
          <a:cs typeface="+mn-cs"/>
        </a:defRPr>
      </a:lvl4pPr>
      <a:lvl5pPr marL="876300" indent="-1619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5pPr>
      <a:lvl6pPr marL="13335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6pPr>
      <a:lvl7pPr marL="17907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7pPr>
      <a:lvl8pPr marL="22479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8pPr>
      <a:lvl9pPr marL="27051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 userDrawn="1"/>
        </p:nvGrpSpPr>
        <p:grpSpPr bwMode="auto">
          <a:xfrm>
            <a:off x="250825" y="1"/>
            <a:ext cx="8713788" cy="4948238"/>
            <a:chOff x="158" y="0"/>
            <a:chExt cx="5489" cy="4156"/>
          </a:xfrm>
        </p:grpSpPr>
        <p:sp>
          <p:nvSpPr>
            <p:cNvPr id="1032" name="Line 2"/>
            <p:cNvSpPr>
              <a:spLocks noChangeShapeType="1"/>
            </p:cNvSpPr>
            <p:nvPr userDrawn="1"/>
          </p:nvSpPr>
          <p:spPr bwMode="auto">
            <a:xfrm flipV="1">
              <a:off x="295" y="0"/>
              <a:ext cx="0" cy="415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3" name="Line 10"/>
            <p:cNvSpPr>
              <a:spLocks noChangeShapeType="1"/>
            </p:cNvSpPr>
            <p:nvPr userDrawn="1"/>
          </p:nvSpPr>
          <p:spPr bwMode="auto">
            <a:xfrm flipH="1">
              <a:off x="158" y="371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4" name="Line 11"/>
            <p:cNvSpPr>
              <a:spLocks noChangeShapeType="1"/>
            </p:cNvSpPr>
            <p:nvPr userDrawn="1"/>
          </p:nvSpPr>
          <p:spPr bwMode="auto">
            <a:xfrm flipH="1">
              <a:off x="158" y="663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3" y="1275160"/>
            <a:ext cx="8640763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14300"/>
            <a:ext cx="4716462" cy="81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5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4758929"/>
            <a:ext cx="5715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800" b="0" smtClean="0">
                <a:solidFill>
                  <a:srgbClr val="292929"/>
                </a:solidFill>
                <a:cs typeface="+mn-cs"/>
              </a:defRPr>
            </a:lvl1pPr>
          </a:lstStyle>
          <a:p>
            <a:pPr>
              <a:defRPr/>
            </a:pPr>
            <a:fld id="{4EDA2477-65CA-452D-9B4A-5FB1C4FC5E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Line 15"/>
          <p:cNvSpPr>
            <a:spLocks noChangeShapeType="1"/>
          </p:cNvSpPr>
          <p:nvPr userDrawn="1"/>
        </p:nvSpPr>
        <p:spPr bwMode="auto">
          <a:xfrm>
            <a:off x="468313" y="0"/>
            <a:ext cx="0" cy="51435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1031" name="Picture 24" descr="Layer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8" y="114302"/>
            <a:ext cx="1152758" cy="8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63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9pPr>
    </p:titleStyle>
    <p:bodyStyle>
      <a:lvl1pPr marL="161925" indent="-161925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344488" indent="-180975" algn="l" rtl="0" eaLnBrk="0" fontAlgn="base" hangingPunct="0">
        <a:spcBef>
          <a:spcPct val="20000"/>
        </a:spcBef>
        <a:spcAft>
          <a:spcPct val="30000"/>
        </a:spcAft>
        <a:buClr>
          <a:schemeClr val="folHlink"/>
        </a:buClr>
        <a:buChar char="•"/>
        <a:defRPr>
          <a:solidFill>
            <a:srgbClr val="292929"/>
          </a:solidFill>
          <a:latin typeface="+mn-lt"/>
          <a:cs typeface="+mn-cs"/>
        </a:defRPr>
      </a:lvl2pPr>
      <a:lvl3pPr marL="536575" indent="-1905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600">
          <a:solidFill>
            <a:srgbClr val="292929"/>
          </a:solidFill>
          <a:latin typeface="+mn-lt"/>
          <a:cs typeface="+mn-cs"/>
        </a:defRPr>
      </a:lvl3pPr>
      <a:lvl4pPr marL="709613" indent="-17145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400">
          <a:solidFill>
            <a:srgbClr val="292929"/>
          </a:solidFill>
          <a:latin typeface="+mn-lt"/>
          <a:cs typeface="+mn-cs"/>
        </a:defRPr>
      </a:lvl4pPr>
      <a:lvl5pPr marL="876300" indent="-1619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5pPr>
      <a:lvl6pPr marL="13335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6pPr>
      <a:lvl7pPr marL="17907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7pPr>
      <a:lvl8pPr marL="22479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8pPr>
      <a:lvl9pPr marL="27051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Layer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4300"/>
            <a:ext cx="126077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1" y="1275160"/>
            <a:ext cx="86772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835151" y="86917"/>
            <a:ext cx="7058025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2326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A31CE6F7-32D6-4A39-BC31-6DACECEB2287}" type="datetimeFigureOut">
              <a:rPr lang="ru-RU" b="0" smtClean="0">
                <a:solidFill>
                  <a:srgbClr val="FFFFFF"/>
                </a:solidFill>
                <a:latin typeface="Arial Narrow"/>
                <a:cs typeface="+mn-cs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17.03.2017</a:t>
            </a:fld>
            <a:endParaRPr lang="ru-RU" b="0">
              <a:solidFill>
                <a:srgbClr val="FFFFFF"/>
              </a:solidFill>
              <a:latin typeface="Arial Narrow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srgbClr val="FFFFFF"/>
              </a:solidFill>
              <a:latin typeface="Arial Narrow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3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9C578E1D-6B8B-4FD8-8CD9-0A1187C43B14}" type="slidenum">
              <a:rPr lang="ru-RU" b="0" smtClean="0">
                <a:solidFill>
                  <a:srgbClr val="FFFFFF"/>
                </a:solidFill>
                <a:latin typeface="Arial Narrow"/>
                <a:cs typeface="+mn-cs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solidFill>
                <a:srgbClr val="FFFFFF"/>
              </a:solidFill>
              <a:latin typeface="Arial Narrow"/>
              <a:cs typeface="+mn-cs"/>
            </a:endParaRPr>
          </a:p>
        </p:txBody>
      </p:sp>
      <p:pic>
        <p:nvPicPr>
          <p:cNvPr id="8" name="Picture 16" descr="Layer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144464"/>
            <a:ext cx="1071429" cy="8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013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openxmlformats.org/officeDocument/2006/relationships/hyperlink" Target="http://1cfresh.com/" TargetMode="External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reestr.minsvyaz.ru/reestr/65273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1cfresh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1cfresh.com/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grip@1c.ru" TargetMode="External"/><Relationship Id="rId2" Type="http://schemas.openxmlformats.org/officeDocument/2006/relationships/hyperlink" Target="http://v8.1c.ru/overview/Platform.htm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7"/>
          <p:cNvSpPr>
            <a:spLocks noChangeArrowheads="1"/>
          </p:cNvSpPr>
          <p:nvPr/>
        </p:nvSpPr>
        <p:spPr bwMode="auto">
          <a:xfrm>
            <a:off x="8388363" y="4157669"/>
            <a:ext cx="360363" cy="573881"/>
          </a:xfrm>
          <a:prstGeom prst="chevron">
            <a:avLst>
              <a:gd name="adj" fmla="val 62995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1400">
              <a:solidFill>
                <a:srgbClr val="4D4D4D"/>
              </a:solidFill>
            </a:endParaRPr>
          </a:p>
        </p:txBody>
      </p:sp>
      <p:sp>
        <p:nvSpPr>
          <p:cNvPr id="3075" name="AutoShape 12"/>
          <p:cNvSpPr>
            <a:spLocks noChangeArrowheads="1"/>
          </p:cNvSpPr>
          <p:nvPr/>
        </p:nvSpPr>
        <p:spPr bwMode="auto">
          <a:xfrm>
            <a:off x="8388363" y="4157669"/>
            <a:ext cx="360363" cy="573881"/>
          </a:xfrm>
          <a:prstGeom prst="chevron">
            <a:avLst>
              <a:gd name="adj" fmla="val 62995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1400">
              <a:solidFill>
                <a:srgbClr val="4D4D4D"/>
              </a:solidFill>
            </a:endParaRPr>
          </a:p>
        </p:txBody>
      </p:sp>
      <p:sp>
        <p:nvSpPr>
          <p:cNvPr id="3076" name="Rectangle 28"/>
          <p:cNvSpPr>
            <a:spLocks noGrp="1" noChangeArrowheads="1"/>
          </p:cNvSpPr>
          <p:nvPr>
            <p:ph type="ctrTitle" idx="4294967295"/>
          </p:nvPr>
        </p:nvSpPr>
        <p:spPr>
          <a:xfrm>
            <a:off x="2274692" y="519528"/>
            <a:ext cx="6689796" cy="3051163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200" dirty="0"/>
              <a:t>PostgreSQL в 1С:Предприятии и в облачной системе 1С:Fresh</a:t>
            </a:r>
            <a:endParaRPr lang="ru-RU" altLang="ru-RU" sz="3200" dirty="0" smtClean="0">
              <a:solidFill>
                <a:srgbClr val="800000"/>
              </a:solidFill>
            </a:endParaRPr>
          </a:p>
        </p:txBody>
      </p:sp>
      <p:sp>
        <p:nvSpPr>
          <p:cNvPr id="3077" name="Rectangle 29"/>
          <p:cNvSpPr>
            <a:spLocks noGrp="1" noChangeArrowheads="1"/>
          </p:cNvSpPr>
          <p:nvPr>
            <p:ph type="subTitle" idx="4294967295"/>
          </p:nvPr>
        </p:nvSpPr>
        <p:spPr>
          <a:xfrm>
            <a:off x="2051050" y="4030266"/>
            <a:ext cx="6148388" cy="883444"/>
          </a:xfrm>
          <a:noFill/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ru-RU" altLang="ru-RU" sz="2200" dirty="0" smtClean="0">
                <a:solidFill>
                  <a:schemeClr val="accent5">
                    <a:lumMod val="10000"/>
                  </a:schemeClr>
                </a:solidFill>
              </a:rPr>
              <a:t>Петр Грибанов, </a:t>
            </a:r>
            <a:r>
              <a:rPr lang="en-US" altLang="ru-RU" sz="2200" dirty="0" smtClean="0">
                <a:solidFill>
                  <a:schemeClr val="accent5">
                    <a:lumMod val="10000"/>
                  </a:schemeClr>
                </a:solidFill>
              </a:rPr>
              <a:t>1C</a:t>
            </a:r>
            <a:endParaRPr lang="ru-RU" altLang="ru-RU" sz="22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0" indent="0" algn="r"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ru-RU" sz="2200" dirty="0" smtClean="0">
                <a:solidFill>
                  <a:schemeClr val="accent5">
                    <a:lumMod val="10000"/>
                  </a:schemeClr>
                </a:solidFill>
              </a:rPr>
              <a:t>grip@1c.ru</a:t>
            </a:r>
            <a:endParaRPr lang="ru-RU" altLang="ru-RU" sz="2200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7058025" cy="1081087"/>
          </a:xfrm>
        </p:spPr>
        <p:txBody>
          <a:bodyPr/>
          <a:lstStyle/>
          <a:p>
            <a:pPr eaLnBrk="1" hangingPunct="1"/>
            <a:r>
              <a:rPr lang="ru-RU" altLang="ru-RU" sz="2200" dirty="0" smtClean="0"/>
              <a:t>Разработка в среде «1С:Предприятие»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951570"/>
            <a:ext cx="7236803" cy="40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5646"/>
            <a:ext cx="6834212" cy="328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1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951570"/>
            <a:ext cx="7236803" cy="40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7058025" cy="1081087"/>
          </a:xfrm>
        </p:spPr>
        <p:txBody>
          <a:bodyPr/>
          <a:lstStyle/>
          <a:p>
            <a:pPr eaLnBrk="1" hangingPunct="1"/>
            <a:r>
              <a:rPr lang="ru-RU" altLang="ru-RU" sz="2200" dirty="0" smtClean="0"/>
              <a:t>Разработка в среде «1С:Предприятие»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940151" y="2391730"/>
            <a:ext cx="1980219" cy="205419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b="0" dirty="0" smtClean="0">
              <a:solidFill>
                <a:srgbClr val="FF3300"/>
              </a:solidFill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333" y="1825095"/>
            <a:ext cx="2380556" cy="232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871700" y="1383618"/>
            <a:ext cx="3502595" cy="3384376"/>
          </a:xfrm>
          <a:prstGeom prst="rect">
            <a:avLst/>
          </a:prstGeom>
          <a:solidFill>
            <a:srgbClr val="F9E3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</a:pPr>
            <a:r>
              <a:rPr lang="ru-RU" altLang="ru-RU" dirty="0" smtClean="0">
                <a:solidFill>
                  <a:srgbClr val="1C1C1C"/>
                </a:solidFill>
              </a:rPr>
              <a:t>Обычное приложение</a:t>
            </a:r>
            <a:endParaRPr lang="en-US" altLang="ru-RU" dirty="0" smtClean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charset="0"/>
              <a:buChar char="•"/>
            </a:pPr>
            <a:r>
              <a:rPr lang="en-US" altLang="ru-RU" dirty="0" smtClean="0">
                <a:solidFill>
                  <a:srgbClr val="1C1C1C"/>
                </a:solidFill>
              </a:rPr>
              <a:t>Windows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charset="0"/>
              <a:buChar char="•"/>
            </a:pPr>
            <a:r>
              <a:rPr lang="en-US" altLang="ru-RU" dirty="0" smtClean="0">
                <a:solidFill>
                  <a:srgbClr val="1C1C1C"/>
                </a:solidFill>
              </a:rPr>
              <a:t>Linux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charset="0"/>
              <a:buChar char="•"/>
            </a:pPr>
            <a:r>
              <a:rPr lang="en-US" altLang="ru-RU" dirty="0" err="1" smtClean="0">
                <a:solidFill>
                  <a:srgbClr val="1C1C1C"/>
                </a:solidFill>
              </a:rPr>
              <a:t>MacOS</a:t>
            </a:r>
            <a:endParaRPr lang="en-US" altLang="ru-RU" dirty="0" smtClean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charset="0"/>
              <a:buChar char="•"/>
            </a:pPr>
            <a:r>
              <a:rPr lang="en-US" altLang="ru-RU" dirty="0" smtClean="0">
                <a:solidFill>
                  <a:srgbClr val="1C1C1C"/>
                </a:solidFill>
              </a:rPr>
              <a:t>Web-</a:t>
            </a:r>
            <a:r>
              <a:rPr lang="ru-RU" altLang="ru-RU" dirty="0" smtClean="0">
                <a:solidFill>
                  <a:srgbClr val="1C1C1C"/>
                </a:solidFill>
              </a:rPr>
              <a:t>браузер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charset="0"/>
              <a:buChar char="•"/>
            </a:pPr>
            <a:endParaRPr lang="ru-RU" altLang="ru-RU" dirty="0">
              <a:solidFill>
                <a:srgbClr val="1C1C1C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</a:pPr>
            <a:r>
              <a:rPr lang="ru-RU" altLang="ru-RU" dirty="0" smtClean="0">
                <a:solidFill>
                  <a:srgbClr val="1C1C1C"/>
                </a:solidFill>
              </a:rPr>
              <a:t>Мобильное приложение: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ru-RU" dirty="0" err="1" smtClean="0">
                <a:solidFill>
                  <a:srgbClr val="1C1C1C"/>
                </a:solidFill>
              </a:rPr>
              <a:t>iOS</a:t>
            </a:r>
            <a:endParaRPr lang="en-US" altLang="ru-RU" dirty="0" smtClean="0">
              <a:solidFill>
                <a:srgbClr val="1C1C1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ru-RU" dirty="0" smtClean="0">
                <a:solidFill>
                  <a:srgbClr val="1C1C1C"/>
                </a:solidFill>
              </a:rPr>
              <a:t>Android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ru-RU" dirty="0" smtClean="0">
                <a:solidFill>
                  <a:srgbClr val="1C1C1C"/>
                </a:solidFill>
              </a:rPr>
              <a:t>Windows</a:t>
            </a:r>
            <a:r>
              <a:rPr lang="ru-RU" altLang="ru-RU" dirty="0" smtClean="0">
                <a:solidFill>
                  <a:srgbClr val="1C1C1C"/>
                </a:solidFill>
              </a:rPr>
              <a:t> </a:t>
            </a:r>
            <a:r>
              <a:rPr lang="en-US" altLang="ru-RU" dirty="0" smtClean="0">
                <a:solidFill>
                  <a:srgbClr val="1C1C1C"/>
                </a:solidFill>
              </a:rPr>
              <a:t>Phone</a:t>
            </a:r>
            <a:endParaRPr lang="ru-RU" altLang="ru-RU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3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5" y="0"/>
            <a:ext cx="7127875" cy="681038"/>
          </a:xfrm>
        </p:spPr>
        <p:txBody>
          <a:bodyPr/>
          <a:lstStyle/>
          <a:p>
            <a:r>
              <a:rPr lang="ru-RU" altLang="ru-RU" sz="2500" dirty="0">
                <a:solidFill>
                  <a:srgbClr val="000000"/>
                </a:solidFill>
              </a:rPr>
              <a:t>1C:Enterprise </a:t>
            </a:r>
            <a:r>
              <a:rPr lang="en-US" altLang="ru-RU" sz="2500" dirty="0">
                <a:solidFill>
                  <a:srgbClr val="000000"/>
                </a:solidFill>
              </a:rPr>
              <a:t>Development </a:t>
            </a:r>
            <a:r>
              <a:rPr lang="en-US" altLang="ru-RU" sz="2500" dirty="0" smtClean="0">
                <a:solidFill>
                  <a:srgbClr val="000000"/>
                </a:solidFill>
              </a:rPr>
              <a:t>Tools</a:t>
            </a:r>
            <a:endParaRPr lang="en-US" altLang="ru-RU" sz="2500" dirty="0">
              <a:solidFill>
                <a:srgbClr val="000000"/>
              </a:solidFill>
            </a:endParaRPr>
          </a:p>
        </p:txBody>
      </p:sp>
      <p:sp>
        <p:nvSpPr>
          <p:cNvPr id="173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7574"/>
            <a:ext cx="8460940" cy="31587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0000"/>
                </a:solidFill>
              </a:rPr>
              <a:t>Разработка прикладных решений 1С в среде </a:t>
            </a:r>
            <a:r>
              <a:rPr lang="en-US" altLang="ru-RU" sz="2400" dirty="0" smtClean="0">
                <a:solidFill>
                  <a:srgbClr val="000000"/>
                </a:solidFill>
              </a:rPr>
              <a:t>Eclipse</a:t>
            </a:r>
            <a:endParaRPr lang="ru-RU" altLang="ru-RU" sz="2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altLang="ru-RU" dirty="0"/>
              <a:t>Объединены </a:t>
            </a:r>
            <a:r>
              <a:rPr lang="ru-RU" altLang="ru-RU" dirty="0" smtClean="0"/>
              <a:t>особенности </a:t>
            </a:r>
            <a:r>
              <a:rPr lang="ru-RU" altLang="ru-RU" dirty="0"/>
              <a:t>инструментов </a:t>
            </a:r>
            <a:r>
              <a:rPr lang="ru-RU" altLang="ru-RU" dirty="0" err="1" smtClean="0"/>
              <a:t>Eclipse</a:t>
            </a:r>
            <a:r>
              <a:rPr lang="ru-RU" altLang="ru-RU" dirty="0" smtClean="0"/>
              <a:t> </a:t>
            </a:r>
            <a:r>
              <a:rPr lang="ru-RU" altLang="ru-RU" dirty="0"/>
              <a:t>и особенности конфигуратора 1С:Предприятия</a:t>
            </a:r>
          </a:p>
          <a:p>
            <a:pPr lvl="1">
              <a:lnSpc>
                <a:spcPct val="90000"/>
              </a:lnSpc>
            </a:pPr>
            <a:r>
              <a:rPr lang="ru-RU" altLang="ru-RU" dirty="0" smtClean="0"/>
              <a:t>Можно </a:t>
            </a:r>
            <a:r>
              <a:rPr lang="ru-RU" altLang="ru-RU" dirty="0"/>
              <a:t>использовать существующие навыки разработки, когда решите воспользоваться 1C:Enterprise Development </a:t>
            </a:r>
            <a:r>
              <a:rPr lang="ru-RU" altLang="ru-RU" dirty="0" err="1"/>
              <a:t>Tools</a:t>
            </a:r>
            <a:endParaRPr lang="ru-RU" altLang="ru-RU" dirty="0"/>
          </a:p>
          <a:p>
            <a:pPr lvl="1">
              <a:lnSpc>
                <a:spcPct val="90000"/>
              </a:lnSpc>
            </a:pPr>
            <a:r>
              <a:rPr lang="ru-RU" altLang="ru-RU" dirty="0"/>
              <a:t>Не требует отдельного лицензирования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2438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871668" y="-135075"/>
            <a:ext cx="5508625" cy="810816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Разработка 1С в </a:t>
            </a:r>
            <a:r>
              <a:rPr lang="en-US" altLang="ru-RU" sz="2400" dirty="0" smtClean="0"/>
              <a:t>IDE Eclipse</a:t>
            </a:r>
            <a:endParaRPr lang="ru-RU" alt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5" y="590394"/>
            <a:ext cx="7873719" cy="44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52801"/>
            <a:ext cx="7924800" cy="85725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Line 50"/>
          <p:cNvSpPr>
            <a:spLocks noChangeShapeType="1"/>
          </p:cNvSpPr>
          <p:nvPr/>
        </p:nvSpPr>
        <p:spPr bwMode="auto">
          <a:xfrm>
            <a:off x="827088" y="3999033"/>
            <a:ext cx="6337300" cy="0"/>
          </a:xfrm>
          <a:prstGeom prst="line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24" name="Line 50"/>
          <p:cNvSpPr>
            <a:spLocks noChangeShapeType="1"/>
          </p:cNvSpPr>
          <p:nvPr/>
        </p:nvSpPr>
        <p:spPr bwMode="auto">
          <a:xfrm>
            <a:off x="884238" y="2608383"/>
            <a:ext cx="6335712" cy="0"/>
          </a:xfrm>
          <a:prstGeom prst="line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25" name="Скругленный прямоугольник 24"/>
          <p:cNvSpPr>
            <a:spLocks noChangeArrowheads="1"/>
          </p:cNvSpPr>
          <p:nvPr/>
        </p:nvSpPr>
        <p:spPr bwMode="auto">
          <a:xfrm>
            <a:off x="5243513" y="687335"/>
            <a:ext cx="2376487" cy="4138786"/>
          </a:xfrm>
          <a:prstGeom prst="roundRect">
            <a:avLst>
              <a:gd name="adj" fmla="val 16667"/>
            </a:avLst>
          </a:prstGeom>
          <a:solidFill>
            <a:srgbClr val="FDF7DF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800" b="0" dirty="0">
                <a:solidFill>
                  <a:srgbClr val="000000"/>
                </a:solidFill>
                <a:latin typeface="Arial Narrow"/>
                <a:cs typeface="+mn-cs"/>
              </a:rPr>
              <a:t>1C:</a:t>
            </a:r>
            <a:r>
              <a:rPr lang="ru-RU" altLang="ru-RU" sz="1800" b="0" dirty="0">
                <a:solidFill>
                  <a:srgbClr val="000000"/>
                </a:solidFill>
                <a:latin typeface="Arial Narrow"/>
                <a:cs typeface="+mn-cs"/>
              </a:rPr>
              <a:t>Предприятие</a:t>
            </a: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884238" y="4302245"/>
            <a:ext cx="1839912" cy="40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b="0" dirty="0" smtClean="0">
                <a:solidFill>
                  <a:srgbClr val="000000"/>
                </a:solidFill>
                <a:cs typeface="+mn-cs"/>
              </a:rPr>
              <a:t>СУБД</a:t>
            </a:r>
            <a:endParaRPr lang="ru-RU" altLang="ru-RU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84238" y="3081458"/>
            <a:ext cx="2632075" cy="40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b="0" dirty="0" smtClean="0">
                <a:solidFill>
                  <a:srgbClr val="000000"/>
                </a:solidFill>
                <a:cs typeface="+mn-cs"/>
              </a:rPr>
              <a:t>Сервер приложений</a:t>
            </a:r>
            <a:endParaRPr lang="ru-RU" altLang="ru-RU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84238" y="1553507"/>
            <a:ext cx="26320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b="0" dirty="0" smtClean="0">
                <a:solidFill>
                  <a:srgbClr val="000000"/>
                </a:solidFill>
                <a:cs typeface="+mn-cs"/>
              </a:rPr>
              <a:t>Клиент</a:t>
            </a:r>
            <a:endParaRPr lang="ru-RU" altLang="ru-RU" b="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848" y="4083918"/>
            <a:ext cx="739027" cy="73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275" y="2779410"/>
            <a:ext cx="1008757" cy="100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6800" y="1109008"/>
            <a:ext cx="129381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121"/>
          <p:cNvSpPr>
            <a:spLocks noChangeArrowheads="1"/>
          </p:cNvSpPr>
          <p:nvPr/>
        </p:nvSpPr>
        <p:spPr bwMode="auto">
          <a:xfrm rot="10800000">
            <a:off x="3605213" y="3681017"/>
            <a:ext cx="327025" cy="640794"/>
          </a:xfrm>
          <a:prstGeom prst="upDownArrow">
            <a:avLst>
              <a:gd name="adj1" fmla="val 63111"/>
              <a:gd name="adj2" fmla="val 66012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34" name="AutoShape 121"/>
          <p:cNvSpPr>
            <a:spLocks noChangeArrowheads="1"/>
          </p:cNvSpPr>
          <p:nvPr/>
        </p:nvSpPr>
        <p:spPr bwMode="auto">
          <a:xfrm rot="10800000">
            <a:off x="3605213" y="2203054"/>
            <a:ext cx="327025" cy="640794"/>
          </a:xfrm>
          <a:prstGeom prst="upDownArrow">
            <a:avLst>
              <a:gd name="adj1" fmla="val 63111"/>
              <a:gd name="adj2" fmla="val 66012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grpSp>
        <p:nvGrpSpPr>
          <p:cNvPr id="35" name="Группа 34"/>
          <p:cNvGrpSpPr>
            <a:grpSpLocks/>
          </p:cNvGrpSpPr>
          <p:nvPr/>
        </p:nvGrpSpPr>
        <p:grpSpPr bwMode="auto">
          <a:xfrm>
            <a:off x="5854102" y="2650151"/>
            <a:ext cx="1215285" cy="832152"/>
            <a:chOff x="4901598" y="2904389"/>
            <a:chExt cx="1215575" cy="832466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4667" y="2904389"/>
              <a:ext cx="1040439" cy="83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12"/>
            <p:cNvSpPr txBox="1">
              <a:spLocks noChangeArrowheads="1"/>
            </p:cNvSpPr>
            <p:nvPr/>
          </p:nvSpPr>
          <p:spPr bwMode="auto">
            <a:xfrm>
              <a:off x="4901598" y="3174218"/>
              <a:ext cx="1215575" cy="461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1200" dirty="0" smtClean="0">
                  <a:solidFill>
                    <a:srgbClr val="CC8E60">
                      <a:lumMod val="50000"/>
                    </a:srgbClr>
                  </a:solidFill>
                  <a:cs typeface="+mn-cs"/>
                </a:rPr>
                <a:t>Управление торговлей</a:t>
              </a:r>
              <a:endParaRPr lang="ru-RU" altLang="ru-RU" sz="1200" dirty="0">
                <a:solidFill>
                  <a:srgbClr val="CC8E60">
                    <a:lumMod val="50000"/>
                  </a:srgbClr>
                </a:solidFill>
                <a:cs typeface="+mn-cs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379903" y="1755914"/>
            <a:ext cx="1038225" cy="830580"/>
            <a:chOff x="5379903" y="2050319"/>
            <a:chExt cx="1038225" cy="830580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79903" y="2050319"/>
              <a:ext cx="1038225" cy="830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12"/>
            <p:cNvSpPr txBox="1">
              <a:spLocks noChangeArrowheads="1"/>
            </p:cNvSpPr>
            <p:nvPr/>
          </p:nvSpPr>
          <p:spPr bwMode="auto">
            <a:xfrm>
              <a:off x="5648786" y="2421775"/>
              <a:ext cx="500458" cy="279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ru-RU" sz="1200" dirty="0" smtClean="0">
                  <a:solidFill>
                    <a:srgbClr val="CC8E60">
                      <a:lumMod val="50000"/>
                    </a:srgbClr>
                  </a:solidFill>
                  <a:cs typeface="+mn-cs"/>
                </a:rPr>
                <a:t>ERP</a:t>
              </a:r>
              <a:endParaRPr lang="ru-RU" altLang="ru-RU" sz="1200" dirty="0">
                <a:solidFill>
                  <a:srgbClr val="CC8E60">
                    <a:lumMod val="50000"/>
                  </a:srgbClr>
                </a:solidFill>
                <a:cs typeface="+mn-cs"/>
              </a:endParaRPr>
            </a:p>
          </p:txBody>
        </p:sp>
      </p:grpSp>
      <p:grpSp>
        <p:nvGrpSpPr>
          <p:cNvPr id="39" name="Группа 38"/>
          <p:cNvGrpSpPr>
            <a:grpSpLocks/>
          </p:cNvGrpSpPr>
          <p:nvPr/>
        </p:nvGrpSpPr>
        <p:grpSpPr bwMode="auto">
          <a:xfrm>
            <a:off x="6329070" y="3582957"/>
            <a:ext cx="1247801" cy="832152"/>
            <a:chOff x="4907410" y="2904389"/>
            <a:chExt cx="1249940" cy="832466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3900" y="2904389"/>
              <a:ext cx="1041974" cy="83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44450" algn="ctr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12"/>
            <p:cNvSpPr txBox="1">
              <a:spLocks noChangeArrowheads="1"/>
            </p:cNvSpPr>
            <p:nvPr/>
          </p:nvSpPr>
          <p:spPr bwMode="auto">
            <a:xfrm>
              <a:off x="4907410" y="3345733"/>
              <a:ext cx="1249940" cy="27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1200" dirty="0" smtClean="0">
                  <a:solidFill>
                    <a:srgbClr val="CC8E60">
                      <a:lumMod val="50000"/>
                    </a:srgbClr>
                  </a:solidFill>
                  <a:cs typeface="+mn-cs"/>
                </a:rPr>
                <a:t>Бухгалтерия</a:t>
              </a:r>
              <a:endParaRPr lang="ru-RU" altLang="ru-RU" sz="1200" dirty="0">
                <a:solidFill>
                  <a:srgbClr val="CC8E60">
                    <a:lumMod val="50000"/>
                  </a:srgbClr>
                </a:solidFill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50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80"/>
    </mc:Choice>
    <mc:Fallback xmlns="">
      <p:transition spd="slow" advTm="22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52801"/>
            <a:ext cx="7924800" cy="857250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884238" y="3081458"/>
            <a:ext cx="2632075" cy="40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b="0" dirty="0" smtClean="0">
                <a:solidFill>
                  <a:srgbClr val="000000"/>
                </a:solidFill>
                <a:cs typeface="+mn-cs"/>
              </a:rPr>
              <a:t>Сервер приложений</a:t>
            </a:r>
            <a:endParaRPr lang="ru-RU" altLang="ru-RU" b="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00" y="4118903"/>
            <a:ext cx="2295846" cy="928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4534694" y="4080471"/>
            <a:ext cx="1392237" cy="80425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MS SQL Server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Oracle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IBM DB2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PostgreSQL</a:t>
            </a:r>
            <a:endParaRPr lang="ru-RU" altLang="ru-RU" sz="1000" dirty="0">
              <a:solidFill>
                <a:srgbClr val="000000">
                  <a:lumMod val="95000"/>
                  <a:lumOff val="5000"/>
                </a:srgbClr>
              </a:solidFill>
              <a:cs typeface="+mn-cs"/>
            </a:endParaRPr>
          </a:p>
        </p:txBody>
      </p:sp>
      <p:sp>
        <p:nvSpPr>
          <p:cNvPr id="14" name="Line 50"/>
          <p:cNvSpPr>
            <a:spLocks noChangeShapeType="1"/>
          </p:cNvSpPr>
          <p:nvPr/>
        </p:nvSpPr>
        <p:spPr bwMode="auto">
          <a:xfrm>
            <a:off x="827088" y="3999033"/>
            <a:ext cx="6337300" cy="0"/>
          </a:xfrm>
          <a:prstGeom prst="line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15" name="Line 50"/>
          <p:cNvSpPr>
            <a:spLocks noChangeShapeType="1"/>
          </p:cNvSpPr>
          <p:nvPr/>
        </p:nvSpPr>
        <p:spPr bwMode="auto">
          <a:xfrm>
            <a:off x="884238" y="2608383"/>
            <a:ext cx="6335712" cy="0"/>
          </a:xfrm>
          <a:prstGeom prst="line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84238" y="3081458"/>
            <a:ext cx="2632075" cy="40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b="0" dirty="0" smtClean="0">
                <a:solidFill>
                  <a:srgbClr val="000000"/>
                </a:solidFill>
                <a:cs typeface="+mn-cs"/>
              </a:rPr>
              <a:t>Сервер приложений</a:t>
            </a:r>
            <a:endParaRPr lang="ru-RU" altLang="ru-RU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84238" y="1553507"/>
            <a:ext cx="26320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b="0" dirty="0" smtClean="0">
                <a:solidFill>
                  <a:srgbClr val="000000"/>
                </a:solidFill>
                <a:cs typeface="+mn-cs"/>
              </a:rPr>
              <a:t>Клиент</a:t>
            </a:r>
            <a:endParaRPr lang="ru-RU" altLang="ru-RU" b="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275" y="2779410"/>
            <a:ext cx="1008757" cy="100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6800" y="1109008"/>
            <a:ext cx="129381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21"/>
          <p:cNvSpPr>
            <a:spLocks noChangeArrowheads="1"/>
          </p:cNvSpPr>
          <p:nvPr/>
        </p:nvSpPr>
        <p:spPr bwMode="auto">
          <a:xfrm rot="10800000">
            <a:off x="3605213" y="3681017"/>
            <a:ext cx="327025" cy="640794"/>
          </a:xfrm>
          <a:prstGeom prst="upDownArrow">
            <a:avLst>
              <a:gd name="adj1" fmla="val 63111"/>
              <a:gd name="adj2" fmla="val 66012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23" name="AutoShape 121"/>
          <p:cNvSpPr>
            <a:spLocks noChangeArrowheads="1"/>
          </p:cNvSpPr>
          <p:nvPr/>
        </p:nvSpPr>
        <p:spPr bwMode="auto">
          <a:xfrm rot="10800000">
            <a:off x="3605213" y="2203054"/>
            <a:ext cx="327025" cy="640794"/>
          </a:xfrm>
          <a:prstGeom prst="upDownArrow">
            <a:avLst>
              <a:gd name="adj1" fmla="val 63111"/>
              <a:gd name="adj2" fmla="val 66012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7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5"/>
    </mc:Choice>
    <mc:Fallback xmlns="">
      <p:transition spd="slow" advTm="8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52801"/>
            <a:ext cx="7924800" cy="857250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Picture 12" descr="C:\Users\Gribanov_P\AppData\Local\Microsoft\Windows\Temporary Internet Files\Content.IE5\PGBQX3S7\net-server-12856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778245"/>
            <a:ext cx="777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901" y="2673470"/>
            <a:ext cx="461416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01" y="4118902"/>
            <a:ext cx="2295846" cy="928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4534694" y="4079103"/>
            <a:ext cx="1392237" cy="8028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MS SQL Server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Oracle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IBM DB2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PostgreSQL</a:t>
            </a:r>
            <a:endParaRPr lang="ru-RU" altLang="ru-RU" sz="1000" dirty="0">
              <a:solidFill>
                <a:srgbClr val="000000">
                  <a:lumMod val="95000"/>
                  <a:lumOff val="5000"/>
                </a:srgbClr>
              </a:solidFill>
              <a:cs typeface="+mn-cs"/>
            </a:endParaRP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768306" y="2673470"/>
            <a:ext cx="792163" cy="50482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Windows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Linux</a:t>
            </a:r>
            <a:endParaRPr lang="ru-RU" altLang="ru-RU" sz="1000" dirty="0">
              <a:solidFill>
                <a:srgbClr val="000000">
                  <a:lumMod val="95000"/>
                  <a:lumOff val="5000"/>
                </a:srgbClr>
              </a:solidFill>
              <a:cs typeface="+mn-cs"/>
            </a:endParaRPr>
          </a:p>
        </p:txBody>
      </p:sp>
      <p:sp>
        <p:nvSpPr>
          <p:cNvPr id="16" name="Line 50"/>
          <p:cNvSpPr>
            <a:spLocks noChangeShapeType="1"/>
          </p:cNvSpPr>
          <p:nvPr/>
        </p:nvSpPr>
        <p:spPr bwMode="auto">
          <a:xfrm>
            <a:off x="827088" y="3999033"/>
            <a:ext cx="6337300" cy="0"/>
          </a:xfrm>
          <a:prstGeom prst="line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17" name="Line 50"/>
          <p:cNvSpPr>
            <a:spLocks noChangeShapeType="1"/>
          </p:cNvSpPr>
          <p:nvPr/>
        </p:nvSpPr>
        <p:spPr bwMode="auto">
          <a:xfrm>
            <a:off x="884238" y="2608383"/>
            <a:ext cx="6335712" cy="0"/>
          </a:xfrm>
          <a:prstGeom prst="line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84238" y="1553507"/>
            <a:ext cx="26320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b="0" dirty="0" smtClean="0">
                <a:solidFill>
                  <a:srgbClr val="000000"/>
                </a:solidFill>
                <a:cs typeface="+mn-cs"/>
              </a:rPr>
              <a:t>Клиент</a:t>
            </a:r>
            <a:endParaRPr lang="ru-RU" altLang="ru-RU" b="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9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6800" y="1109008"/>
            <a:ext cx="129381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21"/>
          <p:cNvSpPr>
            <a:spLocks noChangeArrowheads="1"/>
          </p:cNvSpPr>
          <p:nvPr/>
        </p:nvSpPr>
        <p:spPr bwMode="auto">
          <a:xfrm rot="10800000">
            <a:off x="3605213" y="3681017"/>
            <a:ext cx="327025" cy="640794"/>
          </a:xfrm>
          <a:prstGeom prst="upDownArrow">
            <a:avLst>
              <a:gd name="adj1" fmla="val 63111"/>
              <a:gd name="adj2" fmla="val 66012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21" name="AutoShape 121"/>
          <p:cNvSpPr>
            <a:spLocks noChangeArrowheads="1"/>
          </p:cNvSpPr>
          <p:nvPr/>
        </p:nvSpPr>
        <p:spPr bwMode="auto">
          <a:xfrm rot="10800000">
            <a:off x="3605213" y="2203054"/>
            <a:ext cx="327025" cy="640794"/>
          </a:xfrm>
          <a:prstGeom prst="upDownArrow">
            <a:avLst>
              <a:gd name="adj1" fmla="val 63111"/>
              <a:gd name="adj2" fmla="val 66012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5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"/>
    </mc:Choice>
    <mc:Fallback xmlns="">
      <p:transition spd="slow" advTm="3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01" y="4118902"/>
            <a:ext cx="2295846" cy="928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4534694" y="4079103"/>
            <a:ext cx="1392237" cy="8028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MS SQL Server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Oracle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IBM DB2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PostgreSQL</a:t>
            </a:r>
            <a:endParaRPr lang="ru-RU" altLang="ru-RU" sz="1000" dirty="0">
              <a:solidFill>
                <a:srgbClr val="000000">
                  <a:lumMod val="95000"/>
                  <a:lumOff val="5000"/>
                </a:srgbClr>
              </a:solidFill>
              <a:cs typeface="+mn-cs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6768306" y="2673470"/>
            <a:ext cx="792163" cy="50482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00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Windows</a:t>
            </a:r>
            <a:br>
              <a:rPr lang="en-US" altLang="ru-RU" sz="100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Linux</a:t>
            </a:r>
            <a:endParaRPr lang="ru-RU" altLang="ru-RU" sz="1000">
              <a:solidFill>
                <a:srgbClr val="000000">
                  <a:lumMod val="95000"/>
                  <a:lumOff val="5000"/>
                </a:srgbClr>
              </a:solidFill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901" y="2673470"/>
            <a:ext cx="461416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327294"/>
            <a:ext cx="1705211" cy="952632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 bwMode="auto">
          <a:xfrm>
            <a:off x="2843808" y="1236797"/>
            <a:ext cx="0" cy="1689085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694459" y="1695447"/>
            <a:ext cx="312415" cy="144016"/>
          </a:xfrm>
          <a:prstGeom prst="rect">
            <a:avLst/>
          </a:prstGeom>
          <a:solidFill>
            <a:schemeClr val="tx1"/>
          </a:solidFill>
        </p:spPr>
        <p:txBody>
          <a:bodyPr wrap="none" rtlCol="0" anchor="ctr" anchorCtr="0"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7E97AD"/>
                </a:solidFill>
                <a:latin typeface="Arial Narrow"/>
                <a:cs typeface="+mn-cs"/>
              </a:rPr>
              <a:t>~</a:t>
            </a:r>
            <a:endParaRPr lang="ru-RU" sz="2400" dirty="0" smtClean="0">
              <a:solidFill>
                <a:srgbClr val="7E97AD"/>
              </a:solidFill>
              <a:latin typeface="Arial Narrow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25" y="1490023"/>
            <a:ext cx="2229158" cy="933579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 bwMode="auto">
          <a:xfrm>
            <a:off x="3480390" y="1236796"/>
            <a:ext cx="0" cy="458651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313584" y="1295397"/>
            <a:ext cx="312415" cy="144016"/>
          </a:xfrm>
          <a:prstGeom prst="rect">
            <a:avLst/>
          </a:prstGeom>
          <a:solidFill>
            <a:schemeClr val="tx1"/>
          </a:solidFill>
        </p:spPr>
        <p:txBody>
          <a:bodyPr wrap="none" rtlCol="0" anchor="ctr" anchorCtr="0"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7E97AD"/>
                </a:solidFill>
                <a:latin typeface="Arial Narrow"/>
                <a:cs typeface="+mn-cs"/>
              </a:rPr>
              <a:t>~</a:t>
            </a:r>
            <a:endParaRPr lang="ru-RU" sz="2400" dirty="0" smtClean="0">
              <a:solidFill>
                <a:srgbClr val="7E97AD"/>
              </a:solidFill>
              <a:latin typeface="Arial Narrow"/>
              <a:cs typeface="+mn-cs"/>
            </a:endParaRP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>
            <a:off x="3481200" y="2378389"/>
            <a:ext cx="0" cy="547493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312000" y="2447922"/>
            <a:ext cx="312415" cy="144016"/>
          </a:xfrm>
          <a:prstGeom prst="rect">
            <a:avLst/>
          </a:prstGeom>
          <a:solidFill>
            <a:schemeClr val="tx1"/>
          </a:solidFill>
        </p:spPr>
        <p:txBody>
          <a:bodyPr wrap="none" rtlCol="0" anchor="ctr" anchorCtr="0"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7E97AD"/>
                </a:solidFill>
                <a:latin typeface="Arial Narrow"/>
                <a:cs typeface="+mn-cs"/>
              </a:rPr>
              <a:t>~</a:t>
            </a:r>
            <a:endParaRPr lang="ru-RU" sz="2400" dirty="0" smtClean="0">
              <a:solidFill>
                <a:srgbClr val="7E97AD"/>
              </a:solidFill>
              <a:latin typeface="Arial Narrow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42" y="322532"/>
            <a:ext cx="1695685" cy="962157"/>
          </a:xfrm>
          <a:prstGeom prst="rect">
            <a:avLst/>
          </a:prstGeom>
        </p:spPr>
      </p:pic>
      <p:cxnSp>
        <p:nvCxnSpPr>
          <p:cNvPr id="19" name="Соединительная линия уступом 18"/>
          <p:cNvCxnSpPr>
            <a:endCxn id="13" idx="3"/>
          </p:cNvCxnSpPr>
          <p:nvPr/>
        </p:nvCxnSpPr>
        <p:spPr bwMode="auto">
          <a:xfrm rot="5400000">
            <a:off x="5369365" y="1352111"/>
            <a:ext cx="727323" cy="482081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827873" y="1540193"/>
            <a:ext cx="312415" cy="144016"/>
          </a:xfrm>
          <a:prstGeom prst="rect">
            <a:avLst/>
          </a:prstGeom>
          <a:solidFill>
            <a:schemeClr val="tx1"/>
          </a:solidFill>
        </p:spPr>
        <p:txBody>
          <a:bodyPr wrap="none" rtlCol="0" anchor="ctr" anchorCtr="0"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7E97AD"/>
                </a:solidFill>
                <a:latin typeface="Arial Narrow"/>
                <a:cs typeface="+mn-cs"/>
              </a:rPr>
              <a:t>~</a:t>
            </a:r>
            <a:endParaRPr lang="ru-RU" sz="2400" dirty="0" smtClean="0">
              <a:solidFill>
                <a:srgbClr val="7E97AD"/>
              </a:solidFill>
              <a:latin typeface="Arial Narrow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8" y="322531"/>
            <a:ext cx="1695686" cy="952632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 bwMode="auto">
          <a:xfrm>
            <a:off x="2339752" y="1236797"/>
            <a:ext cx="0" cy="1689085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11" y="1490023"/>
            <a:ext cx="1666667" cy="895238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 bwMode="auto">
          <a:xfrm flipH="1">
            <a:off x="5491986" y="2199502"/>
            <a:ext cx="1809225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Скругленный прямоугольник 25"/>
          <p:cNvSpPr>
            <a:spLocks noChangeArrowheads="1"/>
          </p:cNvSpPr>
          <p:nvPr/>
        </p:nvSpPr>
        <p:spPr bwMode="auto">
          <a:xfrm>
            <a:off x="7884368" y="836684"/>
            <a:ext cx="1243955" cy="6906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Android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iOS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Windows Phone</a:t>
            </a:r>
          </a:p>
        </p:txBody>
      </p:sp>
      <p:sp>
        <p:nvSpPr>
          <p:cNvPr id="34" name="Скругленный прямоугольник 33"/>
          <p:cNvSpPr>
            <a:spLocks noChangeArrowheads="1"/>
          </p:cNvSpPr>
          <p:nvPr/>
        </p:nvSpPr>
        <p:spPr bwMode="auto">
          <a:xfrm>
            <a:off x="6012161" y="327295"/>
            <a:ext cx="1289050" cy="8001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Internet </a:t>
            </a:r>
            <a:r>
              <a:rPr lang="en-US" altLang="ru-RU" sz="1000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Explorer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000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Edge</a:t>
            </a: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/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Chrome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Firefox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Safari</a:t>
            </a:r>
            <a:endParaRPr lang="ru-RU" altLang="ru-RU" sz="1000" dirty="0">
              <a:solidFill>
                <a:srgbClr val="000000">
                  <a:lumMod val="95000"/>
                  <a:lumOff val="5000"/>
                </a:srgbClr>
              </a:solidFill>
              <a:cs typeface="+mn-cs"/>
            </a:endParaRPr>
          </a:p>
        </p:txBody>
      </p:sp>
      <p:sp>
        <p:nvSpPr>
          <p:cNvPr id="37" name="Скругленный прямоугольник 36"/>
          <p:cNvSpPr>
            <a:spLocks noChangeArrowheads="1"/>
          </p:cNvSpPr>
          <p:nvPr/>
        </p:nvSpPr>
        <p:spPr bwMode="auto">
          <a:xfrm>
            <a:off x="4332997" y="1308502"/>
            <a:ext cx="1104900" cy="504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00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Microsoft IIS</a:t>
            </a:r>
            <a:br>
              <a:rPr lang="en-US" altLang="ru-RU" sz="100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Apache</a:t>
            </a:r>
            <a:endParaRPr lang="ru-RU" altLang="ru-RU" sz="1000">
              <a:solidFill>
                <a:srgbClr val="000000">
                  <a:lumMod val="95000"/>
                  <a:lumOff val="5000"/>
                </a:srgbClr>
              </a:solidFill>
              <a:cs typeface="+mn-cs"/>
            </a:endParaRPr>
          </a:p>
        </p:txBody>
      </p:sp>
      <p:sp>
        <p:nvSpPr>
          <p:cNvPr id="38" name="Скругленный прямоугольник 37"/>
          <p:cNvSpPr>
            <a:spLocks noChangeArrowheads="1"/>
          </p:cNvSpPr>
          <p:nvPr/>
        </p:nvSpPr>
        <p:spPr bwMode="auto">
          <a:xfrm>
            <a:off x="2009768" y="327293"/>
            <a:ext cx="864000" cy="648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Windows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Linux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MacOS</a:t>
            </a:r>
            <a:endParaRPr lang="ru-RU" altLang="ru-RU" sz="1000" dirty="0">
              <a:solidFill>
                <a:srgbClr val="000000">
                  <a:lumMod val="95000"/>
                  <a:lumOff val="5000"/>
                </a:srgbClr>
              </a:solidFill>
              <a:cs typeface="+mn-cs"/>
            </a:endParaRPr>
          </a:p>
        </p:txBody>
      </p:sp>
      <p:sp>
        <p:nvSpPr>
          <p:cNvPr id="39" name="Скругленный прямоугольник 38"/>
          <p:cNvSpPr>
            <a:spLocks noChangeArrowheads="1"/>
          </p:cNvSpPr>
          <p:nvPr/>
        </p:nvSpPr>
        <p:spPr bwMode="auto">
          <a:xfrm>
            <a:off x="3762368" y="327295"/>
            <a:ext cx="864000" cy="648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Windows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Linux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MacOS</a:t>
            </a:r>
            <a:endParaRPr lang="ru-RU" altLang="ru-RU" sz="1000" dirty="0">
              <a:solidFill>
                <a:srgbClr val="000000">
                  <a:lumMod val="95000"/>
                  <a:lumOff val="5000"/>
                </a:srgbClr>
              </a:solidFill>
              <a:cs typeface="+mn-cs"/>
            </a:endParaRPr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>
            <a:off x="827088" y="3999033"/>
            <a:ext cx="6337300" cy="0"/>
          </a:xfrm>
          <a:prstGeom prst="line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31" name="Line 50"/>
          <p:cNvSpPr>
            <a:spLocks noChangeShapeType="1"/>
          </p:cNvSpPr>
          <p:nvPr/>
        </p:nvSpPr>
        <p:spPr bwMode="auto">
          <a:xfrm>
            <a:off x="884238" y="2608383"/>
            <a:ext cx="6335712" cy="0"/>
          </a:xfrm>
          <a:prstGeom prst="line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32" name="AutoShape 121"/>
          <p:cNvSpPr>
            <a:spLocks noChangeArrowheads="1"/>
          </p:cNvSpPr>
          <p:nvPr/>
        </p:nvSpPr>
        <p:spPr bwMode="auto">
          <a:xfrm rot="10800000">
            <a:off x="3605213" y="3681017"/>
            <a:ext cx="327025" cy="640794"/>
          </a:xfrm>
          <a:prstGeom prst="upDownArrow">
            <a:avLst>
              <a:gd name="adj1" fmla="val 63111"/>
              <a:gd name="adj2" fmla="val 66012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5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31"/>
    </mc:Choice>
    <mc:Fallback xmlns="">
      <p:transition spd="slow" advTm="42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20" grpId="0" animBg="1"/>
      <p:bldP spid="26" grpId="0" animBg="1"/>
      <p:bldP spid="34" grpId="0" animBg="1"/>
      <p:bldP spid="37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01" y="4118902"/>
            <a:ext cx="2295846" cy="928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4534694" y="4079103"/>
            <a:ext cx="1392237" cy="8028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MS SQL Server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Oracle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IBM DB2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PostgreSQL</a:t>
            </a:r>
            <a:endParaRPr lang="ru-RU" altLang="ru-RU" sz="1000" dirty="0">
              <a:solidFill>
                <a:srgbClr val="000000">
                  <a:lumMod val="95000"/>
                  <a:lumOff val="5000"/>
                </a:srgbClr>
              </a:solidFill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901" y="2673470"/>
            <a:ext cx="461416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327294"/>
            <a:ext cx="1705211" cy="952632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 bwMode="auto">
          <a:xfrm>
            <a:off x="2843808" y="1236797"/>
            <a:ext cx="0" cy="1689085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694459" y="1695447"/>
            <a:ext cx="312415" cy="144016"/>
          </a:xfrm>
          <a:prstGeom prst="rect">
            <a:avLst/>
          </a:prstGeom>
          <a:solidFill>
            <a:schemeClr val="tx1"/>
          </a:solidFill>
        </p:spPr>
        <p:txBody>
          <a:bodyPr wrap="none" rtlCol="0" anchor="ctr" anchorCtr="0"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7E97AD"/>
                </a:solidFill>
                <a:latin typeface="Arial Narrow"/>
                <a:cs typeface="+mn-cs"/>
              </a:rPr>
              <a:t>~</a:t>
            </a:r>
            <a:endParaRPr lang="ru-RU" sz="2400" dirty="0" smtClean="0">
              <a:solidFill>
                <a:srgbClr val="7E97AD"/>
              </a:solidFill>
              <a:latin typeface="Arial Narrow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25" y="1490023"/>
            <a:ext cx="2229158" cy="933579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 bwMode="auto">
          <a:xfrm>
            <a:off x="3480390" y="1236796"/>
            <a:ext cx="0" cy="458651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313584" y="1295397"/>
            <a:ext cx="312415" cy="144016"/>
          </a:xfrm>
          <a:prstGeom prst="rect">
            <a:avLst/>
          </a:prstGeom>
          <a:solidFill>
            <a:schemeClr val="tx1"/>
          </a:solidFill>
        </p:spPr>
        <p:txBody>
          <a:bodyPr wrap="none" rtlCol="0" anchor="ctr" anchorCtr="0"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7E97AD"/>
                </a:solidFill>
                <a:latin typeface="Arial Narrow"/>
                <a:cs typeface="+mn-cs"/>
              </a:rPr>
              <a:t>~</a:t>
            </a:r>
            <a:endParaRPr lang="ru-RU" sz="2400" dirty="0" smtClean="0">
              <a:solidFill>
                <a:srgbClr val="7E97AD"/>
              </a:solidFill>
              <a:latin typeface="Arial Narrow"/>
              <a:cs typeface="+mn-cs"/>
            </a:endParaRP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>
            <a:off x="3481200" y="2378389"/>
            <a:ext cx="0" cy="547493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312000" y="2447922"/>
            <a:ext cx="312415" cy="144016"/>
          </a:xfrm>
          <a:prstGeom prst="rect">
            <a:avLst/>
          </a:prstGeom>
          <a:solidFill>
            <a:schemeClr val="tx1"/>
          </a:solidFill>
        </p:spPr>
        <p:txBody>
          <a:bodyPr wrap="none" rtlCol="0" anchor="ctr" anchorCtr="0"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7E97AD"/>
                </a:solidFill>
                <a:latin typeface="Arial Narrow"/>
                <a:cs typeface="+mn-cs"/>
              </a:rPr>
              <a:t>~</a:t>
            </a:r>
            <a:endParaRPr lang="ru-RU" sz="2400" dirty="0" smtClean="0">
              <a:solidFill>
                <a:srgbClr val="7E97AD"/>
              </a:solidFill>
              <a:latin typeface="Arial Narrow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42" y="322532"/>
            <a:ext cx="1695685" cy="962157"/>
          </a:xfrm>
          <a:prstGeom prst="rect">
            <a:avLst/>
          </a:prstGeom>
        </p:spPr>
      </p:pic>
      <p:cxnSp>
        <p:nvCxnSpPr>
          <p:cNvPr id="19" name="Соединительная линия уступом 18"/>
          <p:cNvCxnSpPr>
            <a:endCxn id="13" idx="3"/>
          </p:cNvCxnSpPr>
          <p:nvPr/>
        </p:nvCxnSpPr>
        <p:spPr bwMode="auto">
          <a:xfrm rot="5400000">
            <a:off x="5369365" y="1352111"/>
            <a:ext cx="727323" cy="482081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827873" y="1540193"/>
            <a:ext cx="312415" cy="144016"/>
          </a:xfrm>
          <a:prstGeom prst="rect">
            <a:avLst/>
          </a:prstGeom>
          <a:solidFill>
            <a:schemeClr val="tx1"/>
          </a:solidFill>
        </p:spPr>
        <p:txBody>
          <a:bodyPr wrap="none" rtlCol="0" anchor="ctr" anchorCtr="0"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7E97AD"/>
                </a:solidFill>
                <a:latin typeface="Arial Narrow"/>
                <a:cs typeface="+mn-cs"/>
              </a:rPr>
              <a:t>~</a:t>
            </a:r>
            <a:endParaRPr lang="ru-RU" sz="2400" dirty="0" smtClean="0">
              <a:solidFill>
                <a:srgbClr val="7E97AD"/>
              </a:solidFill>
              <a:latin typeface="Arial Narrow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11" y="1490023"/>
            <a:ext cx="1666667" cy="895238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 bwMode="auto">
          <a:xfrm flipH="1">
            <a:off x="5491986" y="2199502"/>
            <a:ext cx="1809225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Скругленный прямоугольник 25"/>
          <p:cNvSpPr>
            <a:spLocks noChangeArrowheads="1"/>
          </p:cNvSpPr>
          <p:nvPr/>
        </p:nvSpPr>
        <p:spPr bwMode="auto">
          <a:xfrm>
            <a:off x="7884368" y="836684"/>
            <a:ext cx="1243955" cy="6906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Android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iOS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Windows Phone</a:t>
            </a:r>
          </a:p>
        </p:txBody>
      </p:sp>
      <p:sp>
        <p:nvSpPr>
          <p:cNvPr id="34" name="Скругленный прямоугольник 33"/>
          <p:cNvSpPr>
            <a:spLocks noChangeArrowheads="1"/>
          </p:cNvSpPr>
          <p:nvPr/>
        </p:nvSpPr>
        <p:spPr bwMode="auto">
          <a:xfrm>
            <a:off x="6012161" y="327295"/>
            <a:ext cx="1289050" cy="8001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Internet </a:t>
            </a:r>
            <a:r>
              <a:rPr lang="en-US" altLang="ru-RU" sz="1000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Explorer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000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Edge</a:t>
            </a: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/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Chrome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Firefox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Safari</a:t>
            </a:r>
            <a:endParaRPr lang="ru-RU" altLang="ru-RU" sz="1000" dirty="0">
              <a:solidFill>
                <a:srgbClr val="000000">
                  <a:lumMod val="95000"/>
                  <a:lumOff val="5000"/>
                </a:srgbClr>
              </a:solidFill>
              <a:cs typeface="+mn-cs"/>
            </a:endParaRPr>
          </a:p>
        </p:txBody>
      </p:sp>
      <p:sp>
        <p:nvSpPr>
          <p:cNvPr id="39" name="Скругленный прямоугольник 38"/>
          <p:cNvSpPr>
            <a:spLocks noChangeArrowheads="1"/>
          </p:cNvSpPr>
          <p:nvPr/>
        </p:nvSpPr>
        <p:spPr bwMode="auto">
          <a:xfrm>
            <a:off x="3762368" y="327295"/>
            <a:ext cx="864000" cy="648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Windows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Linux</a:t>
            </a:r>
            <a:br>
              <a:rPr lang="en-US" altLang="ru-RU" sz="1000" dirty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</a:br>
            <a:r>
              <a:rPr lang="en-US" altLang="ru-RU" sz="1000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+mn-cs"/>
              </a:rPr>
              <a:t>MacOS</a:t>
            </a:r>
            <a:endParaRPr lang="ru-RU" altLang="ru-RU" sz="1000" dirty="0">
              <a:solidFill>
                <a:srgbClr val="000000">
                  <a:lumMod val="95000"/>
                  <a:lumOff val="5000"/>
                </a:srgbClr>
              </a:solidFill>
              <a:cs typeface="+mn-cs"/>
            </a:endParaRPr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>
            <a:off x="827088" y="3999033"/>
            <a:ext cx="6337300" cy="0"/>
          </a:xfrm>
          <a:prstGeom prst="line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31" name="Line 50"/>
          <p:cNvSpPr>
            <a:spLocks noChangeShapeType="1"/>
          </p:cNvSpPr>
          <p:nvPr/>
        </p:nvSpPr>
        <p:spPr bwMode="auto">
          <a:xfrm>
            <a:off x="884238" y="2608383"/>
            <a:ext cx="6335712" cy="0"/>
          </a:xfrm>
          <a:prstGeom prst="line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32" name="AutoShape 121"/>
          <p:cNvSpPr>
            <a:spLocks noChangeArrowheads="1"/>
          </p:cNvSpPr>
          <p:nvPr/>
        </p:nvSpPr>
        <p:spPr bwMode="auto">
          <a:xfrm rot="10800000">
            <a:off x="3605213" y="3681017"/>
            <a:ext cx="327025" cy="640794"/>
          </a:xfrm>
          <a:prstGeom prst="upDownArrow">
            <a:avLst>
              <a:gd name="adj1" fmla="val 63111"/>
              <a:gd name="adj2" fmla="val 66012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1800" b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pic>
        <p:nvPicPr>
          <p:cNvPr id="41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01" y="1295397"/>
            <a:ext cx="5223205" cy="408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15" y="2899807"/>
            <a:ext cx="795972" cy="5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907704" y="2264162"/>
            <a:ext cx="6226840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</a:rPr>
              <a:t>Программный продукт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</a:rPr>
              <a:t>1cFresh –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</a:rPr>
              <a:t/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</a:rPr>
              <a:t>облачная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</a:rPr>
              <a:t> 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</a:rPr>
              <a:t>среда исполнения приложений 1С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</a:rPr>
              <a:t>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</a:rPr>
              <a:t>aPaaS</a:t>
            </a:r>
            <a:r>
              <a:rPr lang="en-US" b="0" kern="0" dirty="0">
                <a:solidFill>
                  <a:srgbClr val="500000"/>
                </a:solidFill>
              </a:rPr>
              <a:t> </a:t>
            </a:r>
            <a:r>
              <a:rPr lang="en-US" b="0" kern="0" dirty="0" smtClean="0">
                <a:solidFill>
                  <a:srgbClr val="500000"/>
                </a:solidFill>
              </a:rPr>
              <a:t>– application Platform as a Service)</a:t>
            </a:r>
            <a:br>
              <a:rPr lang="en-US" b="0" kern="0" dirty="0" smtClean="0">
                <a:solidFill>
                  <a:srgbClr val="500000"/>
                </a:solidFill>
              </a:rPr>
            </a:b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500000"/>
              </a:solidFill>
              <a:effectLst/>
              <a:uLnTx/>
              <a:uFillTx/>
            </a:endParaRPr>
          </a:p>
          <a:p>
            <a:pPr marL="34290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kern="0" dirty="0" smtClean="0">
                <a:solidFill>
                  <a:srgbClr val="500000"/>
                </a:solidFill>
              </a:rPr>
              <a:t>1С сама </a:t>
            </a:r>
            <a:r>
              <a:rPr lang="ru-RU" b="0" kern="0" dirty="0" smtClean="0">
                <a:solidFill>
                  <a:srgbClr val="500000"/>
                </a:solidFill>
              </a:rPr>
              <a:t>использует </a:t>
            </a:r>
            <a:r>
              <a:rPr lang="ru-RU" b="0" kern="0" dirty="0">
                <a:solidFill>
                  <a:srgbClr val="500000"/>
                </a:solidFill>
              </a:rPr>
              <a:t>продукт </a:t>
            </a:r>
            <a:r>
              <a:rPr lang="en-US" b="0" kern="0" dirty="0">
                <a:solidFill>
                  <a:srgbClr val="500000"/>
                </a:solidFill>
              </a:rPr>
              <a:t>1cFresh </a:t>
            </a:r>
            <a:r>
              <a:rPr lang="en-US" b="0" kern="0" dirty="0" smtClean="0">
                <a:solidFill>
                  <a:srgbClr val="500000"/>
                </a:solidFill>
              </a:rPr>
              <a:t/>
            </a:r>
            <a:br>
              <a:rPr lang="en-US" b="0" kern="0" dirty="0" smtClean="0">
                <a:solidFill>
                  <a:srgbClr val="500000"/>
                </a:solidFill>
              </a:rPr>
            </a:br>
            <a:r>
              <a:rPr lang="ru-RU" b="0" kern="0" dirty="0" smtClean="0">
                <a:solidFill>
                  <a:srgbClr val="500000"/>
                </a:solidFill>
              </a:rPr>
              <a:t>в </a:t>
            </a:r>
            <a:r>
              <a:rPr lang="ru-RU" b="0" kern="0" dirty="0" smtClean="0">
                <a:solidFill>
                  <a:srgbClr val="500000"/>
                </a:solidFill>
              </a:rPr>
              <a:t>сервисе </a:t>
            </a:r>
            <a:r>
              <a:rPr lang="en-US" b="0" u="sng" dirty="0">
                <a:hlinkClick r:id="rId11"/>
              </a:rPr>
              <a:t>http://</a:t>
            </a:r>
            <a:r>
              <a:rPr lang="en-US" b="0" u="sng" dirty="0" smtClean="0">
                <a:hlinkClick r:id="rId11"/>
              </a:rPr>
              <a:t>1cfresh.com</a:t>
            </a:r>
            <a:endParaRPr lang="en-US" b="0" u="sng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5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31"/>
    </mc:Choice>
    <mc:Fallback xmlns="">
      <p:transition spd="slow" advTm="42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47" y="1209479"/>
            <a:ext cx="3834542" cy="3016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76" y="2332068"/>
            <a:ext cx="738928" cy="499557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2690" y="152400"/>
            <a:ext cx="7743806" cy="65515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1с</a:t>
            </a:r>
            <a:r>
              <a:rPr lang="en-US" dirty="0" smtClean="0">
                <a:solidFill>
                  <a:schemeClr val="bg1"/>
                </a:solidFill>
              </a:rPr>
              <a:t>Fresh – </a:t>
            </a:r>
            <a:r>
              <a:rPr lang="ru-RU" dirty="0" smtClean="0">
                <a:solidFill>
                  <a:schemeClr val="bg1"/>
                </a:solidFill>
              </a:rPr>
              <a:t>облачное решение от 1С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9" y="1407149"/>
            <a:ext cx="753138" cy="8115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73020"/>
            <a:ext cx="753138" cy="8115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38" y="3640840"/>
            <a:ext cx="753138" cy="811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6" y="4171680"/>
            <a:ext cx="753138" cy="8115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14" y="4171680"/>
            <a:ext cx="753138" cy="8115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736" y="3114613"/>
            <a:ext cx="342900" cy="342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114613"/>
            <a:ext cx="342900" cy="342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90" y="3114613"/>
            <a:ext cx="342900" cy="3429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44" y="3114613"/>
            <a:ext cx="342900" cy="3429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98" y="3114613"/>
            <a:ext cx="342900" cy="3429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71680"/>
            <a:ext cx="753138" cy="8115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171680"/>
            <a:ext cx="753138" cy="8115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38" y="4182275"/>
            <a:ext cx="753138" cy="8115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99" y="807554"/>
            <a:ext cx="753138" cy="7796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807553"/>
            <a:ext cx="753138" cy="7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О компании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1221600"/>
            <a:ext cx="8928100" cy="1512094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400" dirty="0" smtClean="0"/>
              <a:t>Фирма «1С» производит: </a:t>
            </a:r>
          </a:p>
          <a:p>
            <a:pPr eaLnBrk="1" hangingPunct="1">
              <a:defRPr/>
            </a:pPr>
            <a:r>
              <a:rPr lang="ru-RU" sz="2400" dirty="0" smtClean="0"/>
              <a:t>средства </a:t>
            </a:r>
            <a:r>
              <a:rPr lang="ru-RU" sz="2400" dirty="0"/>
              <a:t>разработки бизнес-приложений и </a:t>
            </a:r>
            <a:endParaRPr lang="ru-RU" sz="2400" dirty="0" smtClean="0"/>
          </a:p>
          <a:p>
            <a:pPr eaLnBrk="1" hangingPunct="1">
              <a:defRPr/>
            </a:pPr>
            <a:r>
              <a:rPr lang="ru-RU" sz="2400" dirty="0" smtClean="0"/>
              <a:t>бизнес-приложения</a:t>
            </a:r>
            <a:r>
              <a:rPr lang="ru-RU" sz="2400" dirty="0"/>
              <a:t>, созданные с помощью этих средств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11560" y="1688137"/>
            <a:ext cx="6156684" cy="410837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b="0" dirty="0" smtClean="0">
              <a:solidFill>
                <a:srgbClr val="FF3300"/>
              </a:solidFill>
              <a:cs typeface="+mn-cs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644008" y="1040064"/>
            <a:ext cx="3528392" cy="567498"/>
          </a:xfrm>
          <a:prstGeom prst="wedgeRoundRectCallou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000000"/>
                </a:solidFill>
              </a:rPr>
              <a:t>1С:Предприятие 8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774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812" y="3579862"/>
            <a:ext cx="4716462" cy="810816"/>
          </a:xfrm>
        </p:spPr>
        <p:txBody>
          <a:bodyPr/>
          <a:lstStyle/>
          <a:p>
            <a:r>
              <a:rPr lang="ru-RU" dirty="0" smtClean="0"/>
              <a:t>Вместе с 2006 года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8" y="1779662"/>
            <a:ext cx="2088232" cy="136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philka.ru/images/newspost_images/postgresq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577594"/>
            <a:ext cx="2857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10705" y="1802184"/>
            <a:ext cx="784189" cy="1341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accent4"/>
                </a:solidFill>
              </a:rPr>
              <a:t>+</a:t>
            </a:r>
            <a:endParaRPr lang="ru-RU" sz="80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0388" y="1855125"/>
            <a:ext cx="784189" cy="1341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4"/>
                </a:solidFill>
              </a:rPr>
              <a:t>=</a:t>
            </a:r>
            <a:endParaRPr lang="ru-RU" sz="8000" dirty="0">
              <a:solidFill>
                <a:schemeClr val="accent4"/>
              </a:solidFill>
            </a:endParaRPr>
          </a:p>
        </p:txBody>
      </p:sp>
      <p:pic>
        <p:nvPicPr>
          <p:cNvPr id="1028" name="Picture 4" descr="http://www.publicdomainpictures.net/pictures/40000/velka/red-heart-1362916005N5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36221"/>
            <a:ext cx="2046979" cy="204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3994" y="1063037"/>
            <a:ext cx="92519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8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Новости от 1С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3" y="903685"/>
            <a:ext cx="8820593" cy="3924882"/>
          </a:xfrm>
        </p:spPr>
        <p:txBody>
          <a:bodyPr/>
          <a:lstStyle/>
          <a:p>
            <a:r>
              <a:rPr lang="ru-RU" dirty="0"/>
              <a:t>В начале 2017г. фирма «1С» и компания </a:t>
            </a:r>
            <a:r>
              <a:rPr lang="ru-RU" dirty="0" err="1"/>
              <a:t>Postgres</a:t>
            </a:r>
            <a:r>
              <a:rPr lang="ru-RU" dirty="0"/>
              <a:t> </a:t>
            </a:r>
            <a:r>
              <a:rPr lang="ru-RU" dirty="0" err="1"/>
              <a:t>Professional</a:t>
            </a:r>
            <a:r>
              <a:rPr lang="ru-RU" dirty="0"/>
              <a:t> заключили соглашение о техническом сотрудничестве по поддержке СУБД </a:t>
            </a:r>
            <a:r>
              <a:rPr lang="ru-RU" dirty="0" err="1"/>
              <a:t>Postgres</a:t>
            </a:r>
            <a:r>
              <a:rPr lang="ru-RU" dirty="0"/>
              <a:t> </a:t>
            </a:r>
            <a:r>
              <a:rPr lang="ru-RU" dirty="0" err="1"/>
              <a:t>Pro</a:t>
            </a:r>
            <a:r>
              <a:rPr lang="ru-RU" dirty="0"/>
              <a:t> </a:t>
            </a:r>
          </a:p>
          <a:p>
            <a:r>
              <a:rPr lang="ru-RU" dirty="0" err="1"/>
              <a:t>Postgres</a:t>
            </a:r>
            <a:r>
              <a:rPr lang="ru-RU" dirty="0"/>
              <a:t> </a:t>
            </a:r>
            <a:r>
              <a:rPr lang="ru-RU" dirty="0" err="1"/>
              <a:t>Pro</a:t>
            </a:r>
            <a:r>
              <a:rPr lang="ru-RU" dirty="0"/>
              <a:t> - </a:t>
            </a:r>
            <a:r>
              <a:rPr lang="ru-RU" dirty="0" smtClean="0"/>
              <a:t>Российская </a:t>
            </a:r>
            <a:r>
              <a:rPr lang="ru-RU" dirty="0"/>
              <a:t>СУБД, разработанная компанией </a:t>
            </a:r>
            <a:r>
              <a:rPr lang="ru-RU" dirty="0" err="1"/>
              <a:t>Postgres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Professional</a:t>
            </a:r>
            <a:r>
              <a:rPr lang="ru-RU" dirty="0"/>
              <a:t> на основе свободно-распространяемой СУБД PostgreSQL</a:t>
            </a:r>
          </a:p>
          <a:p>
            <a:r>
              <a:rPr lang="ru-RU" dirty="0" err="1"/>
              <a:t>Postgres</a:t>
            </a:r>
            <a:r>
              <a:rPr lang="ru-RU" dirty="0"/>
              <a:t> </a:t>
            </a:r>
            <a:r>
              <a:rPr lang="ru-RU" dirty="0" err="1"/>
              <a:t>Pro</a:t>
            </a:r>
            <a:r>
              <a:rPr lang="ru-RU" dirty="0"/>
              <a:t> входит в реестр российского ПО (</a:t>
            </a:r>
            <a:r>
              <a:rPr lang="ru-RU" dirty="0">
                <a:hlinkClick r:id="rId2"/>
              </a:rPr>
              <a:t>https://reestr.minsvyaz.ru/reestr/65273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 )</a:t>
            </a:r>
            <a:endParaRPr lang="ru-RU" dirty="0"/>
          </a:p>
          <a:p>
            <a:r>
              <a:rPr lang="ru-RU" dirty="0"/>
              <a:t>Поддержку СУБД </a:t>
            </a:r>
            <a:r>
              <a:rPr lang="ru-RU" dirty="0" err="1"/>
              <a:t>PostgresPro</a:t>
            </a:r>
            <a:r>
              <a:rPr lang="ru-RU" dirty="0"/>
              <a:t> планируется включить в ближайшие версии платформы «1С:Предприятие»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52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1C </a:t>
            </a:r>
            <a:r>
              <a:rPr lang="ru-RU" dirty="0" smtClean="0"/>
              <a:t>и </a:t>
            </a:r>
            <a:r>
              <a:rPr lang="en-US" dirty="0" smtClean="0"/>
              <a:t>PostgreSQL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3" y="1275160"/>
            <a:ext cx="8640763" cy="2268698"/>
          </a:xfrm>
        </p:spPr>
        <p:txBody>
          <a:bodyPr/>
          <a:lstStyle/>
          <a:p>
            <a:r>
              <a:rPr lang="ru-RU" sz="2800" dirty="0" smtClean="0"/>
              <a:t>1С </a:t>
            </a:r>
            <a:r>
              <a:rPr lang="ru-RU" sz="2800" dirty="0"/>
              <a:t>– использование </a:t>
            </a:r>
            <a:r>
              <a:rPr lang="en-US" sz="2800" dirty="0" smtClean="0"/>
              <a:t>PostgreSQL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облачном сервисе</a:t>
            </a:r>
            <a:r>
              <a:rPr lang="en-US" sz="2800" dirty="0"/>
              <a:t> 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1cFresh.com</a:t>
            </a:r>
            <a:endParaRPr lang="en-US" sz="2800" dirty="0" smtClean="0"/>
          </a:p>
          <a:p>
            <a:r>
              <a:rPr lang="ru-RU" sz="2800" dirty="0"/>
              <a:t>Внедрения </a:t>
            </a:r>
            <a:r>
              <a:rPr lang="ru-RU" sz="2800" dirty="0" smtClean="0"/>
              <a:t>1С</a:t>
            </a:r>
            <a:endParaRPr lang="en-US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5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2" y="114300"/>
            <a:ext cx="7020817" cy="810816"/>
          </a:xfrm>
        </p:spPr>
        <p:txBody>
          <a:bodyPr/>
          <a:lstStyle/>
          <a:p>
            <a:r>
              <a:rPr lang="en-US" dirty="0"/>
              <a:t>PostgreSQL </a:t>
            </a:r>
            <a:r>
              <a:rPr lang="ru-RU" dirty="0"/>
              <a:t>в сервисе </a:t>
            </a:r>
            <a:r>
              <a:rPr lang="en-US" dirty="0"/>
              <a:t>http://1cfresh.com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023578"/>
            <a:ext cx="4788532" cy="3744416"/>
          </a:xfrm>
        </p:spPr>
        <p:txBody>
          <a:bodyPr/>
          <a:lstStyle/>
          <a:p>
            <a:r>
              <a:rPr lang="ru-RU" dirty="0" smtClean="0"/>
              <a:t>Сервис сдачи ПО в аренду </a:t>
            </a:r>
            <a:br>
              <a:rPr lang="ru-RU" dirty="0" smtClean="0"/>
            </a:br>
            <a:r>
              <a:rPr lang="ru-RU" dirty="0" smtClean="0"/>
              <a:t>по модели </a:t>
            </a:r>
            <a:r>
              <a:rPr lang="en-US" dirty="0" smtClean="0"/>
              <a:t>SaaS</a:t>
            </a:r>
          </a:p>
          <a:p>
            <a:r>
              <a:rPr lang="ru-RU" dirty="0" smtClean="0"/>
              <a:t>Развернут в </a:t>
            </a:r>
            <a:r>
              <a:rPr lang="ru-RU" dirty="0" err="1" smtClean="0"/>
              <a:t>ЦОДе</a:t>
            </a:r>
            <a:r>
              <a:rPr lang="ru-RU" dirty="0" smtClean="0"/>
              <a:t> 1С</a:t>
            </a:r>
          </a:p>
          <a:p>
            <a:r>
              <a:rPr lang="ru-RU" dirty="0" smtClean="0"/>
              <a:t>На продукте </a:t>
            </a:r>
            <a:r>
              <a:rPr lang="en-US" dirty="0" smtClean="0"/>
              <a:t>1cFresh</a:t>
            </a:r>
          </a:p>
          <a:p>
            <a:r>
              <a:rPr lang="ru-RU" dirty="0" smtClean="0"/>
              <a:t>Работает с 2012 г.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807554"/>
            <a:ext cx="5073058" cy="41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9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2" y="114300"/>
            <a:ext cx="6912805" cy="810816"/>
          </a:xfrm>
        </p:spPr>
        <p:txBody>
          <a:bodyPr/>
          <a:lstStyle/>
          <a:p>
            <a:r>
              <a:rPr lang="ru-RU" dirty="0" smtClean="0"/>
              <a:t>Сервис </a:t>
            </a:r>
            <a:r>
              <a:rPr lang="en-US" dirty="0"/>
              <a:t>http://1cfresh.com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3" y="843558"/>
            <a:ext cx="8640763" cy="417646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Приложения в сервисе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1cfresh.com</a:t>
            </a:r>
            <a:r>
              <a:rPr lang="ru-RU" dirty="0" smtClean="0"/>
              <a:t> </a:t>
            </a:r>
            <a:br>
              <a:rPr lang="ru-RU" dirty="0" smtClean="0"/>
            </a:b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1С:Бухгалтерия </a:t>
            </a:r>
            <a:r>
              <a:rPr lang="ru-RU" dirty="0" smtClean="0"/>
              <a:t>8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1С:Предприниматель </a:t>
            </a:r>
            <a:r>
              <a:rPr lang="ru-RU" dirty="0" smtClean="0"/>
              <a:t>2015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1С:Управление </a:t>
            </a:r>
            <a:r>
              <a:rPr lang="ru-RU" dirty="0"/>
              <a:t>небольшой </a:t>
            </a:r>
            <a:r>
              <a:rPr lang="ru-RU" dirty="0" smtClean="0"/>
              <a:t>фирмой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1C:</a:t>
            </a:r>
            <a:r>
              <a:rPr lang="ru-RU" dirty="0"/>
              <a:t>Касса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1С:Зарплата и управление персоналом </a:t>
            </a:r>
            <a:r>
              <a:rPr lang="ru-RU" dirty="0" smtClean="0"/>
              <a:t>8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1С-КАМИН:Зарплата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1С:Бухгалтерия государственного </a:t>
            </a:r>
            <a:r>
              <a:rPr lang="ru-RU" dirty="0" smtClean="0"/>
              <a:t>учреждения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1С:Отчетность предпринимателя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1С:Комплексная </a:t>
            </a:r>
            <a:r>
              <a:rPr lang="ru-RU" dirty="0"/>
              <a:t>автоматизация 2.0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92" y="1446218"/>
            <a:ext cx="475991" cy="492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38" y="1791036"/>
            <a:ext cx="475991" cy="492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9428"/>
            <a:ext cx="475991" cy="4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2" y="114300"/>
            <a:ext cx="6624774" cy="810816"/>
          </a:xfrm>
        </p:spPr>
        <p:txBody>
          <a:bodyPr/>
          <a:lstStyle/>
          <a:p>
            <a:r>
              <a:rPr lang="en-US" dirty="0" smtClean="0"/>
              <a:t>PostgreSQL </a:t>
            </a:r>
            <a:r>
              <a:rPr lang="ru-RU" dirty="0" smtClean="0"/>
              <a:t>в сервисе </a:t>
            </a:r>
            <a:r>
              <a:rPr lang="en-US" dirty="0" smtClean="0"/>
              <a:t>http://1cfresh.com</a:t>
            </a:r>
            <a:endParaRPr lang="ru-RU" dirty="0"/>
          </a:p>
        </p:txBody>
      </p:sp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-108520" y="656552"/>
            <a:ext cx="5436603" cy="4428492"/>
            <a:chOff x="1422698" y="3055178"/>
            <a:chExt cx="4938462" cy="3884923"/>
          </a:xfrm>
        </p:grpSpPr>
        <p:pic>
          <p:nvPicPr>
            <p:cNvPr id="6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698" y="3055178"/>
              <a:ext cx="4938462" cy="388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063" y="3313984"/>
              <a:ext cx="752580" cy="523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Объект 2"/>
          <p:cNvSpPr>
            <a:spLocks noGrp="1"/>
          </p:cNvSpPr>
          <p:nvPr>
            <p:ph idx="1"/>
          </p:nvPr>
        </p:nvSpPr>
        <p:spPr>
          <a:xfrm>
            <a:off x="4716017" y="820478"/>
            <a:ext cx="4248472" cy="4212691"/>
          </a:xfrm>
        </p:spPr>
        <p:txBody>
          <a:bodyPr/>
          <a:lstStyle/>
          <a:p>
            <a:r>
              <a:rPr lang="ru-RU" dirty="0" smtClean="0"/>
              <a:t>Несколько десятков инстансов </a:t>
            </a:r>
            <a:r>
              <a:rPr lang="en-US" dirty="0" smtClean="0"/>
              <a:t>PostgreSQL</a:t>
            </a:r>
          </a:p>
          <a:p>
            <a:r>
              <a:rPr lang="ru-RU" dirty="0"/>
              <a:t>Каждый инстанс – до 500 одновременно </a:t>
            </a:r>
            <a:r>
              <a:rPr lang="ru-RU" dirty="0" smtClean="0"/>
              <a:t>работающих пользователей</a:t>
            </a:r>
          </a:p>
          <a:p>
            <a:r>
              <a:rPr lang="ru-RU" dirty="0" smtClean="0"/>
              <a:t>Среднее время отклика, среднее </a:t>
            </a:r>
            <a:r>
              <a:rPr lang="ru-RU" dirty="0"/>
              <a:t>времен выполнения ключевых </a:t>
            </a:r>
            <a:r>
              <a:rPr lang="ru-RU" dirty="0" smtClean="0"/>
              <a:t>операций - нет отличий по сравнению с </a:t>
            </a:r>
            <a:r>
              <a:rPr lang="en-US" dirty="0" smtClean="0"/>
              <a:t>MS SQL</a:t>
            </a:r>
          </a:p>
          <a:p>
            <a:endParaRPr lang="en-US" dirty="0" smtClean="0"/>
          </a:p>
          <a:p>
            <a:pPr marL="0" indent="0">
              <a:buNone/>
            </a:pPr>
            <a:endParaRPr lang="ru-RU" dirty="0" smtClean="0"/>
          </a:p>
        </p:txBody>
      </p:sp>
      <p:grpSp>
        <p:nvGrpSpPr>
          <p:cNvPr id="29" name="Группа 28"/>
          <p:cNvGrpSpPr/>
          <p:nvPr/>
        </p:nvGrpSpPr>
        <p:grpSpPr>
          <a:xfrm>
            <a:off x="565886" y="1635803"/>
            <a:ext cx="1260074" cy="1102724"/>
            <a:chOff x="625463" y="1864877"/>
            <a:chExt cx="1260074" cy="110272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8" y="1864877"/>
              <a:ext cx="1096389" cy="85804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25463" y="2722919"/>
              <a:ext cx="1260074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66CC"/>
                  </a:solidFill>
                </a:rPr>
                <a:t>Windows</a:t>
              </a:r>
              <a:r>
                <a:rPr lang="ru-RU" sz="900" dirty="0" smtClean="0">
                  <a:solidFill>
                    <a:srgbClr val="0066CC"/>
                  </a:solidFill>
                </a:rPr>
                <a:t> / </a:t>
              </a:r>
              <a:r>
                <a:rPr lang="en-US" sz="900" dirty="0" smtClean="0">
                  <a:solidFill>
                    <a:srgbClr val="0066CC"/>
                  </a:solidFill>
                </a:rPr>
                <a:t>MS SQL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87" y="2164277"/>
              <a:ext cx="241759" cy="24175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224" y="1938853"/>
              <a:ext cx="548551" cy="450848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608818" y="2919932"/>
            <a:ext cx="1260074" cy="1102724"/>
            <a:chOff x="625463" y="1864877"/>
            <a:chExt cx="1260074" cy="1102724"/>
          </a:xfrm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8" y="1864877"/>
              <a:ext cx="1096389" cy="858042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625463" y="2722919"/>
              <a:ext cx="1260074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66CC"/>
                  </a:solidFill>
                </a:rPr>
                <a:t>Linux</a:t>
              </a:r>
              <a:r>
                <a:rPr lang="ru-RU" sz="900" dirty="0" smtClean="0">
                  <a:solidFill>
                    <a:srgbClr val="0066CC"/>
                  </a:solidFill>
                </a:rPr>
                <a:t> / </a:t>
              </a:r>
              <a:r>
                <a:rPr lang="en-US" sz="900" dirty="0" smtClean="0">
                  <a:solidFill>
                    <a:srgbClr val="0066CC"/>
                  </a:solidFill>
                </a:rPr>
                <a:t>PostgreSQL</a:t>
              </a:r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96" y="2164277"/>
              <a:ext cx="205141" cy="241759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021" y="1938853"/>
              <a:ext cx="437291" cy="450848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3185072" y="1635803"/>
            <a:ext cx="1260074" cy="1102724"/>
            <a:chOff x="625463" y="1864877"/>
            <a:chExt cx="1260074" cy="1102724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8" y="1864877"/>
              <a:ext cx="1096389" cy="858042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625463" y="2722919"/>
              <a:ext cx="1260074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66CC"/>
                  </a:solidFill>
                </a:rPr>
                <a:t>Windows</a:t>
              </a:r>
              <a:r>
                <a:rPr lang="ru-RU" sz="900" dirty="0" smtClean="0">
                  <a:solidFill>
                    <a:srgbClr val="0066CC"/>
                  </a:solidFill>
                </a:rPr>
                <a:t> / </a:t>
              </a:r>
              <a:r>
                <a:rPr lang="en-US" sz="900" dirty="0" smtClean="0">
                  <a:solidFill>
                    <a:srgbClr val="0066CC"/>
                  </a:solidFill>
                </a:rPr>
                <a:t>MS SQL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87" y="2164277"/>
              <a:ext cx="241759" cy="241759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224" y="1938853"/>
              <a:ext cx="548551" cy="450848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1875479" y="1635803"/>
            <a:ext cx="1260074" cy="1102724"/>
            <a:chOff x="625463" y="1864877"/>
            <a:chExt cx="1260074" cy="1102724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8" y="1864877"/>
              <a:ext cx="1096389" cy="858042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625463" y="2722919"/>
              <a:ext cx="1260074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66CC"/>
                  </a:solidFill>
                </a:rPr>
                <a:t>Windows</a:t>
              </a:r>
              <a:r>
                <a:rPr lang="ru-RU" sz="900" dirty="0" smtClean="0">
                  <a:solidFill>
                    <a:srgbClr val="0066CC"/>
                  </a:solidFill>
                </a:rPr>
                <a:t> / </a:t>
              </a:r>
              <a:r>
                <a:rPr lang="en-US" sz="900" dirty="0" smtClean="0">
                  <a:solidFill>
                    <a:srgbClr val="0066CC"/>
                  </a:solidFill>
                </a:rPr>
                <a:t>MS SQL</a:t>
              </a:r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87" y="2164277"/>
              <a:ext cx="241759" cy="241759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224" y="1938853"/>
              <a:ext cx="548551" cy="450848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1971944" y="2919932"/>
            <a:ext cx="1260074" cy="1102724"/>
            <a:chOff x="625463" y="1864877"/>
            <a:chExt cx="1260074" cy="1102724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8" y="1864877"/>
              <a:ext cx="1096389" cy="858042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625463" y="2722919"/>
              <a:ext cx="1260074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66CC"/>
                  </a:solidFill>
                </a:rPr>
                <a:t>Linux</a:t>
              </a:r>
              <a:r>
                <a:rPr lang="ru-RU" sz="900" dirty="0" smtClean="0">
                  <a:solidFill>
                    <a:srgbClr val="0066CC"/>
                  </a:solidFill>
                </a:rPr>
                <a:t> / </a:t>
              </a:r>
              <a:r>
                <a:rPr lang="en-US" sz="900" dirty="0" smtClean="0">
                  <a:solidFill>
                    <a:srgbClr val="0066CC"/>
                  </a:solidFill>
                </a:rPr>
                <a:t>PostgreSQL</a:t>
              </a:r>
            </a:p>
          </p:txBody>
        </p: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96" y="2164277"/>
              <a:ext cx="205141" cy="241759"/>
            </a:xfrm>
            <a:prstGeom prst="rect">
              <a:avLst/>
            </a:prstGeom>
          </p:spPr>
        </p:pic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021" y="1938853"/>
              <a:ext cx="437291" cy="450848"/>
            </a:xfrm>
            <a:prstGeom prst="rect">
              <a:avLst/>
            </a:prstGeom>
          </p:spPr>
        </p:pic>
      </p:grpSp>
      <p:grpSp>
        <p:nvGrpSpPr>
          <p:cNvPr id="95" name="Группа 94"/>
          <p:cNvGrpSpPr/>
          <p:nvPr/>
        </p:nvGrpSpPr>
        <p:grpSpPr>
          <a:xfrm>
            <a:off x="3335071" y="2919932"/>
            <a:ext cx="1260074" cy="1102724"/>
            <a:chOff x="625463" y="1864877"/>
            <a:chExt cx="1260074" cy="1102724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8" y="1864877"/>
              <a:ext cx="1096389" cy="858042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625463" y="2722919"/>
              <a:ext cx="1260074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66CC"/>
                  </a:solidFill>
                </a:rPr>
                <a:t>Linux</a:t>
              </a:r>
              <a:r>
                <a:rPr lang="ru-RU" sz="900" dirty="0" smtClean="0">
                  <a:solidFill>
                    <a:srgbClr val="0066CC"/>
                  </a:solidFill>
                </a:rPr>
                <a:t> / </a:t>
              </a:r>
              <a:r>
                <a:rPr lang="en-US" sz="900" dirty="0" smtClean="0">
                  <a:solidFill>
                    <a:srgbClr val="0066CC"/>
                  </a:solidFill>
                </a:rPr>
                <a:t>PostgreSQL</a:t>
              </a:r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96" y="2164277"/>
              <a:ext cx="205141" cy="241759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021" y="1938853"/>
              <a:ext cx="437291" cy="450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92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2" y="114300"/>
            <a:ext cx="6948809" cy="810816"/>
          </a:xfrm>
        </p:spPr>
        <p:txBody>
          <a:bodyPr/>
          <a:lstStyle/>
          <a:p>
            <a:r>
              <a:rPr lang="en-US" dirty="0"/>
              <a:t>PostgreSQL </a:t>
            </a:r>
            <a:r>
              <a:rPr lang="ru-RU" dirty="0"/>
              <a:t>в сервисе </a:t>
            </a:r>
            <a:r>
              <a:rPr lang="en-US" dirty="0"/>
              <a:t>http://1cfresh.com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3" y="1098991"/>
            <a:ext cx="8640763" cy="3672854"/>
          </a:xfrm>
        </p:spPr>
        <p:txBody>
          <a:bodyPr/>
          <a:lstStyle/>
          <a:p>
            <a:r>
              <a:rPr lang="ru-RU" dirty="0" smtClean="0"/>
              <a:t>Большие нагрузки, большие объемы данных</a:t>
            </a:r>
          </a:p>
          <a:p>
            <a:r>
              <a:rPr lang="ru-RU" dirty="0" smtClean="0"/>
              <a:t>Решаем возникающие проблемы</a:t>
            </a:r>
          </a:p>
          <a:p>
            <a:pPr lvl="1"/>
            <a:r>
              <a:rPr lang="ru-RU" dirty="0" smtClean="0"/>
              <a:t>Раздувание размера БД – </a:t>
            </a:r>
            <a:r>
              <a:rPr lang="en-US" dirty="0" err="1" smtClean="0"/>
              <a:t>pg_repack</a:t>
            </a:r>
            <a:endParaRPr lang="en-US" dirty="0" smtClean="0"/>
          </a:p>
          <a:p>
            <a:pPr lvl="1"/>
            <a:r>
              <a:rPr lang="ru-RU" dirty="0" smtClean="0"/>
              <a:t>Размер БД некратен размеру страницы</a:t>
            </a:r>
          </a:p>
          <a:p>
            <a:pPr lvl="2"/>
            <a:r>
              <a:rPr lang="en-US" dirty="0" smtClean="0"/>
              <a:t>Backup</a:t>
            </a:r>
          </a:p>
          <a:p>
            <a:pPr lvl="2"/>
            <a:r>
              <a:rPr lang="en-US" dirty="0" smtClean="0"/>
              <a:t>Replication</a:t>
            </a:r>
          </a:p>
          <a:p>
            <a:pPr lvl="1"/>
            <a:r>
              <a:rPr lang="ru-RU" dirty="0" smtClean="0"/>
              <a:t>Сделанные нами исправления вливаем в основную версию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68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3607" y="1451883"/>
            <a:ext cx="6396786" cy="343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Внедрения 1С на </a:t>
            </a:r>
            <a:r>
              <a:rPr lang="en-US" dirty="0" smtClean="0"/>
              <a:t>PostgreSQL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3" y="989410"/>
            <a:ext cx="8640763" cy="23764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Статистика использования СУБД на внедрениях 1С*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4652231"/>
            <a:ext cx="5724636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rgbClr val="292929"/>
                </a:solidFill>
              </a:rPr>
              <a:t/>
            </a:r>
            <a:br>
              <a:rPr lang="ru-RU" sz="1100" b="0" dirty="0" smtClean="0">
                <a:solidFill>
                  <a:srgbClr val="292929"/>
                </a:solidFill>
              </a:rPr>
            </a:br>
            <a:r>
              <a:rPr lang="ru-RU" sz="1100" b="0" dirty="0" smtClean="0">
                <a:solidFill>
                  <a:srgbClr val="292929"/>
                </a:solidFill>
              </a:rPr>
              <a:t>*данные взяты из опроса, проведенного компанией Инфостарт 14.03.2017</a:t>
            </a:r>
            <a:endParaRPr lang="ru-RU" sz="1100" b="0" dirty="0">
              <a:solidFill>
                <a:srgbClr val="292929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 bwMode="auto">
          <a:xfrm>
            <a:off x="5673802" y="1347614"/>
            <a:ext cx="1764196" cy="540060"/>
          </a:xfrm>
          <a:prstGeom prst="wedgeRoundRectCallout">
            <a:avLst>
              <a:gd name="adj1" fmla="val -126566"/>
              <a:gd name="adj2" fmla="val 98100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charset="0"/>
              </a:rPr>
              <a:t>Небольшие внедрения </a:t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charset="0"/>
              </a:rPr>
            </a:br>
            <a:r>
              <a:rPr lang="en-US" sz="1100" b="0" dirty="0" smtClean="0">
                <a:solidFill>
                  <a:srgbClr val="292929"/>
                </a:solidFill>
              </a:rPr>
              <a:t>&lt; </a:t>
            </a:r>
            <a:r>
              <a:rPr lang="ru-RU" sz="1100" b="0" dirty="0" smtClean="0">
                <a:solidFill>
                  <a:srgbClr val="292929"/>
                </a:solidFill>
              </a:rPr>
              <a:t>5 пользователей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Внедрения 1С на </a:t>
            </a:r>
            <a:r>
              <a:rPr lang="en-US" dirty="0" smtClean="0"/>
              <a:t>PostgreSQL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3" y="989410"/>
            <a:ext cx="8928097" cy="23764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Статистика использования СУБД на </a:t>
            </a:r>
            <a:r>
              <a:rPr lang="ru-RU" b="1" u="sng" dirty="0" smtClean="0"/>
              <a:t>клиент-серверных</a:t>
            </a:r>
            <a:r>
              <a:rPr lang="ru-RU" dirty="0" smtClean="0"/>
              <a:t> внедрениях </a:t>
            </a:r>
            <a:r>
              <a:rPr lang="ru-RU" dirty="0" smtClean="0"/>
              <a:t>1С*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606" y="1527634"/>
            <a:ext cx="6252788" cy="348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4652231"/>
            <a:ext cx="5724636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rgbClr val="292929"/>
                </a:solidFill>
              </a:rPr>
              <a:t/>
            </a:r>
            <a:br>
              <a:rPr lang="ru-RU" sz="1100" b="0" dirty="0" smtClean="0">
                <a:solidFill>
                  <a:srgbClr val="292929"/>
                </a:solidFill>
              </a:rPr>
            </a:br>
            <a:r>
              <a:rPr lang="ru-RU" sz="1100" b="0" dirty="0" smtClean="0">
                <a:solidFill>
                  <a:srgbClr val="292929"/>
                </a:solidFill>
              </a:rPr>
              <a:t>*данные взяты из опроса, проведенного компанией Инфостарт 14.03.2017</a:t>
            </a:r>
            <a:endParaRPr lang="ru-RU" sz="1100" b="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нутый угол 6"/>
          <p:cNvSpPr>
            <a:spLocks noChangeArrowheads="1"/>
          </p:cNvSpPr>
          <p:nvPr/>
        </p:nvSpPr>
        <p:spPr bwMode="auto">
          <a:xfrm>
            <a:off x="6972014" y="1599642"/>
            <a:ext cx="2016125" cy="2735263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4445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eaLnBrk="1" hangingPunct="1">
              <a:lnSpc>
                <a:spcPct val="100000"/>
              </a:lnSpc>
            </a:pPr>
            <a:r>
              <a:rPr lang="en-US" altLang="ru-RU" sz="1800" u="sng" dirty="0" smtClean="0">
                <a:solidFill>
                  <a:srgbClr val="4D4D4D"/>
                </a:solidFill>
                <a:cs typeface="+mn-cs"/>
              </a:rPr>
              <a:t>SQL</a:t>
            </a:r>
            <a:endParaRPr lang="ru-RU" altLang="ru-RU" sz="1800" u="sng" dirty="0">
              <a:solidFill>
                <a:srgbClr val="4D4D4D"/>
              </a:solidFill>
              <a:cs typeface="+mn-cs"/>
            </a:endParaRPr>
          </a:p>
          <a:p>
            <a:pPr marL="285750" lvl="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ru-RU" sz="1400" dirty="0" smtClean="0">
                <a:solidFill>
                  <a:srgbClr val="4D4D4D"/>
                </a:solidFill>
                <a:cs typeface="+mn-cs"/>
              </a:rPr>
              <a:t>MS SQL</a:t>
            </a:r>
          </a:p>
          <a:p>
            <a:pPr marL="285750" lvl="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ru-RU" sz="1400" dirty="0" smtClean="0">
                <a:solidFill>
                  <a:srgbClr val="4D4D4D"/>
                </a:solidFill>
                <a:cs typeface="+mn-cs"/>
              </a:rPr>
              <a:t>Oracle</a:t>
            </a:r>
          </a:p>
          <a:p>
            <a:pPr marL="285750" lvl="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ru-RU" sz="1400" dirty="0" smtClean="0">
                <a:solidFill>
                  <a:srgbClr val="4D4D4D"/>
                </a:solidFill>
                <a:cs typeface="+mn-cs"/>
              </a:rPr>
              <a:t>IBM DB2</a:t>
            </a:r>
          </a:p>
          <a:p>
            <a:pPr marL="285750" lvl="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ru-RU" sz="1400" dirty="0" smtClean="0">
                <a:solidFill>
                  <a:srgbClr val="4D4D4D"/>
                </a:solidFill>
                <a:cs typeface="+mn-cs"/>
              </a:rPr>
              <a:t>PostgreSQL</a:t>
            </a:r>
            <a:endParaRPr lang="ru-RU" altLang="ru-RU" sz="1400" dirty="0">
              <a:solidFill>
                <a:srgbClr val="4D4D4D"/>
              </a:solidFill>
              <a:cs typeface="+mn-cs"/>
            </a:endParaRPr>
          </a:p>
          <a:p>
            <a:pPr lvl="0" algn="ctr" eaLnBrk="1" hangingPunct="1">
              <a:lnSpc>
                <a:spcPct val="100000"/>
              </a:lnSpc>
            </a:pPr>
            <a:endParaRPr lang="ru-RU" altLang="ru-RU" sz="1800" b="0" dirty="0">
              <a:solidFill>
                <a:srgbClr val="5F0000"/>
              </a:solidFill>
              <a:cs typeface="+mn-cs"/>
            </a:endParaRPr>
          </a:p>
          <a:p>
            <a:pPr lvl="0" algn="ctr" eaLnBrk="1" hangingPunct="1">
              <a:lnSpc>
                <a:spcPct val="100000"/>
              </a:lnSpc>
            </a:pPr>
            <a:endParaRPr lang="ru-RU" altLang="ru-RU" sz="1800" b="0" dirty="0">
              <a:solidFill>
                <a:srgbClr val="5F0000"/>
              </a:solidFill>
              <a:cs typeface="+mn-cs"/>
            </a:endParaRPr>
          </a:p>
          <a:p>
            <a:pPr algn="ctr"/>
            <a:endParaRPr lang="ru-RU" altLang="ru-RU" sz="1050" dirty="0">
              <a:solidFill>
                <a:srgbClr val="29292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076056" y="2375462"/>
            <a:ext cx="1260140" cy="914400"/>
          </a:xfrm>
          <a:prstGeom prst="roundRect">
            <a:avLst/>
          </a:prstGeom>
          <a:solidFill>
            <a:schemeClr val="bg1"/>
          </a:solidFill>
          <a:ln w="44450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>
                <a:solidFill>
                  <a:srgbClr val="292929"/>
                </a:solidFill>
                <a:latin typeface="+mj-lt"/>
                <a:ea typeface="+mj-ea"/>
                <a:cs typeface="+mj-cs"/>
              </a:rPr>
              <a:t>SDBL</a:t>
            </a:r>
            <a:endParaRPr lang="ru-RU" sz="2300" dirty="0">
              <a:solidFill>
                <a:srgbClr val="29292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7" y="114300"/>
            <a:ext cx="5976701" cy="810816"/>
          </a:xfrm>
        </p:spPr>
        <p:txBody>
          <a:bodyPr/>
          <a:lstStyle/>
          <a:p>
            <a:r>
              <a:rPr lang="ru-RU" dirty="0" smtClean="0"/>
              <a:t>Особенности работы 1С с БД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5" y="1059582"/>
            <a:ext cx="454824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6" y="1599642"/>
            <a:ext cx="4486756" cy="295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 bwMode="auto">
          <a:xfrm>
            <a:off x="4339140" y="2465831"/>
            <a:ext cx="849244" cy="73366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0" dirty="0">
              <a:solidFill>
                <a:srgbClr val="000000"/>
              </a:solidFill>
              <a:latin typeface="Arial Narrow"/>
              <a:cs typeface="+mn-cs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6228184" y="2471505"/>
            <a:ext cx="849244" cy="73366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0" dirty="0">
              <a:solidFill>
                <a:srgbClr val="000000"/>
              </a:solidFill>
              <a:latin typeface="Arial Narrow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08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 компании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1 500 000 </a:t>
            </a:r>
            <a:r>
              <a:rPr lang="ru-RU" sz="1600" dirty="0"/>
              <a:t>организаций</a:t>
            </a:r>
            <a:r>
              <a:rPr lang="ru-RU" sz="2800" dirty="0" smtClean="0"/>
              <a:t> </a:t>
            </a:r>
            <a:r>
              <a:rPr lang="ru-RU" sz="1600" dirty="0" smtClean="0"/>
              <a:t>используют 1С:Предприятие</a:t>
            </a:r>
            <a:endParaRPr lang="ru-RU" dirty="0" smtClean="0"/>
          </a:p>
          <a:p>
            <a:r>
              <a:rPr lang="ru-RU" sz="2800" dirty="0" smtClean="0"/>
              <a:t>5 000 000 </a:t>
            </a:r>
            <a:r>
              <a:rPr lang="ru-RU" sz="1600" dirty="0" smtClean="0"/>
              <a:t>конечных пользователей</a:t>
            </a:r>
            <a:endParaRPr lang="ru-RU" dirty="0" smtClean="0"/>
          </a:p>
          <a:p>
            <a:r>
              <a:rPr lang="ru-RU" sz="2800" dirty="0" smtClean="0"/>
              <a:t>300 000 </a:t>
            </a:r>
            <a:r>
              <a:rPr lang="ru-RU" sz="1600" dirty="0" smtClean="0"/>
              <a:t>специалистов программируют на языке 1С:Предприятие</a:t>
            </a:r>
          </a:p>
          <a:p>
            <a:r>
              <a:rPr lang="ru-RU" sz="2800" dirty="0" smtClean="0"/>
              <a:t>1000 </a:t>
            </a:r>
            <a:r>
              <a:rPr lang="ru-RU" sz="1600" dirty="0" smtClean="0"/>
              <a:t>сотрудников работают в компании 1С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1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2" y="114300"/>
            <a:ext cx="5688669" cy="810816"/>
          </a:xfrm>
        </p:spPr>
        <p:txBody>
          <a:bodyPr/>
          <a:lstStyle/>
          <a:p>
            <a:r>
              <a:rPr lang="ru-RU" dirty="0" smtClean="0"/>
              <a:t>Улучшение работы 1С с </a:t>
            </a:r>
            <a:r>
              <a:rPr lang="en-US" dirty="0" smtClean="0"/>
              <a:t>PostgreSQL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3" y="1073285"/>
            <a:ext cx="8640763" cy="3868340"/>
          </a:xfrm>
        </p:spPr>
        <p:txBody>
          <a:bodyPr/>
          <a:lstStyle/>
          <a:p>
            <a:r>
              <a:rPr lang="ru-RU" dirty="0" smtClean="0"/>
              <a:t>Мониторинг запросов, оптимизация работы </a:t>
            </a:r>
            <a:r>
              <a:rPr lang="en-US" dirty="0" smtClean="0"/>
              <a:t>SDBL c PostgreSQL</a:t>
            </a:r>
          </a:p>
          <a:p>
            <a:pPr lvl="1"/>
            <a:r>
              <a:rPr lang="ru-RU" dirty="0" smtClean="0"/>
              <a:t>Временные таблицы создаются в отдельной схеме </a:t>
            </a:r>
            <a:r>
              <a:rPr lang="en-US" dirty="0" err="1" smtClean="0"/>
              <a:t>pg_temp</a:t>
            </a:r>
            <a:endParaRPr lang="en-US" dirty="0" smtClean="0"/>
          </a:p>
          <a:p>
            <a:r>
              <a:rPr lang="ru-RU" dirty="0" smtClean="0"/>
              <a:t>Настройка </a:t>
            </a:r>
            <a:r>
              <a:rPr lang="en-US" dirty="0" smtClean="0"/>
              <a:t>PostgreSQL</a:t>
            </a:r>
            <a:endParaRPr lang="ru-RU" dirty="0" smtClean="0"/>
          </a:p>
          <a:p>
            <a:r>
              <a:rPr lang="ru-RU" dirty="0" smtClean="0"/>
              <a:t>Идеология 1С – используем </a:t>
            </a:r>
            <a:r>
              <a:rPr lang="en-US" dirty="0" smtClean="0"/>
              <a:t>Pure PostgreSQL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47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2" y="114300"/>
            <a:ext cx="6840797" cy="810816"/>
          </a:xfrm>
        </p:spPr>
        <p:txBody>
          <a:bodyPr/>
          <a:lstStyle/>
          <a:p>
            <a:r>
              <a:rPr lang="ru-RU" dirty="0"/>
              <a:t>Настройки PostgreSQL для работы с 1С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95586"/>
            <a:ext cx="8856984" cy="2376488"/>
          </a:xfrm>
        </p:spPr>
        <p:txBody>
          <a:bodyPr/>
          <a:lstStyle/>
          <a:p>
            <a:r>
              <a:rPr lang="en-US" b="1" dirty="0" err="1" smtClean="0"/>
              <a:t>fsync</a:t>
            </a:r>
            <a:endParaRPr lang="en-US" b="1" dirty="0" smtClean="0"/>
          </a:p>
          <a:p>
            <a:pPr lvl="1"/>
            <a:r>
              <a:rPr lang="ru-RU" dirty="0" smtClean="0"/>
              <a:t>По умолчанию включен – при </a:t>
            </a:r>
            <a:r>
              <a:rPr lang="en-US" dirty="0" smtClean="0"/>
              <a:t>COMMIT </a:t>
            </a:r>
            <a:r>
              <a:rPr lang="ru-RU" dirty="0" smtClean="0"/>
              <a:t>данные пишутся из кэша ОС на диск</a:t>
            </a:r>
          </a:p>
          <a:p>
            <a:pPr lvl="1"/>
            <a:r>
              <a:rPr lang="ru-RU" dirty="0" smtClean="0"/>
              <a:t>При использовании </a:t>
            </a:r>
            <a:r>
              <a:rPr lang="en-US" dirty="0" smtClean="0"/>
              <a:t>RAID-</a:t>
            </a:r>
            <a:r>
              <a:rPr lang="ru-RU" dirty="0" smtClean="0"/>
              <a:t>массивов можно отключить</a:t>
            </a:r>
          </a:p>
          <a:p>
            <a:r>
              <a:rPr lang="en-US" b="1" dirty="0" err="1" smtClean="0"/>
              <a:t>effective_cache_size</a:t>
            </a:r>
            <a:endParaRPr lang="ru-RU" b="1" dirty="0" smtClean="0"/>
          </a:p>
          <a:p>
            <a:pPr lvl="1"/>
            <a:r>
              <a:rPr lang="ru-RU" dirty="0" smtClean="0"/>
              <a:t>Рекомендуемое значение – не менее 50% объема </a:t>
            </a:r>
            <a:r>
              <a:rPr lang="en-US" dirty="0" smtClean="0"/>
              <a:t>RAM</a:t>
            </a:r>
            <a:endParaRPr lang="ru-RU" dirty="0" smtClean="0"/>
          </a:p>
          <a:p>
            <a:pPr lvl="1"/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132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2" y="114300"/>
            <a:ext cx="6984813" cy="810816"/>
          </a:xfrm>
        </p:spPr>
        <p:txBody>
          <a:bodyPr/>
          <a:lstStyle/>
          <a:p>
            <a:r>
              <a:rPr lang="ru-RU" dirty="0"/>
              <a:t>Настройки PostgreSQL для работы с 1С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3" y="843558"/>
            <a:ext cx="8640763" cy="4104456"/>
          </a:xfrm>
        </p:spPr>
        <p:txBody>
          <a:bodyPr/>
          <a:lstStyle/>
          <a:p>
            <a:r>
              <a:rPr lang="ru-RU" sz="2400" dirty="0" smtClean="0"/>
              <a:t>Сервер</a:t>
            </a:r>
          </a:p>
          <a:p>
            <a:pPr lvl="1"/>
            <a:r>
              <a:rPr lang="pt-BR" sz="2000" dirty="0"/>
              <a:t>4 - 512  Gb RAM</a:t>
            </a:r>
          </a:p>
          <a:p>
            <a:pPr lvl="1"/>
            <a:r>
              <a:rPr lang="pt-BR" sz="2000" dirty="0"/>
              <a:t>2 - 256 CPU cores</a:t>
            </a:r>
          </a:p>
          <a:p>
            <a:pPr lvl="1"/>
            <a:r>
              <a:rPr lang="pt-BR" sz="2000" dirty="0"/>
              <a:t>RAID 0-1 или </a:t>
            </a:r>
            <a:r>
              <a:rPr lang="pt-BR" sz="2000" dirty="0" smtClean="0"/>
              <a:t>SSD</a:t>
            </a:r>
            <a:endParaRPr lang="ru-RU" sz="2000" dirty="0" smtClean="0"/>
          </a:p>
          <a:p>
            <a:r>
              <a:rPr lang="ru-RU" sz="2400" dirty="0" smtClean="0"/>
              <a:t>Отключить </a:t>
            </a:r>
            <a:r>
              <a:rPr lang="en-US" sz="2400" dirty="0" err="1" smtClean="0"/>
              <a:t>HyperThreading</a:t>
            </a:r>
            <a:endParaRPr lang="ru-RU" sz="2400" dirty="0" smtClean="0"/>
          </a:p>
          <a:p>
            <a:r>
              <a:rPr lang="ru-RU" sz="2400" dirty="0" smtClean="0"/>
              <a:t>Отключить </a:t>
            </a:r>
            <a:r>
              <a:rPr lang="en-US" sz="2400" dirty="0"/>
              <a:t>Energy </a:t>
            </a:r>
            <a:r>
              <a:rPr lang="en-US" sz="2400" dirty="0" smtClean="0"/>
              <a:t>Saving</a:t>
            </a:r>
            <a:endParaRPr lang="ru-RU" sz="2400" dirty="0" smtClean="0"/>
          </a:p>
          <a:p>
            <a:r>
              <a:rPr lang="ru-RU" sz="2400" dirty="0" smtClean="0"/>
              <a:t>Запретить </a:t>
            </a:r>
            <a:r>
              <a:rPr lang="ru-RU" sz="2400" dirty="0" err="1"/>
              <a:t>своппинг</a:t>
            </a:r>
            <a:r>
              <a:rPr lang="ru-RU" sz="2400" dirty="0"/>
              <a:t> разделяемой памяти </a:t>
            </a:r>
            <a:r>
              <a:rPr lang="en-US" sz="2400" dirty="0" smtClean="0"/>
              <a:t>SYSV/</a:t>
            </a:r>
            <a:r>
              <a:rPr lang="en-US" sz="2400" dirty="0" err="1" smtClean="0"/>
              <a:t>posix</a:t>
            </a:r>
            <a:endParaRPr lang="pt-BR" sz="2400" dirty="0"/>
          </a:p>
          <a:p>
            <a:pPr lvl="1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33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2" y="114300"/>
            <a:ext cx="6984813" cy="810816"/>
          </a:xfrm>
        </p:spPr>
        <p:txBody>
          <a:bodyPr/>
          <a:lstStyle/>
          <a:p>
            <a:r>
              <a:rPr lang="ru-RU" dirty="0"/>
              <a:t>Настройки PostgreSQL для работы с 1С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3" y="897471"/>
            <a:ext cx="8928097" cy="419455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shared_buffers = </a:t>
            </a:r>
            <a:r>
              <a:rPr lang="en-US" dirty="0" smtClean="0"/>
              <a:t>RAM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r>
              <a:rPr lang="en-US" dirty="0" smtClean="0"/>
              <a:t>4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temp_buffers</a:t>
            </a:r>
            <a:r>
              <a:rPr lang="en-US" dirty="0"/>
              <a:t> = </a:t>
            </a:r>
            <a:r>
              <a:rPr lang="en-US" dirty="0" smtClean="0"/>
              <a:t>256MB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work_mem</a:t>
            </a:r>
            <a:r>
              <a:rPr lang="en-US" dirty="0"/>
              <a:t> = </a:t>
            </a:r>
            <a:r>
              <a:rPr lang="en-US" dirty="0" smtClean="0"/>
              <a:t>RAM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r>
              <a:rPr lang="en-US" dirty="0" smtClean="0"/>
              <a:t>32</a:t>
            </a:r>
            <a:r>
              <a:rPr lang="en-US" dirty="0"/>
              <a:t>..64 </a:t>
            </a:r>
            <a:r>
              <a:rPr lang="en-US" dirty="0" err="1"/>
              <a:t>или</a:t>
            </a:r>
            <a:r>
              <a:rPr lang="en-US" dirty="0"/>
              <a:t> 32MB..</a:t>
            </a:r>
            <a:r>
              <a:rPr lang="en-US" dirty="0" smtClean="0"/>
              <a:t>128MB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maintenance_work_mem</a:t>
            </a:r>
            <a:r>
              <a:rPr lang="en-US" dirty="0"/>
              <a:t> = </a:t>
            </a:r>
            <a:r>
              <a:rPr lang="en-US" dirty="0" smtClean="0"/>
              <a:t>RAM</a:t>
            </a:r>
            <a:r>
              <a:rPr lang="ru-RU" dirty="0" smtClean="0"/>
              <a:t> </a:t>
            </a:r>
            <a:r>
              <a:rPr lang="en-US" dirty="0" smtClean="0"/>
              <a:t>/1</a:t>
            </a:r>
            <a:r>
              <a:rPr lang="ru-RU" dirty="0" smtClean="0"/>
              <a:t> </a:t>
            </a:r>
            <a:r>
              <a:rPr lang="en-US" dirty="0" smtClean="0"/>
              <a:t>6</a:t>
            </a:r>
            <a:r>
              <a:rPr lang="en-US" dirty="0"/>
              <a:t>..32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en-US" dirty="0" err="1" smtClean="0"/>
              <a:t>или</a:t>
            </a:r>
            <a:r>
              <a:rPr lang="en-US" dirty="0"/>
              <a:t> </a:t>
            </a:r>
            <a:r>
              <a:rPr lang="en-US" dirty="0" err="1"/>
              <a:t>work_mem</a:t>
            </a:r>
            <a:r>
              <a:rPr lang="en-US" dirty="0"/>
              <a:t> * </a:t>
            </a:r>
            <a:r>
              <a:rPr lang="en-US" dirty="0" smtClean="0"/>
              <a:t>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en-US" dirty="0" err="1" smtClean="0"/>
              <a:t>или</a:t>
            </a:r>
            <a:r>
              <a:rPr lang="en-US" dirty="0"/>
              <a:t> 256MB..4GB</a:t>
            </a:r>
            <a:endParaRPr lang="pt-BR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effective_cache_size</a:t>
            </a:r>
            <a:r>
              <a:rPr lang="en-US" dirty="0"/>
              <a:t> = RAM - </a:t>
            </a:r>
            <a:r>
              <a:rPr lang="en-US" dirty="0" smtClean="0"/>
              <a:t>shared_buffers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effective_io_concurrency</a:t>
            </a:r>
            <a:r>
              <a:rPr lang="en-US" dirty="0"/>
              <a:t> = </a:t>
            </a:r>
            <a:r>
              <a:rPr lang="en-US" dirty="0" smtClean="0"/>
              <a:t>2</a:t>
            </a:r>
            <a:endParaRPr lang="ru-RU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Для одиночного </a:t>
            </a:r>
            <a:r>
              <a:rPr lang="ru-RU" dirty="0" smtClean="0"/>
              <a:t>диска </a:t>
            </a:r>
            <a:r>
              <a:rPr lang="ru-RU" dirty="0"/>
              <a:t>= 1, для RAID - 2 или </a:t>
            </a:r>
            <a:r>
              <a:rPr lang="ru-RU" dirty="0" smtClean="0"/>
              <a:t>больше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autovacuum</a:t>
            </a:r>
            <a:r>
              <a:rPr lang="en-US" dirty="0"/>
              <a:t> = </a:t>
            </a:r>
            <a:r>
              <a:rPr lang="en-US" dirty="0" smtClean="0"/>
              <a:t>on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autovacuum_max_workers</a:t>
            </a:r>
            <a:r>
              <a:rPr lang="en-US" dirty="0"/>
              <a:t> = </a:t>
            </a:r>
            <a:r>
              <a:rPr lang="en-US" dirty="0" err="1" smtClean="0"/>
              <a:t>NCores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r>
              <a:rPr lang="en-US" dirty="0" smtClean="0"/>
              <a:t>4</a:t>
            </a:r>
            <a:r>
              <a:rPr lang="en-US" dirty="0"/>
              <a:t>..2 </a:t>
            </a:r>
            <a:r>
              <a:rPr lang="ru-RU" dirty="0"/>
              <a:t>но не меньше 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3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4300"/>
            <a:ext cx="7308812" cy="810816"/>
          </a:xfrm>
        </p:spPr>
        <p:txBody>
          <a:bodyPr/>
          <a:lstStyle/>
          <a:p>
            <a:r>
              <a:rPr lang="ru-RU" dirty="0" smtClean="0"/>
              <a:t>Крупные внедрения 1С на </a:t>
            </a:r>
            <a:r>
              <a:rPr lang="en-US" dirty="0" smtClean="0"/>
              <a:t>PostgreSQL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3" y="843558"/>
            <a:ext cx="8640763" cy="4176464"/>
          </a:xfrm>
        </p:spPr>
        <p:txBody>
          <a:bodyPr/>
          <a:lstStyle/>
          <a:p>
            <a:r>
              <a:rPr lang="ru-RU" dirty="0" smtClean="0"/>
              <a:t>Центр Корпоративной Технологической Поддержки (ЦКТП)</a:t>
            </a:r>
            <a:endParaRPr lang="en-US" dirty="0"/>
          </a:p>
          <a:p>
            <a:pPr lvl="1"/>
            <a:r>
              <a:rPr lang="ru-RU" dirty="0" smtClean="0"/>
              <a:t>Технологическое курирование </a:t>
            </a:r>
            <a:r>
              <a:rPr lang="ru-RU" dirty="0"/>
              <a:t>проектов внедрения и поддержки корпоративных информационных систем на платформе </a:t>
            </a:r>
            <a:r>
              <a:rPr lang="ru-RU" dirty="0">
                <a:hlinkClick r:id="rId2"/>
              </a:rPr>
              <a:t>1С:Предприятие 8</a:t>
            </a:r>
            <a:r>
              <a:rPr lang="ru-RU" dirty="0" smtClean="0"/>
              <a:t>.</a:t>
            </a:r>
            <a:endParaRPr lang="ru-RU" dirty="0"/>
          </a:p>
          <a:p>
            <a:pPr lvl="1"/>
            <a:r>
              <a:rPr lang="ru-RU" dirty="0" smtClean="0"/>
              <a:t>Системы</a:t>
            </a:r>
            <a:r>
              <a:rPr lang="ru-RU" dirty="0"/>
              <a:t>, работающие под высокой нагрузкой</a:t>
            </a:r>
          </a:p>
          <a:p>
            <a:pPr lvl="1"/>
            <a:r>
              <a:rPr lang="ru-RU" dirty="0" smtClean="0"/>
              <a:t>Системы </a:t>
            </a:r>
            <a:r>
              <a:rPr lang="ru-RU" dirty="0"/>
              <a:t>с высокими требованиями по качеству работы:</a:t>
            </a:r>
          </a:p>
          <a:p>
            <a:pPr lvl="3"/>
            <a:r>
              <a:rPr lang="ru-RU" dirty="0"/>
              <a:t>Производительность </a:t>
            </a:r>
            <a:r>
              <a:rPr lang="ru-RU" dirty="0" smtClean="0"/>
              <a:t>системы</a:t>
            </a:r>
          </a:p>
          <a:p>
            <a:pPr lvl="3"/>
            <a:r>
              <a:rPr lang="ru-RU" dirty="0"/>
              <a:t>Доступность и стабильность системы</a:t>
            </a:r>
          </a:p>
          <a:p>
            <a:r>
              <a:rPr lang="ru-RU" dirty="0" smtClean="0"/>
              <a:t>Если у вас есть крупное внедрение на </a:t>
            </a:r>
            <a:r>
              <a:rPr lang="en-US" dirty="0" smtClean="0"/>
              <a:t>PostgreSQL – </a:t>
            </a:r>
            <a:r>
              <a:rPr lang="ru-RU" dirty="0" smtClean="0"/>
              <a:t>готовы помочь бесплатно</a:t>
            </a:r>
          </a:p>
          <a:p>
            <a:r>
              <a:rPr lang="ru-RU" dirty="0" smtClean="0"/>
              <a:t>Контакты: </a:t>
            </a:r>
            <a:r>
              <a:rPr lang="en-US" dirty="0" smtClean="0">
                <a:hlinkClick r:id="rId3"/>
              </a:rPr>
              <a:t>grip@1c.ru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3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619" y="1076762"/>
            <a:ext cx="8640763" cy="2376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/>
              <a:t>Спасибо компании </a:t>
            </a:r>
            <a:r>
              <a:rPr lang="en-US" sz="3200" b="1" dirty="0"/>
              <a:t>Postgres </a:t>
            </a:r>
            <a:r>
              <a:rPr lang="en-US" sz="3200" b="1" dirty="0" smtClean="0"/>
              <a:t>Professional</a:t>
            </a:r>
            <a:r>
              <a:rPr lang="ru-RU" sz="3200" b="1" dirty="0" smtClean="0"/>
              <a:t>!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46B50-6CDA-4DF5-8DCA-F1BD62C17465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1864987" y="2125492"/>
            <a:ext cx="5414027" cy="1534274"/>
            <a:chOff x="238093" y="2625203"/>
            <a:chExt cx="8540081" cy="242016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93" y="3341828"/>
              <a:ext cx="2088232" cy="136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http://philka.ru/images/newspost_images/postgresq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6799" y="3139760"/>
              <a:ext cx="2857500" cy="179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09660" y="2795340"/>
              <a:ext cx="784190" cy="1341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solidFill>
                    <a:schemeClr val="accent4"/>
                  </a:solidFill>
                </a:rPr>
                <a:t>+</a:t>
              </a:r>
              <a:endParaRPr lang="ru-RU" sz="8000" dirty="0">
                <a:solidFill>
                  <a:schemeClr val="accent4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10851" y="2782116"/>
              <a:ext cx="784190" cy="1341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dirty="0" smtClean="0">
                  <a:solidFill>
                    <a:schemeClr val="accent4"/>
                  </a:solidFill>
                </a:rPr>
                <a:t>=</a:t>
              </a:r>
              <a:endParaRPr lang="ru-RU" sz="8000" dirty="0">
                <a:solidFill>
                  <a:schemeClr val="accent4"/>
                </a:solidFill>
              </a:endParaRPr>
            </a:p>
          </p:txBody>
        </p:sp>
        <p:pic>
          <p:nvPicPr>
            <p:cNvPr id="12" name="Picture 4" descr="http://www.publicdomainpictures.net/pictures/40000/velka/red-heart-1362916005N5Z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195" y="2998387"/>
              <a:ext cx="2046979" cy="2046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2949" y="2625203"/>
              <a:ext cx="92519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29"/>
          <p:cNvSpPr txBox="1">
            <a:spLocks noChangeArrowheads="1"/>
          </p:cNvSpPr>
          <p:nvPr/>
        </p:nvSpPr>
        <p:spPr bwMode="auto">
          <a:xfrm>
            <a:off x="1497806" y="4263168"/>
            <a:ext cx="6148388" cy="88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ru-RU" altLang="ru-RU" sz="2200" b="0" kern="0" dirty="0" smtClean="0">
                <a:solidFill>
                  <a:schemeClr val="accent5">
                    <a:lumMod val="10000"/>
                  </a:schemeClr>
                </a:solidFill>
              </a:rPr>
              <a:t>Петр Грибанов, </a:t>
            </a:r>
            <a:r>
              <a:rPr lang="en-US" altLang="ru-RU" sz="2200" b="0" kern="0" dirty="0" smtClean="0">
                <a:solidFill>
                  <a:schemeClr val="accent5">
                    <a:lumMod val="10000"/>
                  </a:schemeClr>
                </a:solidFill>
              </a:rPr>
              <a:t>1C</a:t>
            </a:r>
            <a:endParaRPr lang="ru-RU" altLang="ru-RU" sz="2200" b="0" kern="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ru-RU" sz="2200" b="0" kern="0" dirty="0" smtClean="0">
                <a:solidFill>
                  <a:schemeClr val="accent5">
                    <a:lumMod val="10000"/>
                  </a:schemeClr>
                </a:solidFill>
              </a:rPr>
              <a:t>grip@1c.ru</a:t>
            </a:r>
            <a:endParaRPr lang="ru-RU" altLang="ru-RU" sz="2200" b="0" kern="0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39411" y="-199136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all" spc="5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1C: средства разработки и программы</a:t>
            </a:r>
            <a:endParaRPr kumimoji="0" lang="ru-RU" sz="3000" b="0" i="0" u="none" strike="noStrike" kern="1200" cap="all" spc="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107950" y="1268413"/>
            <a:ext cx="8928100" cy="375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altLang="ru-RU" b="0" kern="0" dirty="0" smtClean="0">
                <a:solidFill>
                  <a:srgbClr val="000000"/>
                </a:solidFill>
                <a:cs typeface="Arial"/>
              </a:rPr>
              <a:t>Типичный </a:t>
            </a:r>
            <a:r>
              <a:rPr lang="en-US" altLang="ru-RU" b="0" kern="0" dirty="0" smtClean="0">
                <a:solidFill>
                  <a:srgbClr val="000000"/>
                </a:solidFill>
                <a:cs typeface="Arial"/>
              </a:rPr>
              <a:t>ERP </a:t>
            </a:r>
            <a:r>
              <a:rPr lang="ru-RU" altLang="ru-RU" b="0" kern="0" dirty="0" smtClean="0">
                <a:solidFill>
                  <a:srgbClr val="000000"/>
                </a:solidFill>
                <a:cs typeface="Arial"/>
              </a:rPr>
              <a:t>продукт</a:t>
            </a:r>
          </a:p>
          <a:p>
            <a:pPr lvl="1">
              <a:lnSpc>
                <a:spcPct val="100000"/>
              </a:lnSpc>
              <a:buClr>
                <a:srgbClr val="CC3300"/>
              </a:buClr>
              <a:defRPr/>
            </a:pPr>
            <a:r>
              <a:rPr lang="ru-RU" altLang="ru-RU" sz="1800" b="0" kern="0" dirty="0" smtClean="0">
                <a:solidFill>
                  <a:srgbClr val="000000"/>
                </a:solidFill>
                <a:cs typeface="Arial"/>
              </a:rPr>
              <a:t>10…20 решений от вендора</a:t>
            </a:r>
          </a:p>
          <a:p>
            <a:pPr lvl="1">
              <a:lnSpc>
                <a:spcPct val="100000"/>
              </a:lnSpc>
              <a:buClr>
                <a:srgbClr val="CC3300"/>
              </a:buClr>
              <a:defRPr/>
            </a:pPr>
            <a:r>
              <a:rPr lang="ru-RU" altLang="ru-RU" sz="1800" b="0" kern="0" dirty="0" smtClean="0">
                <a:solidFill>
                  <a:srgbClr val="000000"/>
                </a:solidFill>
                <a:cs typeface="Arial"/>
              </a:rPr>
              <a:t>10…20 решений от партнеров</a:t>
            </a:r>
          </a:p>
          <a:p>
            <a:pPr>
              <a:lnSpc>
                <a:spcPct val="100000"/>
              </a:lnSpc>
              <a:defRPr/>
            </a:pPr>
            <a:r>
              <a:rPr lang="ru-RU" altLang="ru-RU" b="0" kern="0" dirty="0" smtClean="0">
                <a:solidFill>
                  <a:srgbClr val="000000"/>
                </a:solidFill>
                <a:cs typeface="Arial"/>
              </a:rPr>
              <a:t>1С</a:t>
            </a:r>
          </a:p>
          <a:p>
            <a:pPr lvl="1">
              <a:lnSpc>
                <a:spcPct val="100000"/>
              </a:lnSpc>
              <a:buClr>
                <a:srgbClr val="CC3300"/>
              </a:buClr>
              <a:defRPr/>
            </a:pPr>
            <a:r>
              <a:rPr lang="en-US" altLang="ru-RU" sz="1800" b="0" kern="0" dirty="0" smtClean="0">
                <a:solidFill>
                  <a:srgbClr val="000000"/>
                </a:solidFill>
                <a:cs typeface="Arial"/>
              </a:rPr>
              <a:t>2</a:t>
            </a:r>
            <a:r>
              <a:rPr lang="ru-RU" altLang="ru-RU" sz="1800" b="0" kern="0" dirty="0" smtClean="0">
                <a:solidFill>
                  <a:srgbClr val="000000"/>
                </a:solidFill>
                <a:cs typeface="Arial"/>
              </a:rPr>
              <a:t>0</a:t>
            </a:r>
            <a:r>
              <a:rPr lang="en-US" altLang="ru-RU" sz="1800" b="0" kern="0" dirty="0" smtClean="0">
                <a:solidFill>
                  <a:srgbClr val="000000"/>
                </a:solidFill>
                <a:cs typeface="Arial"/>
              </a:rPr>
              <a:t>+</a:t>
            </a:r>
            <a:r>
              <a:rPr lang="ru-RU" altLang="ru-RU" sz="1800" b="0" kern="0" dirty="0" smtClean="0">
                <a:solidFill>
                  <a:srgbClr val="000000"/>
                </a:solidFill>
                <a:cs typeface="Arial"/>
              </a:rPr>
              <a:t> решений от 1С </a:t>
            </a:r>
            <a:br>
              <a:rPr lang="ru-RU" altLang="ru-RU" sz="1800" b="0" kern="0" dirty="0" smtClean="0">
                <a:solidFill>
                  <a:srgbClr val="000000"/>
                </a:solidFill>
                <a:cs typeface="Arial"/>
              </a:rPr>
            </a:br>
            <a:r>
              <a:rPr lang="ru-RU" altLang="ru-RU" sz="1600" b="0" kern="0" dirty="0" smtClean="0">
                <a:solidFill>
                  <a:srgbClr val="000000"/>
                </a:solidFill>
                <a:cs typeface="Arial"/>
              </a:rPr>
              <a:t>(но мы маленькие! </a:t>
            </a:r>
            <a:r>
              <a:rPr lang="en-US" altLang="ru-RU" sz="1600" b="0" kern="0" dirty="0" smtClean="0">
                <a:solidFill>
                  <a:srgbClr val="000000"/>
                </a:solidFill>
                <a:cs typeface="Arial"/>
              </a:rPr>
              <a:t>&lt;1000 </a:t>
            </a:r>
            <a:r>
              <a:rPr lang="ru-RU" altLang="ru-RU" sz="1600" b="0" kern="0" dirty="0" smtClean="0">
                <a:solidFill>
                  <a:srgbClr val="000000"/>
                </a:solidFill>
                <a:cs typeface="Arial"/>
              </a:rPr>
              <a:t>сотрудников)</a:t>
            </a:r>
            <a:endParaRPr lang="en-US" altLang="ru-RU" sz="1600" b="0" kern="0" dirty="0" smtClean="0">
              <a:solidFill>
                <a:srgbClr val="000000"/>
              </a:solidFill>
              <a:cs typeface="Arial"/>
            </a:endParaRPr>
          </a:p>
          <a:p>
            <a:pPr lvl="2">
              <a:lnSpc>
                <a:spcPct val="100000"/>
              </a:lnSpc>
              <a:defRPr/>
            </a:pPr>
            <a:r>
              <a:rPr lang="en-US" altLang="ru-RU" b="0" kern="0" dirty="0" smtClean="0">
                <a:solidFill>
                  <a:srgbClr val="000000"/>
                </a:solidFill>
                <a:cs typeface="Arial"/>
              </a:rPr>
              <a:t>1C:ERP </a:t>
            </a:r>
            <a:endParaRPr lang="ru-RU" altLang="ru-RU" b="0" kern="0" dirty="0" smtClean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00000"/>
              </a:lnSpc>
              <a:buClr>
                <a:srgbClr val="CC3300"/>
              </a:buClr>
              <a:defRPr/>
            </a:pPr>
            <a:r>
              <a:rPr lang="ru-RU" altLang="ru-RU" sz="1800" b="0" kern="0" dirty="0" smtClean="0">
                <a:solidFill>
                  <a:srgbClr val="000000"/>
                </a:solidFill>
                <a:cs typeface="Arial"/>
              </a:rPr>
              <a:t>1</a:t>
            </a:r>
            <a:r>
              <a:rPr lang="en-US" altLang="ru-RU" sz="1800" b="0" kern="0" dirty="0" smtClean="0">
                <a:solidFill>
                  <a:srgbClr val="000000"/>
                </a:solidFill>
                <a:cs typeface="Arial"/>
              </a:rPr>
              <a:t>2</a:t>
            </a:r>
            <a:r>
              <a:rPr lang="ru-RU" altLang="ru-RU" sz="1800" b="0" kern="0" dirty="0" smtClean="0">
                <a:solidFill>
                  <a:srgbClr val="000000"/>
                </a:solidFill>
                <a:cs typeface="Arial"/>
              </a:rPr>
              <a:t>00</a:t>
            </a:r>
            <a:r>
              <a:rPr lang="en-US" altLang="ru-RU" sz="1800" b="0" kern="0" dirty="0" smtClean="0">
                <a:solidFill>
                  <a:srgbClr val="000000"/>
                </a:solidFill>
                <a:cs typeface="Arial"/>
              </a:rPr>
              <a:t>+</a:t>
            </a:r>
            <a:r>
              <a:rPr lang="ru-RU" altLang="ru-RU" sz="1800" b="0" kern="0" dirty="0" smtClean="0">
                <a:solidFill>
                  <a:srgbClr val="000000"/>
                </a:solidFill>
                <a:cs typeface="Arial"/>
              </a:rPr>
              <a:t> решений от партнеров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5148064" y="962371"/>
            <a:ext cx="4083124" cy="3938448"/>
            <a:chOff x="5148064" y="1543396"/>
            <a:chExt cx="4083124" cy="393844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148064" y="1543396"/>
              <a:ext cx="3753374" cy="3650494"/>
              <a:chOff x="5148064" y="1543396"/>
              <a:chExt cx="3753374" cy="3650494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8064" y="1916832"/>
                <a:ext cx="3753374" cy="3277058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173710" y="1543396"/>
                <a:ext cx="3722542" cy="373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Частота использования 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ERP*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178896" y="5249023"/>
              <a:ext cx="4052292" cy="232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rPr>
                <a:t>*</a:t>
              </a: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rPr>
                <a:t>Количество пользователей системы, данные РБК 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rPr>
                <a:t>Research, 2014 </a:t>
              </a:r>
              <a:endPara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1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58888" y="33338"/>
            <a:ext cx="7777162" cy="810816"/>
          </a:xfrm>
        </p:spPr>
        <p:txBody>
          <a:bodyPr/>
          <a:lstStyle/>
          <a:p>
            <a:pPr eaLnBrk="1" hangingPunct="1"/>
            <a:r>
              <a:rPr lang="ru-RU" altLang="ru-RU" smtClean="0"/>
              <a:t>Модель разработки прикладного решения 1С</a:t>
            </a:r>
          </a:p>
        </p:txBody>
      </p:sp>
      <p:sp>
        <p:nvSpPr>
          <p:cNvPr id="15363" name="Объект 1"/>
          <p:cNvSpPr>
            <a:spLocks noGrp="1"/>
          </p:cNvSpPr>
          <p:nvPr>
            <p:ph idx="1"/>
          </p:nvPr>
        </p:nvSpPr>
        <p:spPr>
          <a:xfrm>
            <a:off x="428625" y="740016"/>
            <a:ext cx="8294688" cy="69423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altLang="ru-RU" sz="1800" dirty="0" smtClean="0"/>
              <a:t>Понятия, в которых оперирует разработчик.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altLang="ru-RU" sz="1800" dirty="0" smtClean="0"/>
              <a:t>«Кирпичи», из которых он строит бизнес-приложение.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47674" y="1728221"/>
            <a:ext cx="3584265" cy="165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sz="1800" kern="0" dirty="0" smtClean="0"/>
              <a:t>Программный класс</a:t>
            </a:r>
          </a:p>
          <a:p>
            <a:pPr>
              <a:defRPr/>
            </a:pPr>
            <a:r>
              <a:rPr lang="ru-RU" altLang="ru-RU" sz="1800" kern="0" dirty="0" smtClean="0"/>
              <a:t>Таблица базы данных</a:t>
            </a:r>
          </a:p>
          <a:p>
            <a:pPr>
              <a:defRPr/>
            </a:pPr>
            <a:r>
              <a:rPr lang="ru-RU" altLang="ru-RU" sz="1800" kern="0" dirty="0" smtClean="0"/>
              <a:t>Сервер</a:t>
            </a:r>
          </a:p>
          <a:p>
            <a:pPr>
              <a:defRPr/>
            </a:pPr>
            <a:r>
              <a:rPr lang="ru-RU" altLang="ru-RU" sz="1800" kern="0" dirty="0" smtClean="0"/>
              <a:t>Программная библиотека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 flipH="1">
            <a:off x="609601" y="1546056"/>
            <a:ext cx="2498725" cy="1744266"/>
          </a:xfrm>
          <a:prstGeom prst="line">
            <a:avLst/>
          </a:prstGeom>
          <a:solidFill>
            <a:srgbClr val="F9E383">
              <a:alpha val="50000"/>
            </a:srgbClr>
          </a:solidFill>
          <a:ln w="152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flipH="1" flipV="1">
            <a:off x="762000" y="1546056"/>
            <a:ext cx="2205038" cy="1744266"/>
          </a:xfrm>
          <a:prstGeom prst="line">
            <a:avLst/>
          </a:prstGeom>
          <a:solidFill>
            <a:srgbClr val="F9E383">
              <a:alpha val="50000"/>
            </a:srgbClr>
          </a:solidFill>
          <a:ln w="152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Объект 2"/>
          <p:cNvSpPr txBox="1">
            <a:spLocks/>
          </p:cNvSpPr>
          <p:nvPr/>
        </p:nvSpPr>
        <p:spPr bwMode="auto">
          <a:xfrm>
            <a:off x="5084768" y="1564038"/>
            <a:ext cx="3546475" cy="131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sz="1800" kern="0" dirty="0" smtClean="0"/>
              <a:t>Справочник</a:t>
            </a:r>
          </a:p>
          <a:p>
            <a:pPr>
              <a:defRPr/>
            </a:pPr>
            <a:r>
              <a:rPr lang="ru-RU" altLang="ru-RU" sz="1800" kern="0" dirty="0" smtClean="0"/>
              <a:t>Документ</a:t>
            </a:r>
          </a:p>
          <a:p>
            <a:pPr>
              <a:defRPr/>
            </a:pPr>
            <a:r>
              <a:rPr lang="ru-RU" altLang="ru-RU" sz="1800" kern="0" dirty="0" smtClean="0"/>
              <a:t>План счетов</a:t>
            </a:r>
          </a:p>
          <a:p>
            <a:pPr>
              <a:defRPr/>
            </a:pPr>
            <a:r>
              <a:rPr lang="ru-RU" altLang="ru-RU" sz="1800" kern="0" dirty="0" smtClean="0"/>
              <a:t>Бизнес-процесс</a:t>
            </a:r>
          </a:p>
        </p:txBody>
      </p:sp>
      <p:cxnSp>
        <p:nvCxnSpPr>
          <p:cNvPr id="18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4567238" y="3282657"/>
            <a:ext cx="4064000" cy="0"/>
          </a:xfrm>
          <a:prstGeom prst="line">
            <a:avLst/>
          </a:prstGeom>
          <a:noFill/>
          <a:ln w="444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Объект 2"/>
          <p:cNvSpPr txBox="1">
            <a:spLocks/>
          </p:cNvSpPr>
          <p:nvPr/>
        </p:nvSpPr>
        <p:spPr bwMode="auto">
          <a:xfrm>
            <a:off x="4791080" y="3279691"/>
            <a:ext cx="3459163" cy="33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ru-RU" altLang="ru-RU" sz="1800" kern="0" dirty="0" smtClean="0">
                <a:solidFill>
                  <a:srgbClr val="C00000"/>
                </a:solidFill>
              </a:rPr>
              <a:t>Платформа 1С:Предприятие</a:t>
            </a:r>
          </a:p>
        </p:txBody>
      </p:sp>
      <p:sp>
        <p:nvSpPr>
          <p:cNvPr id="1537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47857" y="4867007"/>
            <a:ext cx="766762" cy="195263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D5A466CE-593A-4963-A2E0-23CB77E338B3}" type="slidenum">
              <a:rPr lang="ru-RU" altLang="ru-RU" sz="1800" b="0">
                <a:solidFill>
                  <a:srgbClr val="292929"/>
                </a:solidFill>
              </a:rPr>
              <a:pPr/>
              <a:t>5</a:t>
            </a:fld>
            <a:endParaRPr lang="ru-RU" altLang="ru-RU" sz="1800" b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708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46232 0.3638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1819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46441 0.350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2" y="175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0.4658 0.3342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1671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46806 0.3254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3" y="1627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780" y="915566"/>
            <a:ext cx="8785225" cy="3960440"/>
          </a:xfrm>
          <a:solidFill>
            <a:schemeClr val="bg1"/>
          </a:solidFill>
        </p:spPr>
        <p:txBody>
          <a:bodyPr/>
          <a:lstStyle/>
          <a:p>
            <a:pPr marL="355600" indent="-355600">
              <a:spcBef>
                <a:spcPct val="35000"/>
              </a:spcBef>
              <a:spcAft>
                <a:spcPct val="0"/>
              </a:spcAft>
            </a:pPr>
            <a:r>
              <a:rPr lang="ru-RU" altLang="ru-RU" sz="2500" b="1" dirty="0">
                <a:solidFill>
                  <a:srgbClr val="000000"/>
                </a:solidFill>
              </a:rPr>
              <a:t>Высокая скорость освоения</a:t>
            </a:r>
            <a:r>
              <a:rPr lang="ru-RU" altLang="ru-RU" sz="2800" b="1" dirty="0">
                <a:solidFill>
                  <a:srgbClr val="000000"/>
                </a:solidFill>
              </a:rPr>
              <a:t/>
            </a:r>
            <a:br>
              <a:rPr lang="ru-RU" altLang="ru-RU" sz="2800" b="1" dirty="0">
                <a:solidFill>
                  <a:srgbClr val="000000"/>
                </a:solidFill>
              </a:rPr>
            </a:br>
            <a:r>
              <a:rPr lang="ru-RU" altLang="ru-RU" sz="1800" dirty="0">
                <a:solidFill>
                  <a:srgbClr val="000000"/>
                </a:solidFill>
              </a:rPr>
              <a:t>Предметно-ориентированная модель, единый набор средств разработки</a:t>
            </a:r>
          </a:p>
          <a:p>
            <a:pPr marL="355600" indent="-355600">
              <a:spcBef>
                <a:spcPct val="35000"/>
              </a:spcBef>
              <a:spcAft>
                <a:spcPct val="0"/>
              </a:spcAft>
            </a:pPr>
            <a:r>
              <a:rPr lang="ru-RU" altLang="ru-RU" sz="2500" b="1" dirty="0">
                <a:solidFill>
                  <a:srgbClr val="000000"/>
                </a:solidFill>
              </a:rPr>
              <a:t>Высокая скорость разработки</a:t>
            </a:r>
            <a:r>
              <a:rPr lang="ru-RU" altLang="ru-RU" sz="2600" dirty="0">
                <a:solidFill>
                  <a:srgbClr val="000000"/>
                </a:solidFill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</a:rPr>
              <a:t/>
            </a:r>
            <a:br>
              <a:rPr lang="ru-RU" altLang="ru-RU" sz="2600" b="1" dirty="0">
                <a:solidFill>
                  <a:srgbClr val="000000"/>
                </a:solidFill>
              </a:rPr>
            </a:br>
            <a:r>
              <a:rPr lang="ru-RU" altLang="ru-RU" sz="1800" dirty="0">
                <a:solidFill>
                  <a:srgbClr val="000000"/>
                </a:solidFill>
              </a:rPr>
              <a:t>Удобная, интуитивно понятная среда разработки</a:t>
            </a:r>
          </a:p>
          <a:p>
            <a:pPr marL="355600" indent="-355600">
              <a:spcBef>
                <a:spcPct val="35000"/>
              </a:spcBef>
              <a:spcAft>
                <a:spcPct val="0"/>
              </a:spcAft>
            </a:pPr>
            <a:r>
              <a:rPr lang="ru-RU" altLang="ru-RU" sz="2500" b="1" dirty="0">
                <a:solidFill>
                  <a:srgbClr val="000000"/>
                </a:solidFill>
              </a:rPr>
              <a:t>Функциональность и гибкость</a:t>
            </a:r>
            <a:r>
              <a:rPr lang="ru-RU" altLang="ru-RU" sz="2600" dirty="0">
                <a:solidFill>
                  <a:srgbClr val="000000"/>
                </a:solidFill>
              </a:rPr>
              <a:t> </a:t>
            </a:r>
            <a:br>
              <a:rPr lang="ru-RU" altLang="ru-RU" sz="2600" dirty="0">
                <a:solidFill>
                  <a:srgbClr val="000000"/>
                </a:solidFill>
              </a:rPr>
            </a:br>
            <a:r>
              <a:rPr lang="ru-RU" altLang="ru-RU" sz="1800" dirty="0">
                <a:solidFill>
                  <a:srgbClr val="000000"/>
                </a:solidFill>
              </a:rPr>
              <a:t>при создании автономных или интегрированных решений, широкие возможности интеграции</a:t>
            </a:r>
          </a:p>
          <a:p>
            <a:pPr marL="355600" indent="-355600">
              <a:spcBef>
                <a:spcPct val="35000"/>
              </a:spcBef>
              <a:spcAft>
                <a:spcPct val="0"/>
              </a:spcAft>
            </a:pPr>
            <a:r>
              <a:rPr lang="ru-RU" altLang="ru-RU" sz="2500" b="1" dirty="0">
                <a:solidFill>
                  <a:srgbClr val="000000"/>
                </a:solidFill>
              </a:rPr>
              <a:t>Кроссплатформенность</a:t>
            </a:r>
            <a:r>
              <a:rPr lang="ru-RU" altLang="ru-RU" sz="2500" dirty="0">
                <a:solidFill>
                  <a:srgbClr val="000000"/>
                </a:solidFill>
              </a:rPr>
              <a:t> </a:t>
            </a:r>
            <a:r>
              <a:rPr lang="ru-RU" altLang="ru-RU" sz="2800" dirty="0">
                <a:solidFill>
                  <a:srgbClr val="000000"/>
                </a:solidFill>
              </a:rPr>
              <a:t/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1800" dirty="0">
                <a:solidFill>
                  <a:srgbClr val="000000"/>
                </a:solidFill>
              </a:rPr>
              <a:t>Созданные приложения </a:t>
            </a:r>
            <a:r>
              <a:rPr lang="ru-RU" altLang="ru-RU" sz="1800" b="1" u="sng" dirty="0">
                <a:solidFill>
                  <a:srgbClr val="000000"/>
                </a:solidFill>
              </a:rPr>
              <a:t>сразу</a:t>
            </a:r>
            <a:r>
              <a:rPr lang="ru-RU" altLang="ru-RU" sz="1800" dirty="0">
                <a:solidFill>
                  <a:srgbClr val="000000"/>
                </a:solidFill>
              </a:rPr>
              <a:t> готовы работать в различных ОС – </a:t>
            </a:r>
            <a:r>
              <a:rPr lang="en-US" altLang="ru-RU" sz="1800" dirty="0">
                <a:solidFill>
                  <a:srgbClr val="000000"/>
                </a:solidFill>
              </a:rPr>
              <a:t>Windows, Linux, Mac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>
                <a:solidFill>
                  <a:srgbClr val="000000"/>
                </a:solidFill>
              </a:rPr>
              <a:t>OS</a:t>
            </a:r>
            <a:r>
              <a:rPr lang="ru-RU" altLang="ru-RU" sz="1800" dirty="0">
                <a:solidFill>
                  <a:srgbClr val="000000"/>
                </a:solidFill>
              </a:rPr>
              <a:t>, </a:t>
            </a:r>
            <a:r>
              <a:rPr lang="en-US" altLang="ru-RU" sz="1800" dirty="0">
                <a:solidFill>
                  <a:srgbClr val="000000"/>
                </a:solidFill>
              </a:rPr>
              <a:t>iOS (iPad, iPhone), Android, Windows Phone/Windows 8.1/ Windows 10</a:t>
            </a:r>
            <a:r>
              <a:rPr lang="ru-RU" altLang="ru-RU" sz="1800" dirty="0">
                <a:solidFill>
                  <a:srgbClr val="000000"/>
                </a:solidFill>
              </a:rPr>
              <a:t>, в облаке </a:t>
            </a:r>
            <a:r>
              <a:rPr lang="en-US" altLang="ru-RU" sz="1800" dirty="0">
                <a:solidFill>
                  <a:srgbClr val="000000"/>
                </a:solidFill>
              </a:rPr>
              <a:t>(</a:t>
            </a:r>
            <a:r>
              <a:rPr lang="ru-RU" altLang="ru-RU" sz="1800" dirty="0">
                <a:solidFill>
                  <a:srgbClr val="000000"/>
                </a:solidFill>
              </a:rPr>
              <a:t>например, </a:t>
            </a:r>
            <a:r>
              <a:rPr lang="en-US" altLang="ru-RU" sz="1800" dirty="0">
                <a:solidFill>
                  <a:srgbClr val="000000"/>
                </a:solidFill>
              </a:rPr>
              <a:t>SaaS)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70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943100" y="33340"/>
            <a:ext cx="7200900" cy="756047"/>
          </a:xfrm>
          <a:noFill/>
          <a:ln/>
          <a:extLst>
            <a:ext uri="{91240B29-F687-4F45-9708-019B960494DF}">
              <a14:hiddenLine xmlns:a14="http://schemas.microsoft.com/office/drawing/2010/main" w="12699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600">
                <a:solidFill>
                  <a:srgbClr val="000000"/>
                </a:solidFill>
              </a:rPr>
              <a:t>Особенности и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63394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5" y="86918"/>
            <a:ext cx="6156325" cy="729853"/>
          </a:xfrm>
        </p:spPr>
        <p:txBody>
          <a:bodyPr/>
          <a:lstStyle/>
          <a:p>
            <a:r>
              <a:rPr lang="ru-RU" altLang="ru-RU" sz="2600">
                <a:solidFill>
                  <a:srgbClr val="000000"/>
                </a:solidFill>
              </a:rPr>
              <a:t>Высокая скорость освоения</a:t>
            </a:r>
          </a:p>
        </p:txBody>
      </p:sp>
      <p:sp>
        <p:nvSpPr>
          <p:cNvPr id="173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24050"/>
            <a:ext cx="9144000" cy="1727597"/>
          </a:xfrm>
        </p:spPr>
        <p:txBody>
          <a:bodyPr/>
          <a:lstStyle/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Написание программ на встроенном языке 1С </a:t>
            </a: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b="1" dirty="0">
                <a:solidFill>
                  <a:srgbClr val="000000"/>
                </a:solidFill>
              </a:rPr>
              <a:t>осваивается за 2-3 недели</a:t>
            </a:r>
            <a:r>
              <a:rPr lang="ru-RU" altLang="ru-RU" sz="2600" dirty="0">
                <a:solidFill>
                  <a:srgbClr val="000000"/>
                </a:solidFill>
              </a:rPr>
              <a:t> – </a:t>
            </a: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на уровне, достаточном для решения несложных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29151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1" y="86916"/>
            <a:ext cx="6156325" cy="729853"/>
          </a:xfrm>
        </p:spPr>
        <p:txBody>
          <a:bodyPr/>
          <a:lstStyle/>
          <a:p>
            <a:r>
              <a:rPr lang="ru-RU" altLang="ru-RU" sz="2600" dirty="0" smtClean="0">
                <a:solidFill>
                  <a:srgbClr val="000000"/>
                </a:solidFill>
              </a:rPr>
              <a:t>Особенности и преимущества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sp>
        <p:nvSpPr>
          <p:cNvPr id="173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21" y="1088086"/>
            <a:ext cx="9144000" cy="1727597"/>
          </a:xfrm>
        </p:spPr>
        <p:txBody>
          <a:bodyPr/>
          <a:lstStyle/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Прикладные решения поставляются в исходных кодах.</a:t>
            </a: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Нужна доработка – напиши</a:t>
            </a:r>
            <a:r>
              <a:rPr lang="en-US" altLang="ru-RU" sz="2600" dirty="0" smtClean="0">
                <a:solidFill>
                  <a:srgbClr val="000000"/>
                </a:solidFill>
              </a:rPr>
              <a:t>/</a:t>
            </a:r>
            <a:r>
              <a:rPr lang="ru-RU" altLang="ru-RU" sz="2600" dirty="0" smtClean="0">
                <a:solidFill>
                  <a:srgbClr val="000000"/>
                </a:solidFill>
              </a:rPr>
              <a:t>перепиши </a:t>
            </a:r>
            <a:r>
              <a:rPr lang="ru-RU" altLang="ru-RU" sz="2600" dirty="0" smtClean="0">
                <a:solidFill>
                  <a:srgbClr val="000000"/>
                </a:solidFill>
              </a:rPr>
              <a:t>сам</a:t>
            </a:r>
            <a:r>
              <a:rPr lang="en-US" altLang="ru-RU" sz="2600" dirty="0" smtClean="0">
                <a:solidFill>
                  <a:srgbClr val="000000"/>
                </a:solidFill>
              </a:rPr>
              <a:t/>
            </a:r>
            <a:br>
              <a:rPr lang="en-US" altLang="ru-RU" sz="2600" dirty="0" smtClean="0">
                <a:solidFill>
                  <a:srgbClr val="000000"/>
                </a:solidFill>
              </a:rPr>
            </a:br>
            <a:r>
              <a:rPr lang="en-US" altLang="ru-RU" sz="2600" dirty="0" smtClean="0">
                <a:solidFill>
                  <a:srgbClr val="000000"/>
                </a:solidFill>
              </a:rPr>
              <a:t/>
            </a:r>
            <a:br>
              <a:rPr lang="en-US" altLang="ru-RU" sz="2600" dirty="0" smtClean="0">
                <a:solidFill>
                  <a:srgbClr val="000000"/>
                </a:solidFill>
              </a:rPr>
            </a:br>
            <a:r>
              <a:rPr lang="ru-RU" altLang="ru-RU" sz="2600" dirty="0" smtClean="0">
                <a:solidFill>
                  <a:srgbClr val="000000"/>
                </a:solidFill>
              </a:rPr>
              <a:t>Средства разработки поставляются бесплатно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47857" y="4867005"/>
            <a:ext cx="766762" cy="195263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D5A466CE-593A-4963-A2E0-23CB77E338B3}" type="slidenum">
              <a:rPr lang="ru-RU" altLang="ru-RU" sz="1800" b="0">
                <a:solidFill>
                  <a:srgbClr val="292929"/>
                </a:solidFill>
              </a:rPr>
              <a:pPr/>
              <a:t>8</a:t>
            </a:fld>
            <a:endParaRPr lang="ru-RU" altLang="ru-RU" sz="1800" b="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1" y="86916"/>
            <a:ext cx="6156325" cy="729853"/>
          </a:xfrm>
        </p:spPr>
        <p:txBody>
          <a:bodyPr/>
          <a:lstStyle/>
          <a:p>
            <a:r>
              <a:rPr lang="ru-RU" altLang="ru-RU" sz="2600" dirty="0" smtClean="0">
                <a:solidFill>
                  <a:srgbClr val="000000"/>
                </a:solidFill>
              </a:rPr>
              <a:t>Особенности и преимущества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sp>
        <p:nvSpPr>
          <p:cNvPr id="173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92800"/>
            <a:ext cx="9144000" cy="3387162"/>
          </a:xfrm>
        </p:spPr>
        <p:txBody>
          <a:bodyPr/>
          <a:lstStyle/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Платформенный подход:</a:t>
            </a: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Расширяем платформу – получаем новые возможности </a:t>
            </a: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(поддержку новых ОС, СУБД)</a:t>
            </a: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600" dirty="0" smtClean="0">
              <a:solidFill>
                <a:srgbClr val="000000"/>
              </a:solidFill>
            </a:endParaRP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Прикладные решения менять не обязательно!</a:t>
            </a: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600" dirty="0" smtClean="0">
              <a:solidFill>
                <a:srgbClr val="000000"/>
              </a:solidFill>
            </a:endParaRP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(свежие примеры – поддержка клиента на </a:t>
            </a:r>
            <a:r>
              <a:rPr lang="en-US" altLang="ru-RU" sz="2600" dirty="0" err="1" smtClean="0">
                <a:solidFill>
                  <a:srgbClr val="000000"/>
                </a:solidFill>
              </a:rPr>
              <a:t>MacOS</a:t>
            </a:r>
            <a:r>
              <a:rPr lang="en-US" altLang="ru-RU" sz="2600" dirty="0" smtClean="0">
                <a:solidFill>
                  <a:srgbClr val="000000"/>
                </a:solidFill>
              </a:rPr>
              <a:t>, </a:t>
            </a:r>
            <a:r>
              <a:rPr lang="ru-RU" altLang="ru-RU" sz="2600" dirty="0" smtClean="0">
                <a:solidFill>
                  <a:srgbClr val="000000"/>
                </a:solidFill>
              </a:rPr>
              <a:t>поддержка </a:t>
            </a:r>
            <a:r>
              <a:rPr lang="en-US" altLang="ru-RU" sz="2600" dirty="0" smtClean="0">
                <a:solidFill>
                  <a:srgbClr val="000000"/>
                </a:solidFill>
              </a:rPr>
              <a:t>Windows </a:t>
            </a:r>
            <a:r>
              <a:rPr lang="ru-RU" altLang="ru-RU" sz="2600" dirty="0" smtClean="0">
                <a:solidFill>
                  <a:srgbClr val="000000"/>
                </a:solidFill>
              </a:rPr>
              <a:t>в мобильной платформе)</a:t>
            </a: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600" dirty="0" smtClean="0">
              <a:solidFill>
                <a:srgbClr val="000000"/>
              </a:solidFill>
            </a:endParaRPr>
          </a:p>
          <a:p>
            <a:pPr indent="14288"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 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47857" y="4867005"/>
            <a:ext cx="766762" cy="195263"/>
          </a:xfrm>
          <a:prstGeom prst="rect">
            <a:avLst/>
          </a:prstGeo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D5A466CE-593A-4963-A2E0-23CB77E338B3}" type="slidenum">
              <a:rPr lang="ru-RU" altLang="ru-RU" sz="1800" b="0">
                <a:solidFill>
                  <a:srgbClr val="292929"/>
                </a:solidFill>
              </a:rPr>
              <a:pPr/>
              <a:t>9</a:t>
            </a:fld>
            <a:endParaRPr lang="ru-RU" altLang="ru-RU" sz="1800" b="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4|2.2|3.6|0.6|7.6|0.9|8.5|2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4|2.2|3.6|0.6|7.6|0.9|8.5|2|6.4"/>
</p:tagLst>
</file>

<file path=ppt/theme/theme1.xml><?xml version="1.0" encoding="utf-8"?>
<a:theme xmlns:a="http://schemas.openxmlformats.org/drawingml/2006/main" name="914_шаблон">
  <a:themeElements>
    <a:clrScheme name="914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4_шабло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9E383"/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4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15_шаблон">
  <a:themeElements>
    <a:clrScheme name="914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4_шабло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9E383"/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4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0909_шаблон</Template>
  <TotalTime>8725</TotalTime>
  <Words>944</Words>
  <Application>Microsoft Office PowerPoint</Application>
  <PresentationFormat>Экран (16:9)</PresentationFormat>
  <Paragraphs>256</Paragraphs>
  <Slides>35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914_шаблон</vt:lpstr>
      <vt:lpstr>915_шаблон</vt:lpstr>
      <vt:lpstr>Специальное оформление</vt:lpstr>
      <vt:lpstr>Горизонт</vt:lpstr>
      <vt:lpstr>PostgreSQL в 1С:Предприятии и в облачной системе 1С:Fresh</vt:lpstr>
      <vt:lpstr>О компании</vt:lpstr>
      <vt:lpstr>О компании</vt:lpstr>
      <vt:lpstr>Презентация PowerPoint</vt:lpstr>
      <vt:lpstr>Модель разработки прикладного решения 1С</vt:lpstr>
      <vt:lpstr>Особенности и преимущества</vt:lpstr>
      <vt:lpstr>Высокая скорость освоения</vt:lpstr>
      <vt:lpstr>Особенности и преимущества</vt:lpstr>
      <vt:lpstr>Особенности и преимущества</vt:lpstr>
      <vt:lpstr>Разработка в среде «1С:Предприятие»</vt:lpstr>
      <vt:lpstr>Разработка в среде «1С:Предприятие»</vt:lpstr>
      <vt:lpstr>1C:Enterprise Development Tools</vt:lpstr>
      <vt:lpstr>Разработка 1С в IDE Eclipse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1сFresh – облачное решение от 1С</vt:lpstr>
      <vt:lpstr>Вместе с 2006 года</vt:lpstr>
      <vt:lpstr>Новости от 1С</vt:lpstr>
      <vt:lpstr>1C и PostgreSQL</vt:lpstr>
      <vt:lpstr>PostgreSQL в сервисе http://1cfresh.com</vt:lpstr>
      <vt:lpstr>Сервис http://1cfresh.com</vt:lpstr>
      <vt:lpstr>PostgreSQL в сервисе http://1cfresh.com</vt:lpstr>
      <vt:lpstr>PostgreSQL в сервисе http://1cfresh.com</vt:lpstr>
      <vt:lpstr>Внедрения 1С на PostgreSQL</vt:lpstr>
      <vt:lpstr>Внедрения 1С на PostgreSQL</vt:lpstr>
      <vt:lpstr>Особенности работы 1С с БД</vt:lpstr>
      <vt:lpstr>Улучшение работы 1С с PostgreSQL</vt:lpstr>
      <vt:lpstr>Настройки PostgreSQL для работы с 1С</vt:lpstr>
      <vt:lpstr>Настройки PostgreSQL для работы с 1С</vt:lpstr>
      <vt:lpstr>Настройки PostgreSQL для работы с 1С</vt:lpstr>
      <vt:lpstr>Крупные внедрения 1С на PostgreSQL</vt:lpstr>
      <vt:lpstr>Презентация PowerPoint</vt:lpstr>
    </vt:vector>
  </TitlesOfParts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Gribanov_P</cp:lastModifiedBy>
  <cp:revision>452</cp:revision>
  <dcterms:created xsi:type="dcterms:W3CDTF">2009-12-11T10:55:42Z</dcterms:created>
  <dcterms:modified xsi:type="dcterms:W3CDTF">2017-03-17T07:47:26Z</dcterms:modified>
</cp:coreProperties>
</file>