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1" r:id="rId3"/>
    <p:sldId id="258" r:id="rId4"/>
    <p:sldId id="259" r:id="rId5"/>
    <p:sldId id="260" r:id="rId6"/>
    <p:sldId id="265" r:id="rId7"/>
    <p:sldId id="267" r:id="rId8"/>
    <p:sldId id="279" r:id="rId9"/>
    <p:sldId id="268" r:id="rId10"/>
    <p:sldId id="261" r:id="rId11"/>
    <p:sldId id="262" r:id="rId12"/>
    <p:sldId id="263" r:id="rId13"/>
    <p:sldId id="264" r:id="rId14"/>
    <p:sldId id="266"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D0561E-B1F4-4CAC-9376-F5661A6C01FB}"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131181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D0561E-B1F4-4CAC-9376-F5661A6C01FB}"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319655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D0561E-B1F4-4CAC-9376-F5661A6C01FB}"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296843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D0561E-B1F4-4CAC-9376-F5661A6C01FB}"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353036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D0561E-B1F4-4CAC-9376-F5661A6C01FB}"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252237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D0561E-B1F4-4CAC-9376-F5661A6C01FB}" type="datetimeFigureOut">
              <a:rPr lang="ru-RU" smtClean="0"/>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372195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D0561E-B1F4-4CAC-9376-F5661A6C01FB}" type="datetimeFigureOut">
              <a:rPr lang="ru-RU" smtClean="0"/>
              <a:t>16.06.2022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115344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D0561E-B1F4-4CAC-9376-F5661A6C01FB}" type="datetimeFigureOut">
              <a:rPr lang="ru-RU" smtClean="0"/>
              <a:t>16.06.2022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399183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D0561E-B1F4-4CAC-9376-F5661A6C01FB}" type="datetimeFigureOut">
              <a:rPr lang="ru-RU" smtClean="0"/>
              <a:t>16.06.2022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315762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4D0561E-B1F4-4CAC-9376-F5661A6C01FB}" type="datetimeFigureOut">
              <a:rPr lang="ru-RU" smtClean="0"/>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335476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4D0561E-B1F4-4CAC-9376-F5661A6C01FB}" type="datetimeFigureOut">
              <a:rPr lang="ru-RU" smtClean="0"/>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7CED86-98A9-479C-9606-146E0A8D9C67}" type="slidenum">
              <a:rPr lang="ru-RU" smtClean="0"/>
              <a:t>‹#›</a:t>
            </a:fld>
            <a:endParaRPr lang="ru-RU"/>
          </a:p>
        </p:txBody>
      </p:sp>
    </p:spTree>
    <p:extLst>
      <p:ext uri="{BB962C8B-B14F-4D97-AF65-F5344CB8AC3E}">
        <p14:creationId xmlns:p14="http://schemas.microsoft.com/office/powerpoint/2010/main" val="33166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0561E-B1F4-4CAC-9376-F5661A6C01FB}" type="datetimeFigureOut">
              <a:rPr lang="ru-RU" smtClean="0"/>
              <a:t>16.06.2022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CED86-98A9-479C-9606-146E0A8D9C67}" type="slidenum">
              <a:rPr lang="ru-RU" smtClean="0"/>
              <a:t>‹#›</a:t>
            </a:fld>
            <a:endParaRPr lang="ru-RU"/>
          </a:p>
        </p:txBody>
      </p:sp>
    </p:spTree>
    <p:extLst>
      <p:ext uri="{BB962C8B-B14F-4D97-AF65-F5344CB8AC3E}">
        <p14:creationId xmlns:p14="http://schemas.microsoft.com/office/powerpoint/2010/main" val="99623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AlexMasterov/dockerfiles/tree/master/alpine-v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github.com/plv8/plv8/blob/v3.1.2/Makefile#L77-L7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fadeevas@sibedge.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github.com/plv8/plv8/archive/v2.3.14.tar.gztar%20-xvzf%20v2.3.14.tar.g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957" y="3143586"/>
            <a:ext cx="2058577" cy="707886"/>
          </a:xfrm>
          <a:prstGeom prst="rect">
            <a:avLst/>
          </a:prstGeom>
          <a:noFill/>
        </p:spPr>
        <p:txBody>
          <a:bodyPr wrap="none" rtlCol="0">
            <a:spAutoFit/>
          </a:bodyPr>
          <a:lstStyle/>
          <a:p>
            <a:r>
              <a:rPr lang="ru-RU" sz="4000" dirty="0">
                <a:solidFill>
                  <a:srgbClr val="0078D7"/>
                </a:solidFill>
                <a:latin typeface="+mj-lt"/>
              </a:rPr>
              <a:t>Обо мне</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9796"/>
            <a:ext cx="12192000" cy="3155894"/>
          </a:xfrm>
          <a:prstGeom prst="rect">
            <a:avLst/>
          </a:prstGeom>
        </p:spPr>
      </p:pic>
      <p:sp>
        <p:nvSpPr>
          <p:cNvPr id="8" name="TextBox 7"/>
          <p:cNvSpPr txBox="1"/>
          <p:nvPr/>
        </p:nvSpPr>
        <p:spPr>
          <a:xfrm>
            <a:off x="372233" y="-146523"/>
            <a:ext cx="5827236" cy="1323439"/>
          </a:xfrm>
          <a:prstGeom prst="rect">
            <a:avLst/>
          </a:prstGeom>
          <a:noFill/>
        </p:spPr>
        <p:txBody>
          <a:bodyPr wrap="none" rtlCol="0">
            <a:spAutoFit/>
          </a:bodyPr>
          <a:lstStyle/>
          <a:p>
            <a:r>
              <a:rPr lang="ru-RU" sz="7900" dirty="0" smtClean="0">
                <a:solidFill>
                  <a:schemeClr val="bg1"/>
                </a:solidFill>
                <a:latin typeface="Segoe UI" panose="020B0502040204020203" pitchFamily="34" charset="0"/>
                <a:cs typeface="Segoe UI" panose="020B0502040204020203" pitchFamily="34" charset="0"/>
              </a:rPr>
              <a:t>Сборка plv8</a:t>
            </a:r>
            <a:endParaRPr lang="ru-RU" sz="7900" dirty="0">
              <a:solidFill>
                <a:schemeClr val="bg1"/>
              </a:solidFill>
              <a:latin typeface="Segoe UI" panose="020B0502040204020203" pitchFamily="34" charset="0"/>
              <a:cs typeface="Segoe UI" panose="020B0502040204020203" pitchFamily="34" charset="0"/>
            </a:endParaRPr>
          </a:p>
        </p:txBody>
      </p:sp>
      <p:sp>
        <p:nvSpPr>
          <p:cNvPr id="9" name="TextBox 8"/>
          <p:cNvSpPr txBox="1"/>
          <p:nvPr/>
        </p:nvSpPr>
        <p:spPr>
          <a:xfrm>
            <a:off x="372233" y="3819104"/>
            <a:ext cx="3405099" cy="430887"/>
          </a:xfrm>
          <a:prstGeom prst="rect">
            <a:avLst/>
          </a:prstGeom>
          <a:noFill/>
        </p:spPr>
        <p:txBody>
          <a:bodyPr wrap="none" rtlCol="0">
            <a:spAutoFit/>
          </a:bodyPr>
          <a:lstStyle/>
          <a:p>
            <a:r>
              <a:rPr lang="ru-RU" sz="2200" dirty="0">
                <a:solidFill>
                  <a:schemeClr val="tx1">
                    <a:lumMod val="85000"/>
                    <a:lumOff val="15000"/>
                  </a:schemeClr>
                </a:solidFill>
                <a:latin typeface="+mj-lt"/>
              </a:rPr>
              <a:t>Фадеев Алексей Сергеевич</a:t>
            </a:r>
          </a:p>
        </p:txBody>
      </p:sp>
      <p:sp>
        <p:nvSpPr>
          <p:cNvPr id="10" name="TextBox 9"/>
          <p:cNvSpPr txBox="1"/>
          <p:nvPr/>
        </p:nvSpPr>
        <p:spPr>
          <a:xfrm>
            <a:off x="372233" y="4222478"/>
            <a:ext cx="3366627"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Старший разработчик </a:t>
            </a:r>
            <a:r>
              <a:rPr lang="en-US" sz="2200" dirty="0" smtClean="0">
                <a:solidFill>
                  <a:schemeClr val="tx1">
                    <a:lumMod val="85000"/>
                    <a:lumOff val="15000"/>
                  </a:schemeClr>
                </a:solidFill>
                <a:latin typeface="+mj-lt"/>
              </a:rPr>
              <a:t>.NET</a:t>
            </a:r>
            <a:endParaRPr lang="ru-RU" sz="2200" dirty="0">
              <a:solidFill>
                <a:schemeClr val="tx1">
                  <a:lumMod val="85000"/>
                  <a:lumOff val="15000"/>
                </a:schemeClr>
              </a:solidFill>
              <a:latin typeface="+mj-lt"/>
            </a:endParaRPr>
          </a:p>
        </p:txBody>
      </p:sp>
      <p:sp>
        <p:nvSpPr>
          <p:cNvPr id="11" name="TextBox 10"/>
          <p:cNvSpPr txBox="1"/>
          <p:nvPr/>
        </p:nvSpPr>
        <p:spPr>
          <a:xfrm>
            <a:off x="372233" y="4624368"/>
            <a:ext cx="3327706" cy="430887"/>
          </a:xfrm>
          <a:prstGeom prst="rect">
            <a:avLst/>
          </a:prstGeom>
          <a:noFill/>
        </p:spPr>
        <p:txBody>
          <a:bodyPr wrap="none" rtlCol="0">
            <a:spAutoFit/>
          </a:bodyPr>
          <a:lstStyle/>
          <a:p>
            <a:r>
              <a:rPr lang="ru-RU" sz="2200" dirty="0">
                <a:solidFill>
                  <a:schemeClr val="tx1">
                    <a:lumMod val="85000"/>
                    <a:lumOff val="15000"/>
                  </a:schemeClr>
                </a:solidFill>
                <a:latin typeface="+mj-lt"/>
              </a:rPr>
              <a:t>Компания </a:t>
            </a:r>
            <a:r>
              <a:rPr lang="en-US" sz="2200" dirty="0" err="1" smtClean="0">
                <a:solidFill>
                  <a:schemeClr val="tx1">
                    <a:lumMod val="85000"/>
                    <a:lumOff val="15000"/>
                  </a:schemeClr>
                </a:solidFill>
                <a:latin typeface="+mj-lt"/>
              </a:rPr>
              <a:t>sibedge</a:t>
            </a:r>
            <a:r>
              <a:rPr lang="en-US" sz="2200" dirty="0" smtClean="0">
                <a:solidFill>
                  <a:schemeClr val="tx1">
                    <a:lumMod val="85000"/>
                    <a:lumOff val="15000"/>
                  </a:schemeClr>
                </a:solidFill>
                <a:latin typeface="+mj-lt"/>
              </a:rPr>
              <a:t>, </a:t>
            </a:r>
            <a:r>
              <a:rPr lang="ru-RU" sz="2200" dirty="0" err="1" smtClean="0">
                <a:solidFill>
                  <a:schemeClr val="tx1">
                    <a:lumMod val="85000"/>
                    <a:lumOff val="15000"/>
                  </a:schemeClr>
                </a:solidFill>
                <a:latin typeface="+mj-lt"/>
              </a:rPr>
              <a:t>г.Томск</a:t>
            </a:r>
            <a:endParaRPr lang="ru-RU" sz="2200" dirty="0">
              <a:solidFill>
                <a:schemeClr val="tx1">
                  <a:lumMod val="85000"/>
                  <a:lumOff val="15000"/>
                </a:schemeClr>
              </a:solidFill>
              <a:latin typeface="+mj-lt"/>
            </a:endParaRPr>
          </a:p>
        </p:txBody>
      </p:sp>
      <p:sp>
        <p:nvSpPr>
          <p:cNvPr id="12" name="TextBox 11"/>
          <p:cNvSpPr txBox="1"/>
          <p:nvPr/>
        </p:nvSpPr>
        <p:spPr>
          <a:xfrm>
            <a:off x="5145185" y="3146114"/>
            <a:ext cx="4583306" cy="707886"/>
          </a:xfrm>
          <a:prstGeom prst="rect">
            <a:avLst/>
          </a:prstGeom>
          <a:noFill/>
        </p:spPr>
        <p:txBody>
          <a:bodyPr wrap="none" rtlCol="0">
            <a:spAutoFit/>
          </a:bodyPr>
          <a:lstStyle/>
          <a:p>
            <a:r>
              <a:rPr lang="ru-RU" sz="4000" dirty="0">
                <a:solidFill>
                  <a:srgbClr val="0078D7"/>
                </a:solidFill>
                <a:latin typeface="+mj-lt"/>
              </a:rPr>
              <a:t>Сфера деятельности</a:t>
            </a:r>
          </a:p>
        </p:txBody>
      </p:sp>
      <p:sp>
        <p:nvSpPr>
          <p:cNvPr id="13" name="TextBox 12"/>
          <p:cNvSpPr txBox="1"/>
          <p:nvPr/>
        </p:nvSpPr>
        <p:spPr>
          <a:xfrm>
            <a:off x="5169461" y="3821632"/>
            <a:ext cx="2565126" cy="430887"/>
          </a:xfrm>
          <a:prstGeom prst="rect">
            <a:avLst/>
          </a:prstGeom>
          <a:noFill/>
        </p:spPr>
        <p:txBody>
          <a:bodyPr wrap="none" rtlCol="0">
            <a:spAutoFit/>
          </a:bodyPr>
          <a:lstStyle/>
          <a:p>
            <a:r>
              <a:rPr lang="en-US" sz="2200" dirty="0">
                <a:solidFill>
                  <a:schemeClr val="tx1">
                    <a:lumMod val="85000"/>
                    <a:lumOff val="15000"/>
                  </a:schemeClr>
                </a:solidFill>
                <a:latin typeface="+mj-lt"/>
              </a:rPr>
              <a:t>Backend-</a:t>
            </a:r>
            <a:r>
              <a:rPr lang="ru-RU" sz="2200" dirty="0">
                <a:solidFill>
                  <a:schemeClr val="tx1">
                    <a:lumMod val="85000"/>
                    <a:lumOff val="15000"/>
                  </a:schemeClr>
                </a:solidFill>
                <a:latin typeface="+mj-lt"/>
              </a:rPr>
              <a:t>разработка</a:t>
            </a:r>
          </a:p>
        </p:txBody>
      </p:sp>
      <p:sp>
        <p:nvSpPr>
          <p:cNvPr id="14" name="TextBox 13"/>
          <p:cNvSpPr txBox="1"/>
          <p:nvPr/>
        </p:nvSpPr>
        <p:spPr>
          <a:xfrm>
            <a:off x="5169461" y="4225006"/>
            <a:ext cx="3575018" cy="430887"/>
          </a:xfrm>
          <a:prstGeom prst="rect">
            <a:avLst/>
          </a:prstGeom>
          <a:noFill/>
        </p:spPr>
        <p:txBody>
          <a:bodyPr wrap="none" rtlCol="0">
            <a:spAutoFit/>
          </a:bodyPr>
          <a:lstStyle/>
          <a:p>
            <a:r>
              <a:rPr lang="ru-RU" sz="2200" dirty="0">
                <a:solidFill>
                  <a:schemeClr val="tx1">
                    <a:lumMod val="85000"/>
                    <a:lumOff val="15000"/>
                  </a:schemeClr>
                </a:solidFill>
                <a:latin typeface="+mj-lt"/>
              </a:rPr>
              <a:t>Работа с СУБД, оптимизация</a:t>
            </a:r>
          </a:p>
        </p:txBody>
      </p:sp>
      <p:sp>
        <p:nvSpPr>
          <p:cNvPr id="15" name="TextBox 14"/>
          <p:cNvSpPr txBox="1"/>
          <p:nvPr/>
        </p:nvSpPr>
        <p:spPr>
          <a:xfrm>
            <a:off x="5169461" y="4626896"/>
            <a:ext cx="5554406" cy="430887"/>
          </a:xfrm>
          <a:prstGeom prst="rect">
            <a:avLst/>
          </a:prstGeom>
          <a:noFill/>
        </p:spPr>
        <p:txBody>
          <a:bodyPr wrap="none" rtlCol="0">
            <a:spAutoFit/>
          </a:bodyPr>
          <a:lstStyle/>
          <a:p>
            <a:r>
              <a:rPr lang="ru-RU" sz="2200" dirty="0">
                <a:solidFill>
                  <a:schemeClr val="tx1">
                    <a:lumMod val="85000"/>
                    <a:lumOff val="15000"/>
                  </a:schemeClr>
                </a:solidFill>
                <a:latin typeface="+mj-lt"/>
              </a:rPr>
              <a:t>Используем: </a:t>
            </a:r>
            <a:r>
              <a:rPr lang="en-US" sz="2200" dirty="0" err="1">
                <a:solidFill>
                  <a:schemeClr val="tx1">
                    <a:lumMod val="85000"/>
                    <a:lumOff val="15000"/>
                  </a:schemeClr>
                </a:solidFill>
                <a:latin typeface="+mj-lt"/>
              </a:rPr>
              <a:t>PostgreSQL</a:t>
            </a:r>
            <a:r>
              <a:rPr lang="en-US" sz="2200" dirty="0">
                <a:solidFill>
                  <a:schemeClr val="tx1">
                    <a:lumMod val="85000"/>
                    <a:lumOff val="15000"/>
                  </a:schemeClr>
                </a:solidFill>
                <a:latin typeface="+mj-lt"/>
              </a:rPr>
              <a:t>, Microsoft SQL Server</a:t>
            </a:r>
            <a:endParaRPr lang="ru-RU" sz="2200" dirty="0">
              <a:solidFill>
                <a:schemeClr val="tx1">
                  <a:lumMod val="85000"/>
                  <a:lumOff val="15000"/>
                </a:schemeClr>
              </a:solidFill>
              <a:latin typeface="+mj-lt"/>
            </a:endParaRPr>
          </a:p>
        </p:txBody>
      </p:sp>
      <p:sp>
        <p:nvSpPr>
          <p:cNvPr id="16" name="TextBox 15"/>
          <p:cNvSpPr txBox="1"/>
          <p:nvPr/>
        </p:nvSpPr>
        <p:spPr>
          <a:xfrm>
            <a:off x="372233" y="1006914"/>
            <a:ext cx="8289321" cy="923330"/>
          </a:xfrm>
          <a:prstGeom prst="rect">
            <a:avLst/>
          </a:prstGeom>
          <a:noFill/>
        </p:spPr>
        <p:txBody>
          <a:bodyPr wrap="none" rtlCol="0">
            <a:spAutoFit/>
          </a:bodyPr>
          <a:lstStyle/>
          <a:p>
            <a:r>
              <a:rPr lang="ru-RU" sz="5400" dirty="0" smtClean="0">
                <a:solidFill>
                  <a:schemeClr val="bg1"/>
                </a:solidFill>
                <a:latin typeface="Segoe UI" panose="020B0502040204020203" pitchFamily="34" charset="0"/>
                <a:cs typeface="Segoe UI" panose="020B0502040204020203" pitchFamily="34" charset="0"/>
              </a:rPr>
              <a:t>от архива с </a:t>
            </a:r>
            <a:r>
              <a:rPr lang="ru-RU" sz="5400" dirty="0" err="1" smtClean="0">
                <a:solidFill>
                  <a:schemeClr val="bg1"/>
                </a:solidFill>
                <a:latin typeface="Segoe UI" panose="020B0502040204020203" pitchFamily="34" charset="0"/>
                <a:cs typeface="Segoe UI" panose="020B0502040204020203" pitchFamily="34" charset="0"/>
              </a:rPr>
              <a:t>бинарниками</a:t>
            </a:r>
            <a:endParaRPr lang="ru-RU" sz="5400" dirty="0">
              <a:solidFill>
                <a:schemeClr val="bg1"/>
              </a:solidFill>
              <a:latin typeface="Segoe UI" panose="020B0502040204020203" pitchFamily="34" charset="0"/>
              <a:cs typeface="Segoe UI" panose="020B0502040204020203" pitchFamily="34" charset="0"/>
            </a:endParaRPr>
          </a:p>
        </p:txBody>
      </p:sp>
      <p:sp>
        <p:nvSpPr>
          <p:cNvPr id="17" name="TextBox 16"/>
          <p:cNvSpPr txBox="1"/>
          <p:nvPr/>
        </p:nvSpPr>
        <p:spPr>
          <a:xfrm>
            <a:off x="347957" y="1665200"/>
            <a:ext cx="9791848" cy="923330"/>
          </a:xfrm>
          <a:prstGeom prst="rect">
            <a:avLst/>
          </a:prstGeom>
          <a:noFill/>
        </p:spPr>
        <p:txBody>
          <a:bodyPr wrap="none" rtlCol="0">
            <a:spAutoFit/>
          </a:bodyPr>
          <a:lstStyle/>
          <a:p>
            <a:r>
              <a:rPr lang="ru-RU" sz="5400" dirty="0" smtClean="0">
                <a:solidFill>
                  <a:schemeClr val="bg1"/>
                </a:solidFill>
                <a:latin typeface="Segoe UI" panose="020B0502040204020203" pitchFamily="34" charset="0"/>
                <a:cs typeface="Segoe UI" panose="020B0502040204020203" pitchFamily="34" charset="0"/>
              </a:rPr>
              <a:t>до компактного докер-образа</a:t>
            </a:r>
            <a:endParaRPr lang="ru-RU" sz="54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95553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8149988" cy="707886"/>
          </a:xfrm>
          <a:prstGeom prst="rect">
            <a:avLst/>
          </a:prstGeom>
          <a:noFill/>
        </p:spPr>
        <p:txBody>
          <a:bodyPr wrap="none" rtlCol="0">
            <a:spAutoFit/>
          </a:bodyPr>
          <a:lstStyle/>
          <a:p>
            <a:r>
              <a:rPr lang="ru-RU" sz="4000" dirty="0" smtClean="0">
                <a:solidFill>
                  <a:srgbClr val="0078D7"/>
                </a:solidFill>
                <a:latin typeface="+mj-lt"/>
              </a:rPr>
              <a:t>Октябрь 2021 – докер-образ (</a:t>
            </a:r>
            <a:r>
              <a:rPr lang="en-US" sz="4000" dirty="0" err="1" smtClean="0">
                <a:solidFill>
                  <a:srgbClr val="0078D7"/>
                </a:solidFill>
                <a:latin typeface="+mj-lt"/>
              </a:rPr>
              <a:t>debian</a:t>
            </a:r>
            <a:r>
              <a:rPr lang="en-US" sz="4000" dirty="0" smtClean="0">
                <a:solidFill>
                  <a:srgbClr val="0078D7"/>
                </a:solidFill>
                <a:latin typeface="+mj-lt"/>
              </a:rPr>
              <a:t>)</a:t>
            </a:r>
            <a:endParaRPr lang="ru-RU" sz="4000" dirty="0">
              <a:solidFill>
                <a:srgbClr val="0078D7"/>
              </a:solidFill>
              <a:latin typeface="+mj-lt"/>
            </a:endParaRPr>
          </a:p>
        </p:txBody>
      </p:sp>
      <p:sp>
        <p:nvSpPr>
          <p:cNvPr id="5" name="Прямоугольник 4"/>
          <p:cNvSpPr/>
          <p:nvPr/>
        </p:nvSpPr>
        <p:spPr>
          <a:xfrm>
            <a:off x="698343" y="1504547"/>
            <a:ext cx="5756704" cy="369332"/>
          </a:xfrm>
          <a:prstGeom prst="rect">
            <a:avLst/>
          </a:prstGeom>
        </p:spPr>
        <p:txBody>
          <a:bodyPr wrap="none">
            <a:spAutoFit/>
          </a:bodyPr>
          <a:lstStyle/>
          <a:p>
            <a:r>
              <a:rPr lang="en-US" dirty="0" err="1" smtClean="0">
                <a:latin typeface="Consolas" panose="020B0609020204030204" pitchFamily="49" charset="0"/>
              </a:rPr>
              <a:t>docker</a:t>
            </a:r>
            <a:r>
              <a:rPr lang="en-US" dirty="0" smtClean="0">
                <a:latin typeface="Consolas" panose="020B0609020204030204" pitchFamily="49" charset="0"/>
              </a:rPr>
              <a:t> pull </a:t>
            </a:r>
            <a:r>
              <a:rPr lang="en-US" dirty="0" err="1" smtClean="0">
                <a:latin typeface="Consolas" panose="020B0609020204030204" pitchFamily="49" charset="0"/>
              </a:rPr>
              <a:t>sibedge</a:t>
            </a:r>
            <a:r>
              <a:rPr lang="en-US" dirty="0" smtClean="0">
                <a:latin typeface="Consolas" panose="020B0609020204030204" pitchFamily="49" charset="0"/>
              </a:rPr>
              <a:t>/postgres-plv8:13.4-3.0.0</a:t>
            </a:r>
            <a:endParaRPr lang="ru-RU" dirty="0">
              <a:latin typeface="Consolas" panose="020B0609020204030204" pitchFamily="49" charset="0"/>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635739" y="2048619"/>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154</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427</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350221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4354077" cy="707886"/>
          </a:xfrm>
          <a:prstGeom prst="rect">
            <a:avLst/>
          </a:prstGeom>
          <a:noFill/>
        </p:spPr>
        <p:txBody>
          <a:bodyPr wrap="none" rtlCol="0">
            <a:spAutoFit/>
          </a:bodyPr>
          <a:lstStyle/>
          <a:p>
            <a:r>
              <a:rPr lang="en-US" sz="4000" dirty="0" smtClean="0">
                <a:solidFill>
                  <a:srgbClr val="0078D7"/>
                </a:solidFill>
                <a:latin typeface="+mj-lt"/>
              </a:rPr>
              <a:t>Plv8: </a:t>
            </a:r>
            <a:r>
              <a:rPr lang="ru-RU" sz="4000" dirty="0" smtClean="0">
                <a:solidFill>
                  <a:srgbClr val="0078D7"/>
                </a:solidFill>
                <a:latin typeface="+mj-lt"/>
              </a:rPr>
              <a:t>этапы сборки</a:t>
            </a:r>
            <a:endParaRPr lang="ru-RU" sz="4000" dirty="0">
              <a:solidFill>
                <a:srgbClr val="0078D7"/>
              </a:solidFill>
              <a:latin typeface="+mj-lt"/>
            </a:endParaRPr>
          </a:p>
        </p:txBody>
      </p:sp>
      <p:sp>
        <p:nvSpPr>
          <p:cNvPr id="5" name="Прямоугольник 4"/>
          <p:cNvSpPr/>
          <p:nvPr/>
        </p:nvSpPr>
        <p:spPr>
          <a:xfrm>
            <a:off x="1009239" y="1799215"/>
            <a:ext cx="1197764" cy="369332"/>
          </a:xfrm>
          <a:prstGeom prst="rect">
            <a:avLst/>
          </a:prstGeom>
        </p:spPr>
        <p:txBody>
          <a:bodyPr wrap="none">
            <a:spAutoFit/>
          </a:bodyPr>
          <a:lstStyle/>
          <a:p>
            <a:r>
              <a:rPr lang="en-US" dirty="0">
                <a:latin typeface="Consolas" panose="020B0609020204030204" pitchFamily="49" charset="0"/>
              </a:rPr>
              <a:t>f</a:t>
            </a:r>
            <a:r>
              <a:rPr lang="en-US" dirty="0" smtClean="0">
                <a:latin typeface="Consolas" panose="020B0609020204030204" pitchFamily="49" charset="0"/>
              </a:rPr>
              <a:t>etch v8</a:t>
            </a:r>
            <a:endParaRPr lang="ru-RU" dirty="0">
              <a:latin typeface="Consolas" panose="020B0609020204030204" pitchFamily="49" charset="0"/>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635739" y="1368328"/>
            <a:ext cx="3042821"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Скачивание исходников</a:t>
            </a:r>
            <a:endParaRPr lang="ru-RU" sz="2200" dirty="0">
              <a:solidFill>
                <a:schemeClr val="tx1">
                  <a:lumMod val="85000"/>
                  <a:lumOff val="15000"/>
                </a:schemeClr>
              </a:solidFill>
              <a:latin typeface="+mj-lt"/>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635738" y="2319304"/>
            <a:ext cx="416812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Конфигурирование утилитой </a:t>
            </a:r>
            <a:r>
              <a:rPr lang="en-US" sz="2200" dirty="0" smtClean="0">
                <a:solidFill>
                  <a:schemeClr val="tx1">
                    <a:lumMod val="85000"/>
                    <a:lumOff val="15000"/>
                  </a:schemeClr>
                </a:solidFill>
                <a:latin typeface="+mj-lt"/>
              </a:rPr>
              <a:t>GN</a:t>
            </a:r>
            <a:endParaRPr lang="ru-RU" sz="2200" dirty="0">
              <a:solidFill>
                <a:schemeClr val="tx1">
                  <a:lumMod val="85000"/>
                  <a:lumOff val="15000"/>
                </a:schemeClr>
              </a:solidFill>
              <a:latin typeface="+mj-lt"/>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635738" y="2812353"/>
            <a:ext cx="2800767"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a:t>
            </a:r>
            <a:r>
              <a:rPr lang="en-US" sz="2200" dirty="0" smtClean="0">
                <a:solidFill>
                  <a:schemeClr val="tx1">
                    <a:lumMod val="85000"/>
                    <a:lumOff val="15000"/>
                  </a:schemeClr>
                </a:solidFill>
                <a:latin typeface="+mj-lt"/>
              </a:rPr>
              <a:t>v8 - Ninja Build</a:t>
            </a:r>
            <a:endParaRPr lang="ru-RU" sz="22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635738" y="3301403"/>
            <a:ext cx="3382401"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расширения на </a:t>
            </a:r>
            <a:r>
              <a:rPr lang="en-US" sz="2200" dirty="0" err="1" smtClean="0">
                <a:solidFill>
                  <a:schemeClr val="tx1">
                    <a:lumMod val="85000"/>
                    <a:lumOff val="15000"/>
                  </a:schemeClr>
                </a:solidFill>
                <a:latin typeface="+mj-lt"/>
              </a:rPr>
              <a:t>c++</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57411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4636206" cy="707886"/>
          </a:xfrm>
          <a:prstGeom prst="rect">
            <a:avLst/>
          </a:prstGeom>
          <a:noFill/>
        </p:spPr>
        <p:txBody>
          <a:bodyPr wrap="none" rtlCol="0">
            <a:spAutoFit/>
          </a:bodyPr>
          <a:lstStyle/>
          <a:p>
            <a:r>
              <a:rPr lang="ru-RU" sz="4000" dirty="0" smtClean="0">
                <a:solidFill>
                  <a:srgbClr val="0078D7"/>
                </a:solidFill>
                <a:latin typeface="+mj-lt"/>
              </a:rPr>
              <a:t>Сборка </a:t>
            </a:r>
            <a:r>
              <a:rPr lang="en-US" sz="4000" dirty="0" smtClean="0">
                <a:solidFill>
                  <a:srgbClr val="0078D7"/>
                </a:solidFill>
                <a:latin typeface="+mj-lt"/>
              </a:rPr>
              <a:t>v8</a:t>
            </a:r>
            <a:r>
              <a:rPr lang="ru-RU" sz="4000" dirty="0" smtClean="0">
                <a:solidFill>
                  <a:srgbClr val="0078D7"/>
                </a:solidFill>
                <a:latin typeface="+mj-lt"/>
              </a:rPr>
              <a:t> под </a:t>
            </a:r>
            <a:r>
              <a:rPr lang="en-US" sz="4000" dirty="0" smtClean="0">
                <a:solidFill>
                  <a:srgbClr val="0078D7"/>
                </a:solidFill>
                <a:latin typeface="+mj-lt"/>
              </a:rPr>
              <a:t>alpine</a:t>
            </a:r>
            <a:endParaRPr lang="ru-RU" sz="4000" dirty="0">
              <a:solidFill>
                <a:srgbClr val="0078D7"/>
              </a:solidFill>
              <a:latin typeface="+mj-lt"/>
            </a:endParaRPr>
          </a:p>
        </p:txBody>
      </p:sp>
      <p:sp>
        <p:nvSpPr>
          <p:cNvPr id="5" name="Прямоугольник 4"/>
          <p:cNvSpPr/>
          <p:nvPr/>
        </p:nvSpPr>
        <p:spPr>
          <a:xfrm>
            <a:off x="635738" y="1244611"/>
            <a:ext cx="8542723" cy="369332"/>
          </a:xfrm>
          <a:prstGeom prst="rect">
            <a:avLst/>
          </a:prstGeom>
        </p:spPr>
        <p:txBody>
          <a:bodyPr wrap="none">
            <a:spAutoFit/>
          </a:bodyPr>
          <a:lstStyle/>
          <a:p>
            <a:r>
              <a:rPr lang="en-US" dirty="0" smtClean="0">
                <a:latin typeface="Consolas" panose="020B0609020204030204" pitchFamily="49" charset="0"/>
                <a:hlinkClick r:id="rId2"/>
              </a:rPr>
              <a:t>https://github.com/AlexMasterov/dockerfiles/tree/master/alpine-v8</a:t>
            </a:r>
            <a:r>
              <a:rPr lang="en-US" dirty="0" smtClean="0">
                <a:latin typeface="Consolas" panose="020B0609020204030204" pitchFamily="49" charset="0"/>
              </a:rPr>
              <a:t> </a:t>
            </a:r>
            <a:endParaRPr lang="ru-RU" dirty="0">
              <a:latin typeface="Consolas" panose="020B0609020204030204" pitchFamily="49" charset="0"/>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635738" y="2634212"/>
            <a:ext cx="416812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Конфигурирование утилитой </a:t>
            </a:r>
            <a:r>
              <a:rPr lang="en-US" sz="2200" dirty="0" smtClean="0">
                <a:solidFill>
                  <a:schemeClr val="tx1">
                    <a:lumMod val="85000"/>
                    <a:lumOff val="15000"/>
                  </a:schemeClr>
                </a:solidFill>
                <a:latin typeface="+mj-lt"/>
              </a:rPr>
              <a:t>GN</a:t>
            </a:r>
            <a:endParaRPr lang="ru-RU" sz="2200" dirty="0">
              <a:solidFill>
                <a:schemeClr val="tx1">
                  <a:lumMod val="85000"/>
                  <a:lumOff val="15000"/>
                </a:schemeClr>
              </a:solidFill>
              <a:latin typeface="+mj-lt"/>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635738" y="3252068"/>
            <a:ext cx="2800767"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a:t>
            </a:r>
            <a:r>
              <a:rPr lang="en-US" sz="2200" dirty="0" smtClean="0">
                <a:solidFill>
                  <a:schemeClr val="tx1">
                    <a:lumMod val="85000"/>
                    <a:lumOff val="15000"/>
                  </a:schemeClr>
                </a:solidFill>
                <a:latin typeface="+mj-lt"/>
              </a:rPr>
              <a:t>v8 - Ninja Build</a:t>
            </a:r>
            <a:endParaRPr lang="ru-RU" sz="2200" dirty="0">
              <a:solidFill>
                <a:schemeClr val="tx1">
                  <a:lumMod val="85000"/>
                  <a:lumOff val="15000"/>
                </a:schemeClr>
              </a:solidFill>
              <a:latin typeface="+mj-lt"/>
            </a:endParaRPr>
          </a:p>
        </p:txBody>
      </p:sp>
      <p:sp>
        <p:nvSpPr>
          <p:cNvPr id="10" name="TextBox 9">
            <a:extLst>
              <a:ext uri="{FF2B5EF4-FFF2-40B4-BE49-F238E27FC236}">
                <a16:creationId xmlns:a16="http://schemas.microsoft.com/office/drawing/2014/main" id="{F3183BF5-C0DC-4CF2-AC0B-6E2AFC1CEB55}"/>
              </a:ext>
            </a:extLst>
          </p:cNvPr>
          <p:cNvSpPr txBox="1"/>
          <p:nvPr/>
        </p:nvSpPr>
        <p:spPr>
          <a:xfrm>
            <a:off x="635738" y="2016356"/>
            <a:ext cx="511710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Скачивание исходников</a:t>
            </a:r>
            <a:r>
              <a:rPr lang="en-US" sz="2200" dirty="0" smtClean="0">
                <a:solidFill>
                  <a:schemeClr val="tx1">
                    <a:lumMod val="85000"/>
                    <a:lumOff val="15000"/>
                  </a:schemeClr>
                </a:solidFill>
                <a:latin typeface="+mj-lt"/>
              </a:rPr>
              <a:t> – </a:t>
            </a:r>
            <a:r>
              <a:rPr lang="ru-RU" sz="2200" dirty="0" smtClean="0">
                <a:solidFill>
                  <a:srgbClr val="C00000"/>
                </a:solidFill>
                <a:latin typeface="+mj-lt"/>
              </a:rPr>
              <a:t>другой способ!</a:t>
            </a:r>
            <a:endParaRPr lang="ru-RU" sz="2200" dirty="0">
              <a:solidFill>
                <a:srgbClr val="C00000"/>
              </a:solidFill>
              <a:latin typeface="+mj-lt"/>
            </a:endParaRPr>
          </a:p>
        </p:txBody>
      </p:sp>
    </p:spTree>
    <p:extLst>
      <p:ext uri="{BB962C8B-B14F-4D97-AF65-F5344CB8AC3E}">
        <p14:creationId xmlns:p14="http://schemas.microsoft.com/office/powerpoint/2010/main" val="380344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237331" cy="707886"/>
          </a:xfrm>
          <a:prstGeom prst="rect">
            <a:avLst/>
          </a:prstGeom>
          <a:noFill/>
        </p:spPr>
        <p:txBody>
          <a:bodyPr wrap="none" rtlCol="0">
            <a:spAutoFit/>
          </a:bodyPr>
          <a:lstStyle/>
          <a:p>
            <a:r>
              <a:rPr lang="ru-RU" sz="4000" dirty="0" smtClean="0">
                <a:solidFill>
                  <a:srgbClr val="0078D7"/>
                </a:solidFill>
                <a:latin typeface="+mj-lt"/>
              </a:rPr>
              <a:t>Самое сложное с </a:t>
            </a:r>
            <a:r>
              <a:rPr lang="en-US" sz="4000" dirty="0" smtClean="0">
                <a:solidFill>
                  <a:srgbClr val="0078D7"/>
                </a:solidFill>
                <a:latin typeface="+mj-lt"/>
              </a:rPr>
              <a:t>plv8…</a:t>
            </a:r>
            <a:endParaRPr lang="ru-RU" sz="4000" dirty="0">
              <a:solidFill>
                <a:srgbClr val="0078D7"/>
              </a:solidFill>
              <a:latin typeface="+mj-lt"/>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720276" y="1362819"/>
            <a:ext cx="3227165"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Собрать это расширение!</a:t>
            </a:r>
            <a:endParaRPr lang="ru-RU" sz="2200" dirty="0">
              <a:solidFill>
                <a:schemeClr val="tx1">
                  <a:lumMod val="85000"/>
                  <a:lumOff val="15000"/>
                </a:schemeClr>
              </a:solidFill>
              <a:latin typeface="+mj-lt"/>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720275" y="2228667"/>
            <a:ext cx="180209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Много шагов</a:t>
            </a:r>
            <a:endParaRPr lang="ru-RU" sz="22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720275" y="2659554"/>
            <a:ext cx="377218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Долго </a:t>
            </a:r>
            <a:r>
              <a:rPr lang="ru-RU" sz="2200" dirty="0" smtClean="0">
                <a:solidFill>
                  <a:schemeClr val="accent6">
                    <a:lumMod val="75000"/>
                  </a:schemeClr>
                </a:solidFill>
                <a:latin typeface="+mj-lt"/>
              </a:rPr>
              <a:t>(но немножко быстрее)</a:t>
            </a:r>
            <a:endParaRPr lang="ru-RU" sz="2200" dirty="0">
              <a:solidFill>
                <a:schemeClr val="accent6">
                  <a:lumMod val="75000"/>
                </a:schemeClr>
              </a:solidFill>
              <a:latin typeface="+mj-lt"/>
            </a:endParaRPr>
          </a:p>
        </p:txBody>
      </p:sp>
      <p:sp>
        <p:nvSpPr>
          <p:cNvPr id="12" name="TextBox 11">
            <a:extLst>
              <a:ext uri="{FF2B5EF4-FFF2-40B4-BE49-F238E27FC236}">
                <a16:creationId xmlns:a16="http://schemas.microsoft.com/office/drawing/2014/main" id="{F3183BF5-C0DC-4CF2-AC0B-6E2AFC1CEB55}"/>
              </a:ext>
            </a:extLst>
          </p:cNvPr>
          <p:cNvSpPr txBox="1"/>
          <p:nvPr/>
        </p:nvSpPr>
        <p:spPr>
          <a:xfrm>
            <a:off x="720275" y="3090441"/>
            <a:ext cx="315983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Скачивает весь Интернет</a:t>
            </a:r>
            <a:endParaRPr lang="ru-RU" sz="2200" dirty="0">
              <a:solidFill>
                <a:schemeClr val="tx1">
                  <a:lumMod val="85000"/>
                  <a:lumOff val="15000"/>
                </a:schemeClr>
              </a:solidFill>
              <a:latin typeface="+mj-lt"/>
            </a:endParaRPr>
          </a:p>
        </p:txBody>
      </p:sp>
      <p:sp>
        <p:nvSpPr>
          <p:cNvPr id="15" name="TextBox 14">
            <a:extLst>
              <a:ext uri="{FF2B5EF4-FFF2-40B4-BE49-F238E27FC236}">
                <a16:creationId xmlns:a16="http://schemas.microsoft.com/office/drawing/2014/main" id="{F3183BF5-C0DC-4CF2-AC0B-6E2AFC1CEB55}"/>
              </a:ext>
            </a:extLst>
          </p:cNvPr>
          <p:cNvSpPr txBox="1"/>
          <p:nvPr/>
        </p:nvSpPr>
        <p:spPr>
          <a:xfrm>
            <a:off x="720275" y="3521328"/>
            <a:ext cx="3751348"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Около 6ГБ временных файлов</a:t>
            </a:r>
            <a:endParaRPr lang="ru-RU" sz="2200" dirty="0">
              <a:solidFill>
                <a:schemeClr val="tx1">
                  <a:lumMod val="85000"/>
                  <a:lumOff val="15000"/>
                </a:schemeClr>
              </a:solidFill>
              <a:latin typeface="+mj-lt"/>
            </a:endParaRPr>
          </a:p>
        </p:txBody>
      </p:sp>
      <p:cxnSp>
        <p:nvCxnSpPr>
          <p:cNvPr id="3" name="Прямая соединительная линия 2"/>
          <p:cNvCxnSpPr/>
          <p:nvPr/>
        </p:nvCxnSpPr>
        <p:spPr>
          <a:xfrm flipV="1">
            <a:off x="635739" y="3301620"/>
            <a:ext cx="3311702" cy="8293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15" idx="3"/>
          </p:cNvCxnSpPr>
          <p:nvPr/>
        </p:nvCxnSpPr>
        <p:spPr>
          <a:xfrm flipV="1">
            <a:off x="720275" y="3736772"/>
            <a:ext cx="3751348" cy="5056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54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878532" cy="707886"/>
          </a:xfrm>
          <a:prstGeom prst="rect">
            <a:avLst/>
          </a:prstGeom>
          <a:noFill/>
        </p:spPr>
        <p:txBody>
          <a:bodyPr wrap="none" rtlCol="0">
            <a:spAutoFit/>
          </a:bodyPr>
          <a:lstStyle/>
          <a:p>
            <a:r>
              <a:rPr lang="en-US" sz="4000" dirty="0" smtClean="0">
                <a:solidFill>
                  <a:srgbClr val="0078D7"/>
                </a:solidFill>
                <a:latin typeface="+mj-lt"/>
              </a:rPr>
              <a:t>Plv8: </a:t>
            </a:r>
            <a:r>
              <a:rPr lang="ru-RU" sz="4000" dirty="0" smtClean="0">
                <a:solidFill>
                  <a:srgbClr val="0078D7"/>
                </a:solidFill>
                <a:latin typeface="+mj-lt"/>
              </a:rPr>
              <a:t>этапы сборки</a:t>
            </a:r>
            <a:r>
              <a:rPr lang="en-US" sz="4000" dirty="0" smtClean="0">
                <a:solidFill>
                  <a:srgbClr val="0078D7"/>
                </a:solidFill>
                <a:latin typeface="+mj-lt"/>
              </a:rPr>
              <a:t> (alpine)</a:t>
            </a:r>
            <a:endParaRPr lang="ru-RU" sz="4000" dirty="0">
              <a:solidFill>
                <a:srgbClr val="0078D7"/>
              </a:solidFill>
              <a:latin typeface="+mj-lt"/>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635739" y="1426611"/>
            <a:ext cx="3042821" cy="430887"/>
          </a:xfrm>
          <a:prstGeom prst="rect">
            <a:avLst/>
          </a:prstGeom>
          <a:noFill/>
        </p:spPr>
        <p:txBody>
          <a:bodyPr wrap="none" rtlCol="0">
            <a:spAutoFit/>
          </a:bodyPr>
          <a:lstStyle/>
          <a:p>
            <a:r>
              <a:rPr lang="ru-RU" sz="2200" dirty="0" smtClean="0">
                <a:solidFill>
                  <a:schemeClr val="accent6">
                    <a:lumMod val="75000"/>
                  </a:schemeClr>
                </a:solidFill>
                <a:latin typeface="+mj-lt"/>
              </a:rPr>
              <a:t>Скачивание исходников</a:t>
            </a:r>
            <a:endParaRPr lang="ru-RU" sz="2200" dirty="0">
              <a:solidFill>
                <a:schemeClr val="accent6">
                  <a:lumMod val="75000"/>
                </a:schemeClr>
              </a:solidFill>
              <a:latin typeface="+mj-lt"/>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635739" y="1922932"/>
            <a:ext cx="4168129" cy="430887"/>
          </a:xfrm>
          <a:prstGeom prst="rect">
            <a:avLst/>
          </a:prstGeom>
          <a:noFill/>
        </p:spPr>
        <p:txBody>
          <a:bodyPr wrap="none" rtlCol="0">
            <a:spAutoFit/>
          </a:bodyPr>
          <a:lstStyle/>
          <a:p>
            <a:r>
              <a:rPr lang="ru-RU" sz="2200" dirty="0" smtClean="0">
                <a:solidFill>
                  <a:schemeClr val="accent6">
                    <a:lumMod val="75000"/>
                  </a:schemeClr>
                </a:solidFill>
                <a:latin typeface="+mj-lt"/>
              </a:rPr>
              <a:t>Конфигурирование утилитой </a:t>
            </a:r>
            <a:r>
              <a:rPr lang="en-US" sz="2200" dirty="0" smtClean="0">
                <a:solidFill>
                  <a:schemeClr val="accent6">
                    <a:lumMod val="75000"/>
                  </a:schemeClr>
                </a:solidFill>
                <a:latin typeface="+mj-lt"/>
              </a:rPr>
              <a:t>GN</a:t>
            </a:r>
            <a:endParaRPr lang="ru-RU" sz="2200" dirty="0">
              <a:solidFill>
                <a:schemeClr val="accent6">
                  <a:lumMod val="75000"/>
                </a:schemeClr>
              </a:solidFill>
              <a:latin typeface="+mj-lt"/>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635739" y="2415981"/>
            <a:ext cx="2800767" cy="430887"/>
          </a:xfrm>
          <a:prstGeom prst="rect">
            <a:avLst/>
          </a:prstGeom>
          <a:noFill/>
        </p:spPr>
        <p:txBody>
          <a:bodyPr wrap="none" rtlCol="0">
            <a:spAutoFit/>
          </a:bodyPr>
          <a:lstStyle/>
          <a:p>
            <a:r>
              <a:rPr lang="ru-RU" sz="2200" dirty="0" smtClean="0">
                <a:solidFill>
                  <a:schemeClr val="accent6">
                    <a:lumMod val="75000"/>
                  </a:schemeClr>
                </a:solidFill>
                <a:latin typeface="+mj-lt"/>
              </a:rPr>
              <a:t>Сборка </a:t>
            </a:r>
            <a:r>
              <a:rPr lang="en-US" sz="2200" dirty="0" smtClean="0">
                <a:solidFill>
                  <a:schemeClr val="accent6">
                    <a:lumMod val="75000"/>
                  </a:schemeClr>
                </a:solidFill>
                <a:latin typeface="+mj-lt"/>
              </a:rPr>
              <a:t>v8 - Ninja Build</a:t>
            </a:r>
            <a:endParaRPr lang="ru-RU" sz="2200" dirty="0">
              <a:solidFill>
                <a:schemeClr val="accent6">
                  <a:lumMod val="75000"/>
                </a:schemeClr>
              </a:solidFill>
              <a:latin typeface="+mj-lt"/>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635739" y="2905031"/>
            <a:ext cx="3382401"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расширения на </a:t>
            </a:r>
            <a:r>
              <a:rPr lang="en-US" sz="2200" dirty="0" err="1" smtClean="0">
                <a:solidFill>
                  <a:schemeClr val="tx1">
                    <a:lumMod val="85000"/>
                    <a:lumOff val="15000"/>
                  </a:schemeClr>
                </a:solidFill>
                <a:latin typeface="+mj-lt"/>
              </a:rPr>
              <a:t>c++</a:t>
            </a:r>
            <a:endParaRPr lang="ru-RU" sz="2200" dirty="0">
              <a:solidFill>
                <a:schemeClr val="tx1">
                  <a:lumMod val="85000"/>
                  <a:lumOff val="15000"/>
                </a:schemeClr>
              </a:solidFill>
              <a:latin typeface="+mj-lt"/>
            </a:endParaRPr>
          </a:p>
        </p:txBody>
      </p:sp>
      <p:sp>
        <p:nvSpPr>
          <p:cNvPr id="10" name="TextBox 9">
            <a:extLst>
              <a:ext uri="{FF2B5EF4-FFF2-40B4-BE49-F238E27FC236}">
                <a16:creationId xmlns:a16="http://schemas.microsoft.com/office/drawing/2014/main" id="{F3183BF5-C0DC-4CF2-AC0B-6E2AFC1CEB55}"/>
              </a:ext>
            </a:extLst>
          </p:cNvPr>
          <p:cNvSpPr txBox="1"/>
          <p:nvPr/>
        </p:nvSpPr>
        <p:spPr>
          <a:xfrm>
            <a:off x="1028602" y="3407511"/>
            <a:ext cx="2741904"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Кладём свой </a:t>
            </a:r>
            <a:r>
              <a:rPr lang="en-US" sz="2200" dirty="0" err="1" smtClean="0">
                <a:solidFill>
                  <a:schemeClr val="tx1">
                    <a:lumMod val="85000"/>
                    <a:lumOff val="15000"/>
                  </a:schemeClr>
                </a:solidFill>
                <a:latin typeface="+mj-lt"/>
              </a:rPr>
              <a:t>Makefile</a:t>
            </a:r>
            <a:endParaRPr lang="ru-RU" sz="2200" dirty="0">
              <a:solidFill>
                <a:schemeClr val="tx1">
                  <a:lumMod val="85000"/>
                  <a:lumOff val="15000"/>
                </a:schemeClr>
              </a:solidFill>
              <a:latin typeface="+mj-lt"/>
            </a:endParaRPr>
          </a:p>
        </p:txBody>
      </p:sp>
      <p:sp>
        <p:nvSpPr>
          <p:cNvPr id="11" name="Прямоугольник 10"/>
          <p:cNvSpPr/>
          <p:nvPr/>
        </p:nvSpPr>
        <p:spPr>
          <a:xfrm>
            <a:off x="1361664" y="3887130"/>
            <a:ext cx="817853" cy="369332"/>
          </a:xfrm>
          <a:prstGeom prst="rect">
            <a:avLst/>
          </a:prstGeom>
        </p:spPr>
        <p:txBody>
          <a:bodyPr wrap="none">
            <a:spAutoFit/>
          </a:bodyPr>
          <a:lstStyle/>
          <a:p>
            <a:r>
              <a:rPr lang="en-US" dirty="0" smtClean="0">
                <a:latin typeface="Consolas" panose="020B0609020204030204" pitchFamily="49" charset="0"/>
              </a:rPr>
              <a:t>-</a:t>
            </a:r>
            <a:r>
              <a:rPr lang="en-US" dirty="0" err="1" smtClean="0">
                <a:latin typeface="Consolas" panose="020B0609020204030204" pitchFamily="49" charset="0"/>
              </a:rPr>
              <a:t>lc</a:t>
            </a:r>
            <a:r>
              <a:rPr lang="en-US" dirty="0" smtClean="0">
                <a:latin typeface="Consolas" panose="020B0609020204030204" pitchFamily="49" charset="0"/>
              </a:rPr>
              <a:t>++</a:t>
            </a:r>
            <a:endParaRPr lang="ru-RU" dirty="0">
              <a:latin typeface="Consolas" panose="020B0609020204030204" pitchFamily="49" charset="0"/>
            </a:endParaRPr>
          </a:p>
        </p:txBody>
      </p:sp>
      <p:sp>
        <p:nvSpPr>
          <p:cNvPr id="12" name="Прямоугольник 11"/>
          <p:cNvSpPr/>
          <p:nvPr/>
        </p:nvSpPr>
        <p:spPr>
          <a:xfrm>
            <a:off x="2867225" y="3878535"/>
            <a:ext cx="1197764" cy="369332"/>
          </a:xfrm>
          <a:prstGeom prst="rect">
            <a:avLst/>
          </a:prstGeom>
        </p:spPr>
        <p:txBody>
          <a:bodyPr wrap="none">
            <a:spAutoFit/>
          </a:bodyPr>
          <a:lstStyle/>
          <a:p>
            <a:r>
              <a:rPr lang="en-US" dirty="0" smtClean="0">
                <a:latin typeface="Consolas" panose="020B0609020204030204" pitchFamily="49" charset="0"/>
              </a:rPr>
              <a:t>-</a:t>
            </a:r>
            <a:r>
              <a:rPr lang="en-US" dirty="0" err="1" smtClean="0">
                <a:latin typeface="Consolas" panose="020B0609020204030204" pitchFamily="49" charset="0"/>
              </a:rPr>
              <a:t>lstdc</a:t>
            </a:r>
            <a:r>
              <a:rPr lang="en-US" dirty="0" smtClean="0">
                <a:latin typeface="Consolas" panose="020B0609020204030204" pitchFamily="49" charset="0"/>
              </a:rPr>
              <a:t>++</a:t>
            </a:r>
            <a:endParaRPr lang="ru-RU" dirty="0">
              <a:latin typeface="Consolas" panose="020B0609020204030204" pitchFamily="49" charset="0"/>
            </a:endParaRPr>
          </a:p>
        </p:txBody>
      </p:sp>
      <p:cxnSp>
        <p:nvCxnSpPr>
          <p:cNvPr id="3" name="Прямая со стрелкой 2"/>
          <p:cNvCxnSpPr/>
          <p:nvPr/>
        </p:nvCxnSpPr>
        <p:spPr>
          <a:xfrm>
            <a:off x="2326939" y="4081321"/>
            <a:ext cx="3928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981186" y="5363114"/>
            <a:ext cx="2337499" cy="369332"/>
          </a:xfrm>
          <a:prstGeom prst="rect">
            <a:avLst/>
          </a:prstGeom>
        </p:spPr>
        <p:txBody>
          <a:bodyPr wrap="none">
            <a:spAutoFit/>
          </a:bodyPr>
          <a:lstStyle/>
          <a:p>
            <a:r>
              <a:rPr lang="en-US" dirty="0" err="1" smtClean="0">
                <a:latin typeface="Consolas" panose="020B0609020204030204" pitchFamily="49" charset="0"/>
              </a:rPr>
              <a:t>apk</a:t>
            </a:r>
            <a:r>
              <a:rPr lang="en-US" dirty="0" smtClean="0">
                <a:latin typeface="Consolas" panose="020B0609020204030204" pitchFamily="49" charset="0"/>
              </a:rPr>
              <a:t> add </a:t>
            </a:r>
            <a:r>
              <a:rPr lang="en-US" dirty="0" err="1" smtClean="0">
                <a:latin typeface="Consolas" panose="020B0609020204030204" pitchFamily="49" charset="0"/>
              </a:rPr>
              <a:t>libstdc</a:t>
            </a:r>
            <a:r>
              <a:rPr lang="en-US" dirty="0" smtClean="0">
                <a:latin typeface="Consolas" panose="020B0609020204030204" pitchFamily="49" charset="0"/>
              </a:rPr>
              <a:t>++</a:t>
            </a:r>
            <a:endParaRPr lang="ru-RU" dirty="0">
              <a:latin typeface="Consolas" panose="020B0609020204030204" pitchFamily="49" charset="0"/>
            </a:endParaRPr>
          </a:p>
        </p:txBody>
      </p:sp>
      <p:sp>
        <p:nvSpPr>
          <p:cNvPr id="14" name="TextBox 13">
            <a:extLst>
              <a:ext uri="{FF2B5EF4-FFF2-40B4-BE49-F238E27FC236}">
                <a16:creationId xmlns:a16="http://schemas.microsoft.com/office/drawing/2014/main" id="{F3183BF5-C0DC-4CF2-AC0B-6E2AFC1CEB55}"/>
              </a:ext>
            </a:extLst>
          </p:cNvPr>
          <p:cNvSpPr txBox="1"/>
          <p:nvPr/>
        </p:nvSpPr>
        <p:spPr>
          <a:xfrm>
            <a:off x="635739" y="4932227"/>
            <a:ext cx="1638590"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Для работы:</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413862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533887" cy="707886"/>
          </a:xfrm>
          <a:prstGeom prst="rect">
            <a:avLst/>
          </a:prstGeom>
          <a:noFill/>
        </p:spPr>
        <p:txBody>
          <a:bodyPr wrap="none" rtlCol="0">
            <a:spAutoFit/>
          </a:bodyPr>
          <a:lstStyle/>
          <a:p>
            <a:r>
              <a:rPr lang="ru-RU" sz="4000" dirty="0" smtClean="0">
                <a:solidFill>
                  <a:srgbClr val="0078D7"/>
                </a:solidFill>
                <a:latin typeface="+mj-lt"/>
              </a:rPr>
              <a:t>Размер образа</a:t>
            </a:r>
            <a:r>
              <a:rPr lang="en-US" sz="4000" dirty="0" smtClean="0">
                <a:solidFill>
                  <a:srgbClr val="0078D7"/>
                </a:solidFill>
                <a:latin typeface="+mj-lt"/>
              </a:rPr>
              <a:t> 13 – 3.0.0</a:t>
            </a:r>
            <a:endParaRPr lang="ru-RU" sz="4000" dirty="0">
              <a:solidFill>
                <a:srgbClr val="0078D7"/>
              </a:solidFill>
              <a:latin typeface="+mj-lt"/>
            </a:endParaRPr>
          </a:p>
        </p:txBody>
      </p:sp>
      <p:sp>
        <p:nvSpPr>
          <p:cNvPr id="5" name="Прямоугольник 4"/>
          <p:cNvSpPr/>
          <p:nvPr/>
        </p:nvSpPr>
        <p:spPr>
          <a:xfrm>
            <a:off x="698343" y="1504547"/>
            <a:ext cx="2084225" cy="369332"/>
          </a:xfrm>
          <a:prstGeom prst="rect">
            <a:avLst/>
          </a:prstGeom>
        </p:spPr>
        <p:txBody>
          <a:bodyPr wrap="none">
            <a:spAutoFit/>
          </a:bodyPr>
          <a:lstStyle/>
          <a:p>
            <a:r>
              <a:rPr lang="en-US" dirty="0" err="1" smtClean="0">
                <a:latin typeface="Consolas" panose="020B0609020204030204" pitchFamily="49" charset="0"/>
              </a:rPr>
              <a:t>Debian</a:t>
            </a:r>
            <a:r>
              <a:rPr lang="en-US" dirty="0" smtClean="0">
                <a:latin typeface="Consolas" panose="020B0609020204030204" pitchFamily="49" charset="0"/>
              </a:rPr>
              <a:t> Bullseye</a:t>
            </a:r>
            <a:endParaRPr lang="ru-RU" dirty="0">
              <a:latin typeface="Consolas" panose="020B0609020204030204" pitchFamily="49" charset="0"/>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635739" y="2048619"/>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154</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427</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
        <p:nvSpPr>
          <p:cNvPr id="6" name="Прямоугольник 5"/>
          <p:cNvSpPr/>
          <p:nvPr/>
        </p:nvSpPr>
        <p:spPr>
          <a:xfrm>
            <a:off x="4373196" y="1504547"/>
            <a:ext cx="944489" cy="369332"/>
          </a:xfrm>
          <a:prstGeom prst="rect">
            <a:avLst/>
          </a:prstGeom>
        </p:spPr>
        <p:txBody>
          <a:bodyPr wrap="none">
            <a:spAutoFit/>
          </a:bodyPr>
          <a:lstStyle/>
          <a:p>
            <a:r>
              <a:rPr lang="en-US" dirty="0" smtClean="0">
                <a:latin typeface="Consolas" panose="020B0609020204030204" pitchFamily="49" charset="0"/>
              </a:rPr>
              <a:t>alpine</a:t>
            </a:r>
            <a:endParaRPr lang="ru-RU" dirty="0">
              <a:latin typeface="Consolas" panose="020B0609020204030204" pitchFamily="49" charset="0"/>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4310592" y="2048619"/>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a:t>
            </a:r>
            <a:r>
              <a:rPr lang="en-US" sz="2200" dirty="0" smtClean="0">
                <a:solidFill>
                  <a:schemeClr val="tx1">
                    <a:lumMod val="85000"/>
                    <a:lumOff val="15000"/>
                  </a:schemeClr>
                </a:solidFill>
                <a:latin typeface="+mj-lt"/>
              </a:rPr>
              <a:t>85.8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a:t>
            </a:r>
            <a:r>
              <a:rPr lang="en-US" sz="2200" dirty="0" smtClean="0">
                <a:solidFill>
                  <a:schemeClr val="tx1">
                    <a:lumMod val="85000"/>
                    <a:lumOff val="15000"/>
                  </a:schemeClr>
                </a:solidFill>
                <a:latin typeface="+mj-lt"/>
              </a:rPr>
              <a:t>229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231927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533887" cy="707886"/>
          </a:xfrm>
          <a:prstGeom prst="rect">
            <a:avLst/>
          </a:prstGeom>
          <a:noFill/>
        </p:spPr>
        <p:txBody>
          <a:bodyPr wrap="none" rtlCol="0">
            <a:spAutoFit/>
          </a:bodyPr>
          <a:lstStyle/>
          <a:p>
            <a:r>
              <a:rPr lang="ru-RU" sz="4000" dirty="0" smtClean="0">
                <a:solidFill>
                  <a:srgbClr val="0078D7"/>
                </a:solidFill>
                <a:latin typeface="+mj-lt"/>
              </a:rPr>
              <a:t>Размер образа</a:t>
            </a:r>
            <a:r>
              <a:rPr lang="en-US" sz="4000" dirty="0" smtClean="0">
                <a:solidFill>
                  <a:srgbClr val="0078D7"/>
                </a:solidFill>
                <a:latin typeface="+mj-lt"/>
              </a:rPr>
              <a:t> 13 – 3.0.0</a:t>
            </a:r>
            <a:endParaRPr lang="ru-RU" sz="4000" dirty="0">
              <a:solidFill>
                <a:srgbClr val="0078D7"/>
              </a:solidFill>
              <a:latin typeface="+mj-lt"/>
            </a:endParaRPr>
          </a:p>
        </p:txBody>
      </p:sp>
      <p:sp>
        <p:nvSpPr>
          <p:cNvPr id="5" name="Прямоугольник 4"/>
          <p:cNvSpPr/>
          <p:nvPr/>
        </p:nvSpPr>
        <p:spPr>
          <a:xfrm>
            <a:off x="698343" y="1504547"/>
            <a:ext cx="2084225" cy="369332"/>
          </a:xfrm>
          <a:prstGeom prst="rect">
            <a:avLst/>
          </a:prstGeom>
        </p:spPr>
        <p:txBody>
          <a:bodyPr wrap="none">
            <a:spAutoFit/>
          </a:bodyPr>
          <a:lstStyle/>
          <a:p>
            <a:r>
              <a:rPr lang="en-US" dirty="0" err="1" smtClean="0">
                <a:latin typeface="Consolas" panose="020B0609020204030204" pitchFamily="49" charset="0"/>
              </a:rPr>
              <a:t>Debian</a:t>
            </a:r>
            <a:r>
              <a:rPr lang="en-US" dirty="0" smtClean="0">
                <a:latin typeface="Consolas" panose="020B0609020204030204" pitchFamily="49" charset="0"/>
              </a:rPr>
              <a:t> Bullseye</a:t>
            </a:r>
            <a:endParaRPr lang="ru-RU" dirty="0">
              <a:latin typeface="Consolas" panose="020B0609020204030204" pitchFamily="49" charset="0"/>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635739" y="2048619"/>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154</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427</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
        <p:nvSpPr>
          <p:cNvPr id="6" name="Прямоугольник 5"/>
          <p:cNvSpPr/>
          <p:nvPr/>
        </p:nvSpPr>
        <p:spPr>
          <a:xfrm>
            <a:off x="4373196" y="1504547"/>
            <a:ext cx="944489" cy="369332"/>
          </a:xfrm>
          <a:prstGeom prst="rect">
            <a:avLst/>
          </a:prstGeom>
        </p:spPr>
        <p:txBody>
          <a:bodyPr wrap="none">
            <a:spAutoFit/>
          </a:bodyPr>
          <a:lstStyle/>
          <a:p>
            <a:r>
              <a:rPr lang="en-US" dirty="0" smtClean="0">
                <a:latin typeface="Consolas" panose="020B0609020204030204" pitchFamily="49" charset="0"/>
              </a:rPr>
              <a:t>alpine</a:t>
            </a:r>
            <a:endParaRPr lang="ru-RU" dirty="0">
              <a:latin typeface="Consolas" panose="020B0609020204030204" pitchFamily="49" charset="0"/>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4310592" y="2048619"/>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a:t>
            </a:r>
            <a:r>
              <a:rPr lang="en-US" sz="2200" dirty="0" smtClean="0">
                <a:solidFill>
                  <a:schemeClr val="tx1">
                    <a:lumMod val="85000"/>
                    <a:lumOff val="15000"/>
                  </a:schemeClr>
                </a:solidFill>
                <a:latin typeface="+mj-lt"/>
              </a:rPr>
              <a:t>85.8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a:t>
            </a:r>
            <a:r>
              <a:rPr lang="en-US" sz="2200" dirty="0" smtClean="0">
                <a:solidFill>
                  <a:schemeClr val="tx1">
                    <a:lumMod val="85000"/>
                    <a:lumOff val="15000"/>
                  </a:schemeClr>
                </a:solidFill>
                <a:latin typeface="+mj-lt"/>
              </a:rPr>
              <a:t>229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635739" y="3622068"/>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1</a:t>
            </a:r>
            <a:r>
              <a:rPr lang="en-US" sz="2200" dirty="0" smtClean="0">
                <a:solidFill>
                  <a:schemeClr val="tx1">
                    <a:lumMod val="85000"/>
                    <a:lumOff val="15000"/>
                  </a:schemeClr>
                </a:solidFill>
                <a:latin typeface="+mj-lt"/>
              </a:rPr>
              <a:t>30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a:t>
            </a:r>
            <a:r>
              <a:rPr lang="en-US" sz="2200" dirty="0" smtClean="0">
                <a:solidFill>
                  <a:schemeClr val="tx1">
                    <a:lumMod val="85000"/>
                    <a:lumOff val="15000"/>
                  </a:schemeClr>
                </a:solidFill>
                <a:latin typeface="+mj-lt"/>
              </a:rPr>
              <a:t>373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
        <p:nvSpPr>
          <p:cNvPr id="10" name="TextBox 9">
            <a:extLst>
              <a:ext uri="{FF2B5EF4-FFF2-40B4-BE49-F238E27FC236}">
                <a16:creationId xmlns:a16="http://schemas.microsoft.com/office/drawing/2014/main" id="{F3183BF5-C0DC-4CF2-AC0B-6E2AFC1CEB55}"/>
              </a:ext>
            </a:extLst>
          </p:cNvPr>
          <p:cNvSpPr txBox="1"/>
          <p:nvPr/>
        </p:nvSpPr>
        <p:spPr>
          <a:xfrm>
            <a:off x="4310592" y="3622068"/>
            <a:ext cx="2468946"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a:t>
            </a:r>
            <a:r>
              <a:rPr lang="en-US" sz="2200" dirty="0" smtClean="0">
                <a:solidFill>
                  <a:schemeClr val="tx1">
                    <a:lumMod val="85000"/>
                    <a:lumOff val="15000"/>
                  </a:schemeClr>
                </a:solidFill>
                <a:latin typeface="+mj-lt"/>
              </a:rPr>
              <a:t>77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a:t>
            </a:r>
            <a:r>
              <a:rPr lang="en-US" sz="2200" dirty="0" smtClean="0">
                <a:solidFill>
                  <a:schemeClr val="tx1">
                    <a:lumMod val="85000"/>
                    <a:lumOff val="15000"/>
                  </a:schemeClr>
                </a:solidFill>
                <a:latin typeface="+mj-lt"/>
              </a:rPr>
              <a:t>207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
        <p:nvSpPr>
          <p:cNvPr id="11" name="Прямоугольник 10"/>
          <p:cNvSpPr/>
          <p:nvPr/>
        </p:nvSpPr>
        <p:spPr>
          <a:xfrm>
            <a:off x="1017521" y="3247660"/>
            <a:ext cx="2337499" cy="369332"/>
          </a:xfrm>
          <a:prstGeom prst="rect">
            <a:avLst/>
          </a:prstGeom>
        </p:spPr>
        <p:txBody>
          <a:bodyPr wrap="none">
            <a:spAutoFit/>
          </a:bodyPr>
          <a:lstStyle/>
          <a:p>
            <a:r>
              <a:rPr lang="ru-RU" i="1" dirty="0" smtClean="0">
                <a:latin typeface="Consolas" panose="020B0609020204030204" pitchFamily="49" charset="0"/>
              </a:rPr>
              <a:t>«Чистый» </a:t>
            </a:r>
            <a:r>
              <a:rPr lang="en-US" i="1" dirty="0" err="1" smtClean="0">
                <a:latin typeface="Consolas" panose="020B0609020204030204" pitchFamily="49" charset="0"/>
              </a:rPr>
              <a:t>Postgres</a:t>
            </a:r>
            <a:endParaRPr lang="ru-RU" i="1" dirty="0">
              <a:latin typeface="Consolas" panose="020B0609020204030204" pitchFamily="49" charset="0"/>
            </a:endParaRPr>
          </a:p>
        </p:txBody>
      </p:sp>
    </p:spTree>
    <p:extLst>
      <p:ext uri="{BB962C8B-B14F-4D97-AF65-F5344CB8AC3E}">
        <p14:creationId xmlns:p14="http://schemas.microsoft.com/office/powerpoint/2010/main" val="378162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4216219" cy="707886"/>
          </a:xfrm>
          <a:prstGeom prst="rect">
            <a:avLst/>
          </a:prstGeom>
          <a:noFill/>
        </p:spPr>
        <p:txBody>
          <a:bodyPr wrap="none" rtlCol="0">
            <a:spAutoFit/>
          </a:bodyPr>
          <a:lstStyle/>
          <a:p>
            <a:r>
              <a:rPr lang="ru-RU" sz="4000" dirty="0" smtClean="0">
                <a:solidFill>
                  <a:srgbClr val="0078D7"/>
                </a:solidFill>
                <a:latin typeface="+mj-lt"/>
              </a:rPr>
              <a:t>Размер </a:t>
            </a:r>
            <a:r>
              <a:rPr lang="ru-RU" sz="4000" dirty="0" err="1" smtClean="0">
                <a:solidFill>
                  <a:srgbClr val="0078D7"/>
                </a:solidFill>
                <a:latin typeface="+mj-lt"/>
              </a:rPr>
              <a:t>бинарника</a:t>
            </a:r>
            <a:endParaRPr lang="ru-RU" sz="4000" dirty="0">
              <a:solidFill>
                <a:srgbClr val="0078D7"/>
              </a:solidFill>
              <a:latin typeface="+mj-lt"/>
            </a:endParaRPr>
          </a:p>
        </p:txBody>
      </p:sp>
      <p:sp>
        <p:nvSpPr>
          <p:cNvPr id="5" name="Прямоугольник 4"/>
          <p:cNvSpPr/>
          <p:nvPr/>
        </p:nvSpPr>
        <p:spPr>
          <a:xfrm>
            <a:off x="698343" y="1504547"/>
            <a:ext cx="2084225" cy="369332"/>
          </a:xfrm>
          <a:prstGeom prst="rect">
            <a:avLst/>
          </a:prstGeom>
        </p:spPr>
        <p:txBody>
          <a:bodyPr wrap="none">
            <a:spAutoFit/>
          </a:bodyPr>
          <a:lstStyle/>
          <a:p>
            <a:r>
              <a:rPr lang="en-US" dirty="0" err="1" smtClean="0">
                <a:latin typeface="Consolas" panose="020B0609020204030204" pitchFamily="49" charset="0"/>
              </a:rPr>
              <a:t>Debian</a:t>
            </a:r>
            <a:r>
              <a:rPr lang="en-US" dirty="0" smtClean="0">
                <a:latin typeface="Consolas" panose="020B0609020204030204" pitchFamily="49" charset="0"/>
              </a:rPr>
              <a:t> Bullseye</a:t>
            </a:r>
            <a:endParaRPr lang="ru-RU" dirty="0">
              <a:latin typeface="Consolas" panose="020B0609020204030204" pitchFamily="49" charset="0"/>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635739" y="2048619"/>
            <a:ext cx="1133644" cy="430887"/>
          </a:xfrm>
          <a:prstGeom prst="rect">
            <a:avLst/>
          </a:prstGeom>
          <a:noFill/>
        </p:spPr>
        <p:txBody>
          <a:bodyPr wrap="none" rtlCol="0">
            <a:spAutoFit/>
          </a:bodyPr>
          <a:lstStyle/>
          <a:p>
            <a:r>
              <a:rPr lang="ru-RU" sz="2200" dirty="0">
                <a:solidFill>
                  <a:schemeClr val="tx1">
                    <a:lumMod val="85000"/>
                    <a:lumOff val="15000"/>
                  </a:schemeClr>
                </a:solidFill>
                <a:latin typeface="+mj-lt"/>
              </a:rPr>
              <a:t>33.1 МБ</a:t>
            </a:r>
          </a:p>
        </p:txBody>
      </p:sp>
      <p:sp>
        <p:nvSpPr>
          <p:cNvPr id="6" name="Прямоугольник 5"/>
          <p:cNvSpPr/>
          <p:nvPr/>
        </p:nvSpPr>
        <p:spPr>
          <a:xfrm>
            <a:off x="4373196" y="1504547"/>
            <a:ext cx="944489" cy="369332"/>
          </a:xfrm>
          <a:prstGeom prst="rect">
            <a:avLst/>
          </a:prstGeom>
        </p:spPr>
        <p:txBody>
          <a:bodyPr wrap="none">
            <a:spAutoFit/>
          </a:bodyPr>
          <a:lstStyle/>
          <a:p>
            <a:r>
              <a:rPr lang="en-US" dirty="0" smtClean="0">
                <a:latin typeface="Consolas" panose="020B0609020204030204" pitchFamily="49" charset="0"/>
              </a:rPr>
              <a:t>alpine</a:t>
            </a:r>
            <a:endParaRPr lang="ru-RU" dirty="0">
              <a:latin typeface="Consolas" panose="020B0609020204030204" pitchFamily="49" charset="0"/>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4310592" y="2048619"/>
            <a:ext cx="1133644"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18.6</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325395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6075702" cy="707886"/>
          </a:xfrm>
          <a:prstGeom prst="rect">
            <a:avLst/>
          </a:prstGeom>
          <a:noFill/>
        </p:spPr>
        <p:txBody>
          <a:bodyPr wrap="none" rtlCol="0">
            <a:spAutoFit/>
          </a:bodyPr>
          <a:lstStyle/>
          <a:p>
            <a:r>
              <a:rPr lang="en-US" sz="4000" dirty="0" smtClean="0">
                <a:solidFill>
                  <a:srgbClr val="0078D7"/>
                </a:solidFill>
                <a:latin typeface="+mj-lt"/>
              </a:rPr>
              <a:t>Plv8: </a:t>
            </a:r>
            <a:r>
              <a:rPr lang="ru-RU" sz="4000" dirty="0" smtClean="0">
                <a:solidFill>
                  <a:srgbClr val="0078D7"/>
                </a:solidFill>
                <a:latin typeface="+mj-lt"/>
              </a:rPr>
              <a:t>этапы сборки (</a:t>
            </a:r>
            <a:r>
              <a:rPr lang="en-US" sz="4000" dirty="0" err="1" smtClean="0">
                <a:solidFill>
                  <a:srgbClr val="0078D7"/>
                </a:solidFill>
                <a:latin typeface="+mj-lt"/>
              </a:rPr>
              <a:t>Debian</a:t>
            </a:r>
            <a:r>
              <a:rPr lang="en-US" sz="4000" dirty="0" smtClean="0">
                <a:solidFill>
                  <a:srgbClr val="0078D7"/>
                </a:solidFill>
                <a:latin typeface="+mj-lt"/>
              </a:rPr>
              <a:t>)</a:t>
            </a:r>
            <a:endParaRPr lang="ru-RU" sz="4000" dirty="0">
              <a:solidFill>
                <a:srgbClr val="0078D7"/>
              </a:solidFill>
              <a:latin typeface="+mj-lt"/>
            </a:endParaRPr>
          </a:p>
        </p:txBody>
      </p:sp>
      <p:sp>
        <p:nvSpPr>
          <p:cNvPr id="5" name="Прямоугольник 4"/>
          <p:cNvSpPr/>
          <p:nvPr/>
        </p:nvSpPr>
        <p:spPr>
          <a:xfrm>
            <a:off x="1009239" y="1799215"/>
            <a:ext cx="1197764" cy="369332"/>
          </a:xfrm>
          <a:prstGeom prst="rect">
            <a:avLst/>
          </a:prstGeom>
        </p:spPr>
        <p:txBody>
          <a:bodyPr wrap="none">
            <a:spAutoFit/>
          </a:bodyPr>
          <a:lstStyle/>
          <a:p>
            <a:r>
              <a:rPr lang="en-US" dirty="0">
                <a:latin typeface="Consolas" panose="020B0609020204030204" pitchFamily="49" charset="0"/>
              </a:rPr>
              <a:t>f</a:t>
            </a:r>
            <a:r>
              <a:rPr lang="en-US" dirty="0" smtClean="0">
                <a:latin typeface="Consolas" panose="020B0609020204030204" pitchFamily="49" charset="0"/>
              </a:rPr>
              <a:t>etch v8</a:t>
            </a:r>
            <a:endParaRPr lang="ru-RU" dirty="0">
              <a:latin typeface="Consolas" panose="020B0609020204030204" pitchFamily="49" charset="0"/>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635738" y="2319304"/>
            <a:ext cx="416812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Конфигурирование утилитой </a:t>
            </a:r>
            <a:r>
              <a:rPr lang="en-US" sz="2200" dirty="0" smtClean="0">
                <a:solidFill>
                  <a:schemeClr val="tx1">
                    <a:lumMod val="85000"/>
                    <a:lumOff val="15000"/>
                  </a:schemeClr>
                </a:solidFill>
                <a:latin typeface="+mj-lt"/>
              </a:rPr>
              <a:t>GN</a:t>
            </a:r>
            <a:endParaRPr lang="ru-RU" sz="2200" dirty="0">
              <a:solidFill>
                <a:schemeClr val="tx1">
                  <a:lumMod val="85000"/>
                  <a:lumOff val="15000"/>
                </a:schemeClr>
              </a:solidFill>
              <a:latin typeface="+mj-lt"/>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635738" y="2812353"/>
            <a:ext cx="2800767"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a:t>
            </a:r>
            <a:r>
              <a:rPr lang="en-US" sz="2200" dirty="0" smtClean="0">
                <a:solidFill>
                  <a:schemeClr val="tx1">
                    <a:lumMod val="85000"/>
                    <a:lumOff val="15000"/>
                  </a:schemeClr>
                </a:solidFill>
                <a:latin typeface="+mj-lt"/>
              </a:rPr>
              <a:t>v8 - Ninja Build</a:t>
            </a:r>
            <a:endParaRPr lang="ru-RU" sz="22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635738" y="3301403"/>
            <a:ext cx="3382401"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расширения на </a:t>
            </a:r>
            <a:r>
              <a:rPr lang="en-US" sz="2200" dirty="0" err="1" smtClean="0">
                <a:solidFill>
                  <a:schemeClr val="tx1">
                    <a:lumMod val="85000"/>
                    <a:lumOff val="15000"/>
                  </a:schemeClr>
                </a:solidFill>
                <a:latin typeface="+mj-lt"/>
              </a:rPr>
              <a:t>c++</a:t>
            </a:r>
            <a:endParaRPr lang="ru-RU" sz="2200" dirty="0">
              <a:solidFill>
                <a:schemeClr val="tx1">
                  <a:lumMod val="85000"/>
                  <a:lumOff val="15000"/>
                </a:schemeClr>
              </a:solidFill>
              <a:latin typeface="+mj-lt"/>
            </a:endParaRPr>
          </a:p>
        </p:txBody>
      </p:sp>
      <p:cxnSp>
        <p:nvCxnSpPr>
          <p:cNvPr id="10" name="Прямая соединительная линия 9"/>
          <p:cNvCxnSpPr/>
          <p:nvPr/>
        </p:nvCxnSpPr>
        <p:spPr>
          <a:xfrm flipV="1">
            <a:off x="1057275" y="1949973"/>
            <a:ext cx="1099874" cy="8134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183BF5-C0DC-4CF2-AC0B-6E2AFC1CEB55}"/>
              </a:ext>
            </a:extLst>
          </p:cNvPr>
          <p:cNvSpPr txBox="1"/>
          <p:nvPr/>
        </p:nvSpPr>
        <p:spPr>
          <a:xfrm>
            <a:off x="635738" y="1364936"/>
            <a:ext cx="511710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Скачивание исходников</a:t>
            </a:r>
            <a:r>
              <a:rPr lang="en-US" sz="2200" dirty="0" smtClean="0">
                <a:solidFill>
                  <a:schemeClr val="tx1">
                    <a:lumMod val="85000"/>
                    <a:lumOff val="15000"/>
                  </a:schemeClr>
                </a:solidFill>
                <a:latin typeface="+mj-lt"/>
              </a:rPr>
              <a:t> – </a:t>
            </a:r>
            <a:r>
              <a:rPr lang="ru-RU" sz="2200" dirty="0" smtClean="0">
                <a:solidFill>
                  <a:srgbClr val="C00000"/>
                </a:solidFill>
                <a:latin typeface="+mj-lt"/>
              </a:rPr>
              <a:t>другой способ!</a:t>
            </a:r>
            <a:endParaRPr lang="ru-RU" sz="2200" dirty="0">
              <a:solidFill>
                <a:srgbClr val="C00000"/>
              </a:solidFill>
              <a:latin typeface="+mj-lt"/>
            </a:endParaRPr>
          </a:p>
        </p:txBody>
      </p:sp>
    </p:spTree>
    <p:extLst>
      <p:ext uri="{BB962C8B-B14F-4D97-AF65-F5344CB8AC3E}">
        <p14:creationId xmlns:p14="http://schemas.microsoft.com/office/powerpoint/2010/main" val="84593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4216219" cy="707886"/>
          </a:xfrm>
          <a:prstGeom prst="rect">
            <a:avLst/>
          </a:prstGeom>
          <a:noFill/>
        </p:spPr>
        <p:txBody>
          <a:bodyPr wrap="none" rtlCol="0">
            <a:spAutoFit/>
          </a:bodyPr>
          <a:lstStyle/>
          <a:p>
            <a:r>
              <a:rPr lang="ru-RU" sz="4000" dirty="0" smtClean="0">
                <a:solidFill>
                  <a:srgbClr val="0078D7"/>
                </a:solidFill>
                <a:latin typeface="+mj-lt"/>
              </a:rPr>
              <a:t>Размер </a:t>
            </a:r>
            <a:r>
              <a:rPr lang="ru-RU" sz="4000" dirty="0" err="1" smtClean="0">
                <a:solidFill>
                  <a:srgbClr val="0078D7"/>
                </a:solidFill>
                <a:latin typeface="+mj-lt"/>
              </a:rPr>
              <a:t>бинарника</a:t>
            </a:r>
            <a:endParaRPr lang="ru-RU" sz="4000" dirty="0">
              <a:solidFill>
                <a:srgbClr val="0078D7"/>
              </a:solidFill>
              <a:latin typeface="+mj-lt"/>
            </a:endParaRPr>
          </a:p>
        </p:txBody>
      </p:sp>
      <p:sp>
        <p:nvSpPr>
          <p:cNvPr id="5" name="Прямоугольник 4"/>
          <p:cNvSpPr/>
          <p:nvPr/>
        </p:nvSpPr>
        <p:spPr>
          <a:xfrm>
            <a:off x="698343" y="1504547"/>
            <a:ext cx="2084225" cy="369332"/>
          </a:xfrm>
          <a:prstGeom prst="rect">
            <a:avLst/>
          </a:prstGeom>
        </p:spPr>
        <p:txBody>
          <a:bodyPr wrap="none">
            <a:spAutoFit/>
          </a:bodyPr>
          <a:lstStyle/>
          <a:p>
            <a:r>
              <a:rPr lang="en-US" dirty="0" err="1" smtClean="0">
                <a:latin typeface="Consolas" panose="020B0609020204030204" pitchFamily="49" charset="0"/>
              </a:rPr>
              <a:t>Debian</a:t>
            </a:r>
            <a:r>
              <a:rPr lang="en-US" dirty="0" smtClean="0">
                <a:latin typeface="Consolas" panose="020B0609020204030204" pitchFamily="49" charset="0"/>
              </a:rPr>
              <a:t> Bullseye</a:t>
            </a:r>
            <a:endParaRPr lang="ru-RU" dirty="0">
              <a:latin typeface="Consolas" panose="020B0609020204030204" pitchFamily="49" charset="0"/>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635739" y="2048619"/>
            <a:ext cx="1133644"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18.3</a:t>
            </a:r>
            <a:r>
              <a:rPr lang="ru-RU" sz="2200" dirty="0" smtClean="0">
                <a:solidFill>
                  <a:schemeClr val="tx1">
                    <a:lumMod val="85000"/>
                    <a:lumOff val="15000"/>
                  </a:schemeClr>
                </a:solidFill>
                <a:latin typeface="+mj-lt"/>
              </a:rPr>
              <a:t> </a:t>
            </a:r>
            <a:r>
              <a:rPr lang="ru-RU" sz="2200" dirty="0">
                <a:solidFill>
                  <a:schemeClr val="tx1">
                    <a:lumMod val="85000"/>
                    <a:lumOff val="15000"/>
                  </a:schemeClr>
                </a:solidFill>
                <a:latin typeface="+mj-lt"/>
              </a:rPr>
              <a:t>МБ</a:t>
            </a:r>
          </a:p>
        </p:txBody>
      </p:sp>
      <p:sp>
        <p:nvSpPr>
          <p:cNvPr id="6" name="Прямоугольник 5"/>
          <p:cNvSpPr/>
          <p:nvPr/>
        </p:nvSpPr>
        <p:spPr>
          <a:xfrm>
            <a:off x="4373196" y="1504547"/>
            <a:ext cx="944489" cy="369332"/>
          </a:xfrm>
          <a:prstGeom prst="rect">
            <a:avLst/>
          </a:prstGeom>
        </p:spPr>
        <p:txBody>
          <a:bodyPr wrap="none">
            <a:spAutoFit/>
          </a:bodyPr>
          <a:lstStyle/>
          <a:p>
            <a:r>
              <a:rPr lang="en-US" dirty="0" smtClean="0">
                <a:latin typeface="Consolas" panose="020B0609020204030204" pitchFamily="49" charset="0"/>
              </a:rPr>
              <a:t>alpine</a:t>
            </a:r>
            <a:endParaRPr lang="ru-RU" dirty="0">
              <a:latin typeface="Consolas" panose="020B0609020204030204" pitchFamily="49" charset="0"/>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4310592" y="2048619"/>
            <a:ext cx="1133644"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18.6</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406556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8610480" y="6356520"/>
            <a:ext cx="2742840" cy="364680"/>
          </a:xfrm>
          <a:prstGeom prst="rect">
            <a:avLst/>
          </a:prstGeom>
          <a:noFill/>
          <a:ln>
            <a:noFill/>
          </a:ln>
        </p:spPr>
        <p:txBody>
          <a:bodyPr anchor="ctr">
            <a:noAutofit/>
          </a:bodyPr>
          <a:lstStyle/>
          <a:p>
            <a:pPr algn="r">
              <a:lnSpc>
                <a:spcPct val="100000"/>
              </a:lnSpc>
            </a:pPr>
            <a:fld id="{8D3AEF13-5061-4D96-A8B8-01FB276BA4AA}" type="slidenum">
              <a:rPr lang="ru-RU" sz="1200" b="0" strike="noStrike" spc="-1">
                <a:solidFill>
                  <a:srgbClr val="8B8B8B"/>
                </a:solidFill>
                <a:latin typeface="Calibri"/>
              </a:rPr>
              <a:t>2</a:t>
            </a:fld>
            <a:endParaRPr lang="ru-RU" sz="1200" b="0" strike="noStrike" spc="-1">
              <a:latin typeface="Times New Roman"/>
            </a:endParaRPr>
          </a:p>
        </p:txBody>
      </p:sp>
      <p:sp>
        <p:nvSpPr>
          <p:cNvPr id="95" name="CustomShape 2"/>
          <p:cNvSpPr/>
          <p:nvPr/>
        </p:nvSpPr>
        <p:spPr>
          <a:xfrm>
            <a:off x="440337" y="536760"/>
            <a:ext cx="3523819" cy="69984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4000" b="0" strike="noStrike" spc="-1">
                <a:solidFill>
                  <a:srgbClr val="0078D7"/>
                </a:solidFill>
                <a:latin typeface="Calibri Light"/>
              </a:rPr>
              <a:t>Plv8 – что это?</a:t>
            </a:r>
            <a:endParaRPr lang="ru-RU" sz="4000" b="0" strike="noStrike" spc="-1">
              <a:latin typeface="Arial"/>
            </a:endParaRPr>
          </a:p>
        </p:txBody>
      </p:sp>
      <p:sp>
        <p:nvSpPr>
          <p:cNvPr id="96" name="CustomShape 3"/>
          <p:cNvSpPr/>
          <p:nvPr/>
        </p:nvSpPr>
        <p:spPr>
          <a:xfrm>
            <a:off x="477777" y="1303920"/>
            <a:ext cx="9813536" cy="42552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2200" b="0" strike="noStrike" spc="-1">
                <a:solidFill>
                  <a:srgbClr val="262626"/>
                </a:solidFill>
                <a:latin typeface="Calibri Light"/>
              </a:rPr>
              <a:t>Процедурный язык, позволяющий запускать javascript-код внутри Postgres</a:t>
            </a:r>
            <a:endParaRPr lang="ru-RU" sz="2200" b="0" strike="noStrike" spc="-1">
              <a:latin typeface="Arial"/>
            </a:endParaRPr>
          </a:p>
        </p:txBody>
      </p:sp>
      <p:pic>
        <p:nvPicPr>
          <p:cNvPr id="97" name="Picture 2"/>
          <p:cNvPicPr/>
          <p:nvPr/>
        </p:nvPicPr>
        <p:blipFill>
          <a:blip r:embed="rId2"/>
          <a:stretch/>
        </p:blipFill>
        <p:spPr>
          <a:xfrm>
            <a:off x="643680" y="1791720"/>
            <a:ext cx="3336480" cy="3336480"/>
          </a:xfrm>
          <a:prstGeom prst="rect">
            <a:avLst/>
          </a:prstGeom>
          <a:ln>
            <a:noFill/>
          </a:ln>
        </p:spPr>
      </p:pic>
      <p:sp>
        <p:nvSpPr>
          <p:cNvPr id="6" name="TextBox 5">
            <a:extLst>
              <a:ext uri="{FF2B5EF4-FFF2-40B4-BE49-F238E27FC236}">
                <a16:creationId xmlns:a16="http://schemas.microsoft.com/office/drawing/2014/main" id="{F3183BF5-C0DC-4CF2-AC0B-6E2AFC1CEB55}"/>
              </a:ext>
            </a:extLst>
          </p:cNvPr>
          <p:cNvSpPr txBox="1"/>
          <p:nvPr/>
        </p:nvSpPr>
        <p:spPr>
          <a:xfrm>
            <a:off x="4136336" y="2259966"/>
            <a:ext cx="329288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Даёт массу возможностей</a:t>
            </a:r>
            <a:endParaRPr lang="ru-RU" sz="2200" dirty="0">
              <a:solidFill>
                <a:schemeClr val="tx1">
                  <a:lumMod val="85000"/>
                  <a:lumOff val="15000"/>
                </a:schemeClr>
              </a:solidFill>
              <a:latin typeface="+mj-lt"/>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4136335" y="2790492"/>
            <a:ext cx="1620059"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Open source</a:t>
            </a:r>
            <a:endParaRPr lang="ru-RU" sz="2200" dirty="0">
              <a:solidFill>
                <a:schemeClr val="tx1">
                  <a:lumMod val="85000"/>
                  <a:lumOff val="15000"/>
                </a:schemeClr>
              </a:solidFill>
              <a:latin typeface="+mj-lt"/>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4136334" y="3790571"/>
            <a:ext cx="3865161"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Не поставляется готовый пакет</a:t>
            </a:r>
            <a:endParaRPr lang="ru-RU" sz="22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4136333" y="4321097"/>
            <a:ext cx="439254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Нужно собирать из исходного кода</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304886241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533887" cy="707886"/>
          </a:xfrm>
          <a:prstGeom prst="rect">
            <a:avLst/>
          </a:prstGeom>
          <a:noFill/>
        </p:spPr>
        <p:txBody>
          <a:bodyPr wrap="none" rtlCol="0">
            <a:spAutoFit/>
          </a:bodyPr>
          <a:lstStyle/>
          <a:p>
            <a:r>
              <a:rPr lang="ru-RU" sz="4000" dirty="0" smtClean="0">
                <a:solidFill>
                  <a:srgbClr val="0078D7"/>
                </a:solidFill>
                <a:latin typeface="+mj-lt"/>
              </a:rPr>
              <a:t>Размер образа</a:t>
            </a:r>
            <a:r>
              <a:rPr lang="en-US" sz="4000" dirty="0" smtClean="0">
                <a:solidFill>
                  <a:srgbClr val="0078D7"/>
                </a:solidFill>
                <a:latin typeface="+mj-lt"/>
              </a:rPr>
              <a:t> 13 – 3.0.0</a:t>
            </a:r>
            <a:endParaRPr lang="ru-RU" sz="4000" dirty="0">
              <a:solidFill>
                <a:srgbClr val="0078D7"/>
              </a:solidFill>
              <a:latin typeface="+mj-lt"/>
            </a:endParaRPr>
          </a:p>
        </p:txBody>
      </p:sp>
      <p:sp>
        <p:nvSpPr>
          <p:cNvPr id="5" name="Прямоугольник 4"/>
          <p:cNvSpPr/>
          <p:nvPr/>
        </p:nvSpPr>
        <p:spPr>
          <a:xfrm>
            <a:off x="698343" y="1504547"/>
            <a:ext cx="2084225" cy="369332"/>
          </a:xfrm>
          <a:prstGeom prst="rect">
            <a:avLst/>
          </a:prstGeom>
        </p:spPr>
        <p:txBody>
          <a:bodyPr wrap="none">
            <a:spAutoFit/>
          </a:bodyPr>
          <a:lstStyle/>
          <a:p>
            <a:r>
              <a:rPr lang="en-US" dirty="0" err="1" smtClean="0">
                <a:latin typeface="Consolas" panose="020B0609020204030204" pitchFamily="49" charset="0"/>
              </a:rPr>
              <a:t>Debian</a:t>
            </a:r>
            <a:r>
              <a:rPr lang="en-US" dirty="0" smtClean="0">
                <a:latin typeface="Consolas" panose="020B0609020204030204" pitchFamily="49" charset="0"/>
              </a:rPr>
              <a:t> Bullseye</a:t>
            </a:r>
            <a:endParaRPr lang="ru-RU" dirty="0">
              <a:latin typeface="Consolas" panose="020B0609020204030204" pitchFamily="49" charset="0"/>
            </a:endParaRPr>
          </a:p>
        </p:txBody>
      </p:sp>
      <p:sp>
        <p:nvSpPr>
          <p:cNvPr id="6" name="Прямоугольник 5"/>
          <p:cNvSpPr/>
          <p:nvPr/>
        </p:nvSpPr>
        <p:spPr>
          <a:xfrm>
            <a:off x="6957646" y="1497794"/>
            <a:ext cx="944489" cy="369332"/>
          </a:xfrm>
          <a:prstGeom prst="rect">
            <a:avLst/>
          </a:prstGeom>
        </p:spPr>
        <p:txBody>
          <a:bodyPr wrap="none">
            <a:spAutoFit/>
          </a:bodyPr>
          <a:lstStyle/>
          <a:p>
            <a:r>
              <a:rPr lang="en-US" dirty="0" smtClean="0">
                <a:latin typeface="Consolas" panose="020B0609020204030204" pitchFamily="49" charset="0"/>
              </a:rPr>
              <a:t>alpine</a:t>
            </a:r>
            <a:endParaRPr lang="ru-RU" dirty="0">
              <a:latin typeface="Consolas" panose="020B0609020204030204" pitchFamily="49" charset="0"/>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6895042" y="2041866"/>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a:t>
            </a:r>
            <a:r>
              <a:rPr lang="en-US" sz="2200" dirty="0" smtClean="0">
                <a:solidFill>
                  <a:schemeClr val="tx1">
                    <a:lumMod val="85000"/>
                    <a:lumOff val="15000"/>
                  </a:schemeClr>
                </a:solidFill>
                <a:latin typeface="+mj-lt"/>
              </a:rPr>
              <a:t>85.8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a:t>
            </a:r>
            <a:r>
              <a:rPr lang="en-US" sz="2200" dirty="0" smtClean="0">
                <a:solidFill>
                  <a:schemeClr val="tx1">
                    <a:lumMod val="85000"/>
                    <a:lumOff val="15000"/>
                  </a:schemeClr>
                </a:solidFill>
                <a:latin typeface="+mj-lt"/>
              </a:rPr>
              <a:t>229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
        <p:nvSpPr>
          <p:cNvPr id="9" name="Прямоугольник 8"/>
          <p:cNvSpPr/>
          <p:nvPr/>
        </p:nvSpPr>
        <p:spPr>
          <a:xfrm>
            <a:off x="3608297" y="1504547"/>
            <a:ext cx="2844048" cy="369332"/>
          </a:xfrm>
          <a:prstGeom prst="rect">
            <a:avLst/>
          </a:prstGeom>
        </p:spPr>
        <p:txBody>
          <a:bodyPr wrap="none">
            <a:spAutoFit/>
          </a:bodyPr>
          <a:lstStyle/>
          <a:p>
            <a:r>
              <a:rPr lang="en-US" dirty="0" err="1" smtClean="0">
                <a:latin typeface="Consolas" panose="020B0609020204030204" pitchFamily="49" charset="0"/>
              </a:rPr>
              <a:t>Debian</a:t>
            </a:r>
            <a:r>
              <a:rPr lang="en-US" dirty="0" smtClean="0">
                <a:latin typeface="Consolas" panose="020B0609020204030204" pitchFamily="49" charset="0"/>
              </a:rPr>
              <a:t> </a:t>
            </a:r>
            <a:r>
              <a:rPr lang="ru-RU" dirty="0" smtClean="0">
                <a:latin typeface="Consolas" panose="020B0609020204030204" pitchFamily="49" charset="0"/>
              </a:rPr>
              <a:t>альтернативный</a:t>
            </a:r>
            <a:endParaRPr lang="ru-RU" dirty="0">
              <a:latin typeface="Consolas" panose="020B0609020204030204" pitchFamily="49" charset="0"/>
            </a:endParaRPr>
          </a:p>
        </p:txBody>
      </p:sp>
      <p:sp>
        <p:nvSpPr>
          <p:cNvPr id="10" name="TextBox 9">
            <a:extLst>
              <a:ext uri="{FF2B5EF4-FFF2-40B4-BE49-F238E27FC236}">
                <a16:creationId xmlns:a16="http://schemas.microsoft.com/office/drawing/2014/main" id="{F3183BF5-C0DC-4CF2-AC0B-6E2AFC1CEB55}"/>
              </a:ext>
            </a:extLst>
          </p:cNvPr>
          <p:cNvSpPr txBox="1"/>
          <p:nvPr/>
        </p:nvSpPr>
        <p:spPr>
          <a:xfrm>
            <a:off x="3545693" y="2048619"/>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15</a:t>
            </a:r>
            <a:r>
              <a:rPr lang="en-US" sz="2200" dirty="0" smtClean="0">
                <a:solidFill>
                  <a:schemeClr val="tx1">
                    <a:lumMod val="85000"/>
                    <a:lumOff val="15000"/>
                  </a:schemeClr>
                </a:solidFill>
                <a:latin typeface="+mj-lt"/>
              </a:rPr>
              <a:t>1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4</a:t>
            </a:r>
            <a:r>
              <a:rPr lang="en-US" sz="2200" dirty="0" smtClean="0">
                <a:solidFill>
                  <a:schemeClr val="tx1">
                    <a:lumMod val="85000"/>
                    <a:lumOff val="15000"/>
                  </a:schemeClr>
                </a:solidFill>
                <a:latin typeface="+mj-lt"/>
              </a:rPr>
              <a:t>14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635739" y="2048619"/>
            <a:ext cx="2398413"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Сжатый: 154</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p>
          <a:p>
            <a:r>
              <a:rPr lang="ru-RU" sz="2200" dirty="0" smtClean="0">
                <a:solidFill>
                  <a:schemeClr val="tx1">
                    <a:lumMod val="85000"/>
                    <a:lumOff val="15000"/>
                  </a:schemeClr>
                </a:solidFill>
                <a:latin typeface="+mj-lt"/>
              </a:rPr>
              <a:t>Несжатый: 427</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16003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8678979" cy="707886"/>
          </a:xfrm>
          <a:prstGeom prst="rect">
            <a:avLst/>
          </a:prstGeom>
          <a:noFill/>
        </p:spPr>
        <p:txBody>
          <a:bodyPr wrap="none" rtlCol="0">
            <a:spAutoFit/>
          </a:bodyPr>
          <a:lstStyle/>
          <a:p>
            <a:r>
              <a:rPr lang="en-US" sz="4000" dirty="0" smtClean="0">
                <a:solidFill>
                  <a:srgbClr val="0078D7"/>
                </a:solidFill>
                <a:latin typeface="+mj-lt"/>
              </a:rPr>
              <a:t>Plv8</a:t>
            </a:r>
            <a:r>
              <a:rPr lang="ru-RU" sz="4000" dirty="0" smtClean="0">
                <a:solidFill>
                  <a:srgbClr val="0078D7"/>
                </a:solidFill>
                <a:latin typeface="+mj-lt"/>
              </a:rPr>
              <a:t> 3.1.</a:t>
            </a:r>
            <a:r>
              <a:rPr lang="en-US" sz="4000" dirty="0" smtClean="0">
                <a:solidFill>
                  <a:srgbClr val="0078D7"/>
                </a:solidFill>
                <a:latin typeface="+mj-lt"/>
              </a:rPr>
              <a:t>x: </a:t>
            </a:r>
            <a:r>
              <a:rPr lang="ru-RU" sz="4000" dirty="0" smtClean="0">
                <a:solidFill>
                  <a:srgbClr val="0078D7"/>
                </a:solidFill>
                <a:latin typeface="+mj-lt"/>
              </a:rPr>
              <a:t>разработчики сделали то же </a:t>
            </a:r>
            <a:endParaRPr lang="ru-RU" sz="4000" dirty="0">
              <a:solidFill>
                <a:srgbClr val="0078D7"/>
              </a:solidFill>
              <a:latin typeface="+mj-lt"/>
            </a:endParaRPr>
          </a:p>
        </p:txBody>
      </p:sp>
      <p:sp>
        <p:nvSpPr>
          <p:cNvPr id="5" name="Прямоугольник 4"/>
          <p:cNvSpPr/>
          <p:nvPr/>
        </p:nvSpPr>
        <p:spPr>
          <a:xfrm>
            <a:off x="1009239" y="1799215"/>
            <a:ext cx="1197764" cy="369332"/>
          </a:xfrm>
          <a:prstGeom prst="rect">
            <a:avLst/>
          </a:prstGeom>
        </p:spPr>
        <p:txBody>
          <a:bodyPr wrap="none">
            <a:spAutoFit/>
          </a:bodyPr>
          <a:lstStyle/>
          <a:p>
            <a:r>
              <a:rPr lang="en-US" dirty="0">
                <a:latin typeface="Consolas" panose="020B0609020204030204" pitchFamily="49" charset="0"/>
              </a:rPr>
              <a:t>f</a:t>
            </a:r>
            <a:r>
              <a:rPr lang="en-US" dirty="0" smtClean="0">
                <a:latin typeface="Consolas" panose="020B0609020204030204" pitchFamily="49" charset="0"/>
              </a:rPr>
              <a:t>etch v8</a:t>
            </a:r>
            <a:endParaRPr lang="ru-RU" dirty="0">
              <a:latin typeface="Consolas" panose="020B0609020204030204" pitchFamily="49" charset="0"/>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635738" y="2319304"/>
            <a:ext cx="416812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Конфигурирование утилитой </a:t>
            </a:r>
            <a:r>
              <a:rPr lang="en-US" sz="2200" dirty="0" smtClean="0">
                <a:solidFill>
                  <a:schemeClr val="tx1">
                    <a:lumMod val="85000"/>
                    <a:lumOff val="15000"/>
                  </a:schemeClr>
                </a:solidFill>
                <a:latin typeface="+mj-lt"/>
              </a:rPr>
              <a:t>GN</a:t>
            </a:r>
            <a:endParaRPr lang="ru-RU" sz="2200" dirty="0">
              <a:solidFill>
                <a:schemeClr val="tx1">
                  <a:lumMod val="85000"/>
                  <a:lumOff val="15000"/>
                </a:schemeClr>
              </a:solidFill>
              <a:latin typeface="+mj-lt"/>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635738" y="2812353"/>
            <a:ext cx="2800767"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a:t>
            </a:r>
            <a:r>
              <a:rPr lang="en-US" sz="2200" dirty="0" smtClean="0">
                <a:solidFill>
                  <a:schemeClr val="tx1">
                    <a:lumMod val="85000"/>
                    <a:lumOff val="15000"/>
                  </a:schemeClr>
                </a:solidFill>
                <a:latin typeface="+mj-lt"/>
              </a:rPr>
              <a:t>v8 - Ninja Build</a:t>
            </a:r>
            <a:endParaRPr lang="ru-RU" sz="22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635738" y="3301403"/>
            <a:ext cx="3382401"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расширения на </a:t>
            </a:r>
            <a:r>
              <a:rPr lang="en-US" sz="2200" dirty="0" err="1" smtClean="0">
                <a:solidFill>
                  <a:schemeClr val="tx1">
                    <a:lumMod val="85000"/>
                    <a:lumOff val="15000"/>
                  </a:schemeClr>
                </a:solidFill>
                <a:latin typeface="+mj-lt"/>
              </a:rPr>
              <a:t>c++</a:t>
            </a:r>
            <a:endParaRPr lang="ru-RU" sz="2200" dirty="0">
              <a:solidFill>
                <a:schemeClr val="tx1">
                  <a:lumMod val="85000"/>
                  <a:lumOff val="15000"/>
                </a:schemeClr>
              </a:solidFill>
              <a:latin typeface="+mj-lt"/>
            </a:endParaRPr>
          </a:p>
        </p:txBody>
      </p:sp>
      <p:cxnSp>
        <p:nvCxnSpPr>
          <p:cNvPr id="10" name="Прямая соединительная линия 9"/>
          <p:cNvCxnSpPr/>
          <p:nvPr/>
        </p:nvCxnSpPr>
        <p:spPr>
          <a:xfrm flipV="1">
            <a:off x="1057275" y="1949973"/>
            <a:ext cx="1099874" cy="8134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183BF5-C0DC-4CF2-AC0B-6E2AFC1CEB55}"/>
              </a:ext>
            </a:extLst>
          </p:cNvPr>
          <p:cNvSpPr txBox="1"/>
          <p:nvPr/>
        </p:nvSpPr>
        <p:spPr>
          <a:xfrm>
            <a:off x="635738" y="1364936"/>
            <a:ext cx="511710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Скачивание исходников</a:t>
            </a:r>
            <a:r>
              <a:rPr lang="en-US" sz="2200" dirty="0" smtClean="0">
                <a:solidFill>
                  <a:schemeClr val="tx1">
                    <a:lumMod val="85000"/>
                    <a:lumOff val="15000"/>
                  </a:schemeClr>
                </a:solidFill>
                <a:latin typeface="+mj-lt"/>
              </a:rPr>
              <a:t> – </a:t>
            </a:r>
            <a:r>
              <a:rPr lang="ru-RU" sz="2200" dirty="0" smtClean="0">
                <a:solidFill>
                  <a:srgbClr val="C00000"/>
                </a:solidFill>
                <a:latin typeface="+mj-lt"/>
              </a:rPr>
              <a:t>другой способ!</a:t>
            </a:r>
            <a:endParaRPr lang="ru-RU" sz="2200" dirty="0">
              <a:solidFill>
                <a:srgbClr val="C00000"/>
              </a:solidFill>
              <a:latin typeface="+mj-lt"/>
            </a:endParaRPr>
          </a:p>
        </p:txBody>
      </p:sp>
    </p:spTree>
    <p:extLst>
      <p:ext uri="{BB962C8B-B14F-4D97-AF65-F5344CB8AC3E}">
        <p14:creationId xmlns:p14="http://schemas.microsoft.com/office/powerpoint/2010/main" val="2296387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351145" cy="707886"/>
          </a:xfrm>
          <a:prstGeom prst="rect">
            <a:avLst/>
          </a:prstGeom>
          <a:noFill/>
        </p:spPr>
        <p:txBody>
          <a:bodyPr wrap="none" rtlCol="0">
            <a:spAutoFit/>
          </a:bodyPr>
          <a:lstStyle/>
          <a:p>
            <a:r>
              <a:rPr lang="ru-RU" sz="4000" dirty="0" smtClean="0">
                <a:solidFill>
                  <a:srgbClr val="0078D7"/>
                </a:solidFill>
                <a:latin typeface="+mj-lt"/>
              </a:rPr>
              <a:t>Теперь и по инструкции</a:t>
            </a:r>
            <a:endParaRPr lang="ru-RU" sz="4000" dirty="0">
              <a:solidFill>
                <a:srgbClr val="0078D7"/>
              </a:solidFill>
              <a:latin typeface="+mj-lt"/>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720275" y="1384117"/>
            <a:ext cx="180209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Много шагов</a:t>
            </a:r>
            <a:endParaRPr lang="ru-RU" sz="22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720275" y="1815004"/>
            <a:ext cx="377218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Долго </a:t>
            </a:r>
            <a:r>
              <a:rPr lang="ru-RU" sz="2200" dirty="0" smtClean="0">
                <a:solidFill>
                  <a:schemeClr val="accent6">
                    <a:lumMod val="75000"/>
                  </a:schemeClr>
                </a:solidFill>
                <a:latin typeface="+mj-lt"/>
              </a:rPr>
              <a:t>(но немножко быстрее)</a:t>
            </a:r>
            <a:endParaRPr lang="ru-RU" sz="2200" dirty="0">
              <a:solidFill>
                <a:schemeClr val="accent6">
                  <a:lumMod val="75000"/>
                </a:schemeClr>
              </a:solidFill>
              <a:latin typeface="+mj-lt"/>
            </a:endParaRPr>
          </a:p>
        </p:txBody>
      </p:sp>
      <p:sp>
        <p:nvSpPr>
          <p:cNvPr id="12" name="TextBox 11">
            <a:extLst>
              <a:ext uri="{FF2B5EF4-FFF2-40B4-BE49-F238E27FC236}">
                <a16:creationId xmlns:a16="http://schemas.microsoft.com/office/drawing/2014/main" id="{F3183BF5-C0DC-4CF2-AC0B-6E2AFC1CEB55}"/>
              </a:ext>
            </a:extLst>
          </p:cNvPr>
          <p:cNvSpPr txBox="1"/>
          <p:nvPr/>
        </p:nvSpPr>
        <p:spPr>
          <a:xfrm>
            <a:off x="720275" y="2245891"/>
            <a:ext cx="315983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Скачивает весь Интернет</a:t>
            </a:r>
            <a:endParaRPr lang="ru-RU" sz="2200" dirty="0">
              <a:solidFill>
                <a:schemeClr val="tx1">
                  <a:lumMod val="85000"/>
                  <a:lumOff val="15000"/>
                </a:schemeClr>
              </a:solidFill>
              <a:latin typeface="+mj-lt"/>
            </a:endParaRPr>
          </a:p>
        </p:txBody>
      </p:sp>
      <p:sp>
        <p:nvSpPr>
          <p:cNvPr id="15" name="TextBox 14">
            <a:extLst>
              <a:ext uri="{FF2B5EF4-FFF2-40B4-BE49-F238E27FC236}">
                <a16:creationId xmlns:a16="http://schemas.microsoft.com/office/drawing/2014/main" id="{F3183BF5-C0DC-4CF2-AC0B-6E2AFC1CEB55}"/>
              </a:ext>
            </a:extLst>
          </p:cNvPr>
          <p:cNvSpPr txBox="1"/>
          <p:nvPr/>
        </p:nvSpPr>
        <p:spPr>
          <a:xfrm>
            <a:off x="720275" y="2676778"/>
            <a:ext cx="3751348"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Около 6ГБ временных файлов</a:t>
            </a:r>
            <a:endParaRPr lang="ru-RU" sz="2200" dirty="0">
              <a:solidFill>
                <a:schemeClr val="tx1">
                  <a:lumMod val="85000"/>
                  <a:lumOff val="15000"/>
                </a:schemeClr>
              </a:solidFill>
              <a:latin typeface="+mj-lt"/>
            </a:endParaRPr>
          </a:p>
        </p:txBody>
      </p:sp>
      <p:cxnSp>
        <p:nvCxnSpPr>
          <p:cNvPr id="3" name="Прямая соединительная линия 2"/>
          <p:cNvCxnSpPr/>
          <p:nvPr/>
        </p:nvCxnSpPr>
        <p:spPr>
          <a:xfrm flipV="1">
            <a:off x="635739" y="2450720"/>
            <a:ext cx="3311702" cy="8293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15" idx="3"/>
          </p:cNvCxnSpPr>
          <p:nvPr/>
        </p:nvCxnSpPr>
        <p:spPr>
          <a:xfrm flipV="1">
            <a:off x="720275" y="2892222"/>
            <a:ext cx="3751348" cy="5056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4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351145" cy="707886"/>
          </a:xfrm>
          <a:prstGeom prst="rect">
            <a:avLst/>
          </a:prstGeom>
          <a:noFill/>
        </p:spPr>
        <p:txBody>
          <a:bodyPr wrap="none" rtlCol="0">
            <a:spAutoFit/>
          </a:bodyPr>
          <a:lstStyle/>
          <a:p>
            <a:r>
              <a:rPr lang="ru-RU" sz="4000" dirty="0" smtClean="0">
                <a:solidFill>
                  <a:srgbClr val="0078D7"/>
                </a:solidFill>
                <a:latin typeface="+mj-lt"/>
              </a:rPr>
              <a:t>Теперь и по инструкции</a:t>
            </a:r>
            <a:endParaRPr lang="ru-RU" sz="4000" dirty="0">
              <a:solidFill>
                <a:srgbClr val="0078D7"/>
              </a:solidFill>
              <a:latin typeface="+mj-lt"/>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720275" y="1384117"/>
            <a:ext cx="180209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Много шагов</a:t>
            </a:r>
            <a:endParaRPr lang="ru-RU" sz="22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720275" y="1815004"/>
            <a:ext cx="377218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Долго </a:t>
            </a:r>
            <a:r>
              <a:rPr lang="ru-RU" sz="2200" dirty="0" smtClean="0">
                <a:solidFill>
                  <a:schemeClr val="accent6">
                    <a:lumMod val="75000"/>
                  </a:schemeClr>
                </a:solidFill>
                <a:latin typeface="+mj-lt"/>
              </a:rPr>
              <a:t>(но немножко быстрее)</a:t>
            </a:r>
            <a:endParaRPr lang="ru-RU" sz="2200" dirty="0">
              <a:solidFill>
                <a:schemeClr val="accent6">
                  <a:lumMod val="75000"/>
                </a:schemeClr>
              </a:solidFill>
              <a:latin typeface="+mj-lt"/>
            </a:endParaRPr>
          </a:p>
        </p:txBody>
      </p:sp>
      <p:sp>
        <p:nvSpPr>
          <p:cNvPr id="12" name="TextBox 11">
            <a:extLst>
              <a:ext uri="{FF2B5EF4-FFF2-40B4-BE49-F238E27FC236}">
                <a16:creationId xmlns:a16="http://schemas.microsoft.com/office/drawing/2014/main" id="{F3183BF5-C0DC-4CF2-AC0B-6E2AFC1CEB55}"/>
              </a:ext>
            </a:extLst>
          </p:cNvPr>
          <p:cNvSpPr txBox="1"/>
          <p:nvPr/>
        </p:nvSpPr>
        <p:spPr>
          <a:xfrm>
            <a:off x="720275" y="2245891"/>
            <a:ext cx="315983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Скачивает весь Интернет</a:t>
            </a:r>
            <a:endParaRPr lang="ru-RU" sz="2200" dirty="0">
              <a:solidFill>
                <a:schemeClr val="tx1">
                  <a:lumMod val="85000"/>
                  <a:lumOff val="15000"/>
                </a:schemeClr>
              </a:solidFill>
              <a:latin typeface="+mj-lt"/>
            </a:endParaRPr>
          </a:p>
        </p:txBody>
      </p:sp>
      <p:sp>
        <p:nvSpPr>
          <p:cNvPr id="15" name="TextBox 14">
            <a:extLst>
              <a:ext uri="{FF2B5EF4-FFF2-40B4-BE49-F238E27FC236}">
                <a16:creationId xmlns:a16="http://schemas.microsoft.com/office/drawing/2014/main" id="{F3183BF5-C0DC-4CF2-AC0B-6E2AFC1CEB55}"/>
              </a:ext>
            </a:extLst>
          </p:cNvPr>
          <p:cNvSpPr txBox="1"/>
          <p:nvPr/>
        </p:nvSpPr>
        <p:spPr>
          <a:xfrm>
            <a:off x="720275" y="2676778"/>
            <a:ext cx="3751348"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Около 6ГБ временных файлов</a:t>
            </a:r>
            <a:endParaRPr lang="ru-RU" sz="2200" dirty="0">
              <a:solidFill>
                <a:schemeClr val="tx1">
                  <a:lumMod val="85000"/>
                  <a:lumOff val="15000"/>
                </a:schemeClr>
              </a:solidFill>
              <a:latin typeface="+mj-lt"/>
            </a:endParaRPr>
          </a:p>
        </p:txBody>
      </p:sp>
      <p:cxnSp>
        <p:nvCxnSpPr>
          <p:cNvPr id="3" name="Прямая соединительная линия 2"/>
          <p:cNvCxnSpPr/>
          <p:nvPr/>
        </p:nvCxnSpPr>
        <p:spPr>
          <a:xfrm flipV="1">
            <a:off x="635739" y="2450720"/>
            <a:ext cx="3311702" cy="8293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15" idx="3"/>
          </p:cNvCxnSpPr>
          <p:nvPr/>
        </p:nvCxnSpPr>
        <p:spPr>
          <a:xfrm flipV="1">
            <a:off x="720275" y="2892222"/>
            <a:ext cx="3751348" cy="5056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183BF5-C0DC-4CF2-AC0B-6E2AFC1CEB55}"/>
              </a:ext>
            </a:extLst>
          </p:cNvPr>
          <p:cNvSpPr txBox="1"/>
          <p:nvPr/>
        </p:nvSpPr>
        <p:spPr>
          <a:xfrm>
            <a:off x="720275" y="3158227"/>
            <a:ext cx="1176669" cy="430887"/>
          </a:xfrm>
          <a:prstGeom prst="rect">
            <a:avLst/>
          </a:prstGeom>
          <a:noFill/>
        </p:spPr>
        <p:txBody>
          <a:bodyPr wrap="none" rtlCol="0">
            <a:spAutoFit/>
          </a:bodyPr>
          <a:lstStyle/>
          <a:p>
            <a:r>
              <a:rPr lang="ru-RU" sz="2200" dirty="0" smtClean="0">
                <a:solidFill>
                  <a:srgbClr val="C00000"/>
                </a:solidFill>
                <a:latin typeface="+mj-lt"/>
              </a:rPr>
              <a:t>Нет </a:t>
            </a:r>
            <a:r>
              <a:rPr lang="en-US" sz="2200" dirty="0" smtClean="0">
                <a:solidFill>
                  <a:srgbClr val="C00000"/>
                </a:solidFill>
                <a:latin typeface="+mj-lt"/>
              </a:rPr>
              <a:t>strip</a:t>
            </a:r>
            <a:endParaRPr lang="ru-RU" sz="2200" dirty="0">
              <a:solidFill>
                <a:srgbClr val="C00000"/>
              </a:solidFill>
              <a:latin typeface="+mj-lt"/>
            </a:endParaRPr>
          </a:p>
        </p:txBody>
      </p:sp>
      <p:sp>
        <p:nvSpPr>
          <p:cNvPr id="10" name="TextBox 9">
            <a:extLst>
              <a:ext uri="{FF2B5EF4-FFF2-40B4-BE49-F238E27FC236}">
                <a16:creationId xmlns:a16="http://schemas.microsoft.com/office/drawing/2014/main" id="{F3183BF5-C0DC-4CF2-AC0B-6E2AFC1CEB55}"/>
              </a:ext>
            </a:extLst>
          </p:cNvPr>
          <p:cNvSpPr txBox="1"/>
          <p:nvPr/>
        </p:nvSpPr>
        <p:spPr>
          <a:xfrm>
            <a:off x="720275" y="4020001"/>
            <a:ext cx="3289683" cy="430887"/>
          </a:xfrm>
          <a:prstGeom prst="rect">
            <a:avLst/>
          </a:prstGeom>
          <a:noFill/>
        </p:spPr>
        <p:txBody>
          <a:bodyPr wrap="none" rtlCol="0">
            <a:spAutoFit/>
          </a:bodyPr>
          <a:lstStyle/>
          <a:p>
            <a:r>
              <a:rPr lang="ru-RU" sz="2200" dirty="0" smtClean="0">
                <a:solidFill>
                  <a:srgbClr val="C00000"/>
                </a:solidFill>
                <a:latin typeface="+mj-lt"/>
              </a:rPr>
              <a:t>Всё равно сложно и долго</a:t>
            </a:r>
            <a:endParaRPr lang="ru-RU" sz="2200" dirty="0">
              <a:solidFill>
                <a:srgbClr val="C00000"/>
              </a:solidFill>
              <a:latin typeface="+mj-lt"/>
            </a:endParaRPr>
          </a:p>
        </p:txBody>
      </p:sp>
      <p:sp>
        <p:nvSpPr>
          <p:cNvPr id="14" name="TextBox 13">
            <a:extLst>
              <a:ext uri="{FF2B5EF4-FFF2-40B4-BE49-F238E27FC236}">
                <a16:creationId xmlns:a16="http://schemas.microsoft.com/office/drawing/2014/main" id="{F3183BF5-C0DC-4CF2-AC0B-6E2AFC1CEB55}"/>
              </a:ext>
            </a:extLst>
          </p:cNvPr>
          <p:cNvSpPr txBox="1"/>
          <p:nvPr/>
        </p:nvSpPr>
        <p:spPr>
          <a:xfrm>
            <a:off x="720275" y="3589114"/>
            <a:ext cx="1871025" cy="430887"/>
          </a:xfrm>
          <a:prstGeom prst="rect">
            <a:avLst/>
          </a:prstGeom>
          <a:noFill/>
        </p:spPr>
        <p:txBody>
          <a:bodyPr wrap="none" rtlCol="0">
            <a:spAutoFit/>
          </a:bodyPr>
          <a:lstStyle/>
          <a:p>
            <a:r>
              <a:rPr lang="ru-RU" sz="2200" dirty="0" smtClean="0">
                <a:solidFill>
                  <a:srgbClr val="C00000"/>
                </a:solidFill>
                <a:latin typeface="+mj-lt"/>
              </a:rPr>
              <a:t>Нет под </a:t>
            </a:r>
            <a:r>
              <a:rPr lang="en-US" sz="2200" dirty="0" smtClean="0">
                <a:solidFill>
                  <a:srgbClr val="C00000"/>
                </a:solidFill>
                <a:latin typeface="+mj-lt"/>
              </a:rPr>
              <a:t>alpine</a:t>
            </a:r>
            <a:endParaRPr lang="ru-RU" sz="2200" dirty="0">
              <a:solidFill>
                <a:srgbClr val="C00000"/>
              </a:solidFill>
              <a:latin typeface="+mj-lt"/>
            </a:endParaRPr>
          </a:p>
        </p:txBody>
      </p:sp>
    </p:spTree>
    <p:extLst>
      <p:ext uri="{BB962C8B-B14F-4D97-AF65-F5344CB8AC3E}">
        <p14:creationId xmlns:p14="http://schemas.microsoft.com/office/powerpoint/2010/main" val="330815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351145" cy="707886"/>
          </a:xfrm>
          <a:prstGeom prst="rect">
            <a:avLst/>
          </a:prstGeom>
          <a:noFill/>
        </p:spPr>
        <p:txBody>
          <a:bodyPr wrap="none" rtlCol="0">
            <a:spAutoFit/>
          </a:bodyPr>
          <a:lstStyle/>
          <a:p>
            <a:r>
              <a:rPr lang="ru-RU" sz="4000" dirty="0" smtClean="0">
                <a:solidFill>
                  <a:srgbClr val="0078D7"/>
                </a:solidFill>
                <a:latin typeface="+mj-lt"/>
              </a:rPr>
              <a:t>Теперь и по инструкции</a:t>
            </a:r>
            <a:endParaRPr lang="ru-RU" sz="4000" dirty="0">
              <a:solidFill>
                <a:srgbClr val="0078D7"/>
              </a:solidFill>
              <a:latin typeface="+mj-lt"/>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720275" y="1384117"/>
            <a:ext cx="180209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Много шагов</a:t>
            </a:r>
            <a:endParaRPr lang="ru-RU" sz="22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720275" y="1815004"/>
            <a:ext cx="377218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Долго </a:t>
            </a:r>
            <a:r>
              <a:rPr lang="ru-RU" sz="2200" dirty="0" smtClean="0">
                <a:solidFill>
                  <a:schemeClr val="accent6">
                    <a:lumMod val="75000"/>
                  </a:schemeClr>
                </a:solidFill>
                <a:latin typeface="+mj-lt"/>
              </a:rPr>
              <a:t>(но немножко быстрее)</a:t>
            </a:r>
            <a:endParaRPr lang="ru-RU" sz="2200" dirty="0">
              <a:solidFill>
                <a:schemeClr val="accent6">
                  <a:lumMod val="75000"/>
                </a:schemeClr>
              </a:solidFill>
              <a:latin typeface="+mj-lt"/>
            </a:endParaRPr>
          </a:p>
        </p:txBody>
      </p:sp>
      <p:sp>
        <p:nvSpPr>
          <p:cNvPr id="12" name="TextBox 11">
            <a:extLst>
              <a:ext uri="{FF2B5EF4-FFF2-40B4-BE49-F238E27FC236}">
                <a16:creationId xmlns:a16="http://schemas.microsoft.com/office/drawing/2014/main" id="{F3183BF5-C0DC-4CF2-AC0B-6E2AFC1CEB55}"/>
              </a:ext>
            </a:extLst>
          </p:cNvPr>
          <p:cNvSpPr txBox="1"/>
          <p:nvPr/>
        </p:nvSpPr>
        <p:spPr>
          <a:xfrm>
            <a:off x="720275" y="2245891"/>
            <a:ext cx="315983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Скачивает весь Интернет</a:t>
            </a:r>
            <a:endParaRPr lang="ru-RU" sz="2200" dirty="0">
              <a:solidFill>
                <a:schemeClr val="tx1">
                  <a:lumMod val="85000"/>
                  <a:lumOff val="15000"/>
                </a:schemeClr>
              </a:solidFill>
              <a:latin typeface="+mj-lt"/>
            </a:endParaRPr>
          </a:p>
        </p:txBody>
      </p:sp>
      <p:sp>
        <p:nvSpPr>
          <p:cNvPr id="15" name="TextBox 14">
            <a:extLst>
              <a:ext uri="{FF2B5EF4-FFF2-40B4-BE49-F238E27FC236}">
                <a16:creationId xmlns:a16="http://schemas.microsoft.com/office/drawing/2014/main" id="{F3183BF5-C0DC-4CF2-AC0B-6E2AFC1CEB55}"/>
              </a:ext>
            </a:extLst>
          </p:cNvPr>
          <p:cNvSpPr txBox="1"/>
          <p:nvPr/>
        </p:nvSpPr>
        <p:spPr>
          <a:xfrm>
            <a:off x="720275" y="2676778"/>
            <a:ext cx="3751348"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Около 6ГБ временных файлов</a:t>
            </a:r>
            <a:endParaRPr lang="ru-RU" sz="2200" dirty="0">
              <a:solidFill>
                <a:schemeClr val="tx1">
                  <a:lumMod val="85000"/>
                  <a:lumOff val="15000"/>
                </a:schemeClr>
              </a:solidFill>
              <a:latin typeface="+mj-lt"/>
            </a:endParaRPr>
          </a:p>
        </p:txBody>
      </p:sp>
      <p:cxnSp>
        <p:nvCxnSpPr>
          <p:cNvPr id="3" name="Прямая соединительная линия 2"/>
          <p:cNvCxnSpPr/>
          <p:nvPr/>
        </p:nvCxnSpPr>
        <p:spPr>
          <a:xfrm flipV="1">
            <a:off x="635739" y="2450720"/>
            <a:ext cx="3311702" cy="8293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15" idx="3"/>
          </p:cNvCxnSpPr>
          <p:nvPr/>
        </p:nvCxnSpPr>
        <p:spPr>
          <a:xfrm flipV="1">
            <a:off x="720275" y="2892222"/>
            <a:ext cx="3751348" cy="5056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183BF5-C0DC-4CF2-AC0B-6E2AFC1CEB55}"/>
              </a:ext>
            </a:extLst>
          </p:cNvPr>
          <p:cNvSpPr txBox="1"/>
          <p:nvPr/>
        </p:nvSpPr>
        <p:spPr>
          <a:xfrm>
            <a:off x="720275" y="3452000"/>
            <a:ext cx="2339102" cy="430887"/>
          </a:xfrm>
          <a:prstGeom prst="rect">
            <a:avLst/>
          </a:prstGeom>
          <a:noFill/>
        </p:spPr>
        <p:txBody>
          <a:bodyPr wrap="none" rtlCol="0">
            <a:spAutoFit/>
          </a:bodyPr>
          <a:lstStyle/>
          <a:p>
            <a:r>
              <a:rPr lang="ru-RU" sz="2200" dirty="0" smtClean="0">
                <a:solidFill>
                  <a:schemeClr val="accent6">
                    <a:lumMod val="75000"/>
                  </a:schemeClr>
                </a:solidFill>
                <a:latin typeface="+mj-lt"/>
              </a:rPr>
              <a:t>Больше не нужно:</a:t>
            </a:r>
            <a:endParaRPr lang="ru-RU" sz="2200" dirty="0">
              <a:solidFill>
                <a:schemeClr val="accent6">
                  <a:lumMod val="75000"/>
                </a:schemeClr>
              </a:solidFill>
              <a:latin typeface="+mj-lt"/>
            </a:endParaRPr>
          </a:p>
        </p:txBody>
      </p:sp>
      <p:sp>
        <p:nvSpPr>
          <p:cNvPr id="10" name="Прямоугольник 9"/>
          <p:cNvSpPr/>
          <p:nvPr/>
        </p:nvSpPr>
        <p:spPr>
          <a:xfrm>
            <a:off x="1058348" y="4375475"/>
            <a:ext cx="2337499" cy="369332"/>
          </a:xfrm>
          <a:prstGeom prst="rect">
            <a:avLst/>
          </a:prstGeom>
        </p:spPr>
        <p:txBody>
          <a:bodyPr wrap="none">
            <a:spAutoFit/>
          </a:bodyPr>
          <a:lstStyle/>
          <a:p>
            <a:r>
              <a:rPr lang="en-US" dirty="0" err="1" smtClean="0">
                <a:latin typeface="Consolas" panose="020B0609020204030204" pitchFamily="49" charset="0"/>
              </a:rPr>
              <a:t>apk</a:t>
            </a:r>
            <a:r>
              <a:rPr lang="en-US" dirty="0" smtClean="0">
                <a:latin typeface="Consolas" panose="020B0609020204030204" pitchFamily="49" charset="0"/>
              </a:rPr>
              <a:t> add </a:t>
            </a:r>
            <a:r>
              <a:rPr lang="en-US" dirty="0" err="1" smtClean="0">
                <a:latin typeface="Consolas" panose="020B0609020204030204" pitchFamily="49" charset="0"/>
              </a:rPr>
              <a:t>libstdc</a:t>
            </a:r>
            <a:r>
              <a:rPr lang="en-US" dirty="0" smtClean="0">
                <a:latin typeface="Consolas" panose="020B0609020204030204" pitchFamily="49" charset="0"/>
              </a:rPr>
              <a:t>++</a:t>
            </a:r>
            <a:endParaRPr lang="ru-RU" dirty="0">
              <a:latin typeface="Consolas" panose="020B0609020204030204" pitchFamily="49" charset="0"/>
            </a:endParaRPr>
          </a:p>
        </p:txBody>
      </p:sp>
      <p:sp>
        <p:nvSpPr>
          <p:cNvPr id="14" name="Прямоугольник 13"/>
          <p:cNvSpPr/>
          <p:nvPr/>
        </p:nvSpPr>
        <p:spPr>
          <a:xfrm>
            <a:off x="1058245" y="3944515"/>
            <a:ext cx="3097323" cy="369332"/>
          </a:xfrm>
          <a:prstGeom prst="rect">
            <a:avLst/>
          </a:prstGeom>
        </p:spPr>
        <p:txBody>
          <a:bodyPr wrap="none">
            <a:spAutoFit/>
          </a:bodyPr>
          <a:lstStyle/>
          <a:p>
            <a:r>
              <a:rPr lang="en-US" dirty="0" smtClean="0">
                <a:latin typeface="Consolas" panose="020B0609020204030204" pitchFamily="49" charset="0"/>
              </a:rPr>
              <a:t>apt-get install </a:t>
            </a:r>
            <a:r>
              <a:rPr lang="en-US" dirty="0" err="1" smtClean="0">
                <a:latin typeface="Consolas" panose="020B0609020204030204" pitchFamily="49" charset="0"/>
              </a:rPr>
              <a:t>libc</a:t>
            </a:r>
            <a:r>
              <a:rPr lang="en-US" dirty="0" smtClean="0">
                <a:latin typeface="Consolas" panose="020B0609020204030204" pitchFamily="49" charset="0"/>
              </a:rPr>
              <a:t>++1</a:t>
            </a:r>
            <a:endParaRPr lang="ru-RU" dirty="0">
              <a:latin typeface="Consolas" panose="020B0609020204030204" pitchFamily="49" charset="0"/>
            </a:endParaRPr>
          </a:p>
        </p:txBody>
      </p:sp>
    </p:spTree>
    <p:extLst>
      <p:ext uri="{BB962C8B-B14F-4D97-AF65-F5344CB8AC3E}">
        <p14:creationId xmlns:p14="http://schemas.microsoft.com/office/powerpoint/2010/main" val="47472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6431569" cy="707886"/>
          </a:xfrm>
          <a:prstGeom prst="rect">
            <a:avLst/>
          </a:prstGeom>
          <a:noFill/>
        </p:spPr>
        <p:txBody>
          <a:bodyPr wrap="none" rtlCol="0">
            <a:spAutoFit/>
          </a:bodyPr>
          <a:lstStyle/>
          <a:p>
            <a:r>
              <a:rPr lang="ru-RU" sz="4000" dirty="0" smtClean="0">
                <a:solidFill>
                  <a:srgbClr val="0078D7"/>
                </a:solidFill>
                <a:latin typeface="+mj-lt"/>
              </a:rPr>
              <a:t>Проблема в версии </a:t>
            </a:r>
            <a:r>
              <a:rPr lang="en-US" sz="4000" dirty="0" smtClean="0">
                <a:solidFill>
                  <a:srgbClr val="0078D7"/>
                </a:solidFill>
                <a:latin typeface="+mj-lt"/>
              </a:rPr>
              <a:t>plv8 3.x.x</a:t>
            </a:r>
            <a:endParaRPr lang="ru-RU" sz="4000" dirty="0">
              <a:solidFill>
                <a:srgbClr val="0078D7"/>
              </a:solidFill>
              <a:latin typeface="+mj-lt"/>
            </a:endParaRPr>
          </a:p>
        </p:txBody>
      </p:sp>
      <p:sp>
        <p:nvSpPr>
          <p:cNvPr id="5" name="Прямоугольник 4"/>
          <p:cNvSpPr/>
          <p:nvPr/>
        </p:nvSpPr>
        <p:spPr>
          <a:xfrm>
            <a:off x="698343" y="1504547"/>
            <a:ext cx="8036174" cy="2308324"/>
          </a:xfrm>
          <a:prstGeom prst="rect">
            <a:avLst/>
          </a:prstGeom>
        </p:spPr>
        <p:txBody>
          <a:bodyPr wrap="none">
            <a:spAutoFit/>
          </a:bodyPr>
          <a:lstStyle/>
          <a:p>
            <a:r>
              <a:rPr lang="en-US" dirty="0" smtClean="0">
                <a:latin typeface="Consolas" panose="020B0609020204030204" pitchFamily="49" charset="0"/>
              </a:rPr>
              <a:t>CREATE </a:t>
            </a:r>
            <a:r>
              <a:rPr lang="en-US" dirty="0">
                <a:latin typeface="Consolas" panose="020B0609020204030204" pitchFamily="49" charset="0"/>
              </a:rPr>
              <a:t>OR REPLACE FUNCTION </a:t>
            </a:r>
            <a:r>
              <a:rPr lang="en-US" dirty="0" err="1">
                <a:latin typeface="Consolas" panose="020B0609020204030204" pitchFamily="49" charset="0"/>
              </a:rPr>
              <a:t>get_count</a:t>
            </a:r>
            <a:r>
              <a:rPr lang="en-US" dirty="0">
                <a:latin typeface="Consolas" panose="020B0609020204030204" pitchFamily="49" charset="0"/>
              </a:rPr>
              <a:t>(</a:t>
            </a:r>
            <a:r>
              <a:rPr lang="en-US" dirty="0" err="1">
                <a:latin typeface="Consolas" panose="020B0609020204030204" pitchFamily="49" charset="0"/>
              </a:rPr>
              <a:t>table_name</a:t>
            </a:r>
            <a:r>
              <a:rPr lang="en-US" dirty="0">
                <a:latin typeface="Consolas" panose="020B0609020204030204" pitchFamily="49" charset="0"/>
              </a:rPr>
              <a:t> text)</a:t>
            </a:r>
          </a:p>
          <a:p>
            <a:r>
              <a:rPr lang="en-US" dirty="0">
                <a:latin typeface="Consolas" panose="020B0609020204030204" pitchFamily="49" charset="0"/>
              </a:rPr>
              <a:t>  RETURNS </a:t>
            </a:r>
            <a:r>
              <a:rPr lang="en-US" dirty="0" err="1">
                <a:latin typeface="Consolas" panose="020B0609020204030204" pitchFamily="49" charset="0"/>
              </a:rPr>
              <a:t>jsonb</a:t>
            </a:r>
            <a:endParaRPr lang="en-US" dirty="0">
              <a:latin typeface="Consolas" panose="020B0609020204030204" pitchFamily="49" charset="0"/>
            </a:endParaRPr>
          </a:p>
          <a:p>
            <a:r>
              <a:rPr lang="en-US" dirty="0">
                <a:latin typeface="Consolas" panose="020B0609020204030204" pitchFamily="49" charset="0"/>
              </a:rPr>
              <a:t>  LANGUAGE plv8 IMMUTABLE AS</a:t>
            </a:r>
          </a:p>
          <a:p>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 </a:t>
            </a:r>
            <a:r>
              <a:rPr lang="en-US" dirty="0" err="1">
                <a:latin typeface="Consolas" panose="020B0609020204030204" pitchFamily="49" charset="0"/>
              </a:rPr>
              <a:t>sql</a:t>
            </a:r>
            <a:r>
              <a:rPr lang="en-US" dirty="0">
                <a:latin typeface="Consolas" panose="020B0609020204030204" pitchFamily="49" charset="0"/>
              </a:rPr>
              <a:t> = `SELECT COUNT(*) AS </a:t>
            </a:r>
            <a:r>
              <a:rPr lang="en-US" dirty="0" err="1">
                <a:latin typeface="Consolas" panose="020B0609020204030204" pitchFamily="49" charset="0"/>
              </a:rPr>
              <a:t>cnt</a:t>
            </a:r>
            <a:r>
              <a:rPr lang="en-US" dirty="0">
                <a:latin typeface="Consolas" panose="020B0609020204030204" pitchFamily="49" charset="0"/>
              </a:rPr>
              <a:t> FROM "${</a:t>
            </a:r>
            <a:r>
              <a:rPr lang="en-US" dirty="0" err="1">
                <a:latin typeface="Consolas" panose="020B0609020204030204" pitchFamily="49" charset="0"/>
              </a:rPr>
              <a:t>table_name</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 data = plv8.execute(</a:t>
            </a:r>
            <a:r>
              <a:rPr lang="en-US" dirty="0" err="1">
                <a:latin typeface="Consolas" panose="020B0609020204030204" pitchFamily="49" charset="0"/>
              </a:rPr>
              <a:t>sql</a:t>
            </a:r>
            <a:r>
              <a:rPr lang="en-US" dirty="0">
                <a:latin typeface="Consolas" panose="020B0609020204030204" pitchFamily="49" charset="0"/>
              </a:rPr>
              <a:t>);</a:t>
            </a:r>
          </a:p>
          <a:p>
            <a:r>
              <a:rPr lang="en-US" dirty="0">
                <a:latin typeface="Consolas" panose="020B0609020204030204" pitchFamily="49" charset="0"/>
              </a:rPr>
              <a:t>    return data[0];</a:t>
            </a:r>
          </a:p>
          <a:p>
            <a:r>
              <a:rPr lang="en-US" dirty="0">
                <a:latin typeface="Consolas" panose="020B0609020204030204" pitchFamily="49" charset="0"/>
              </a:rPr>
              <a:t>$$;</a:t>
            </a:r>
            <a:endParaRPr lang="ru-RU" dirty="0">
              <a:latin typeface="Consolas" panose="020B0609020204030204" pitchFamily="49" charset="0"/>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635739" y="4159359"/>
            <a:ext cx="893193"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2.3.15</a:t>
            </a:r>
            <a:endParaRPr lang="ru-RU" sz="2200" dirty="0">
              <a:solidFill>
                <a:schemeClr val="tx1">
                  <a:lumMod val="85000"/>
                  <a:lumOff val="15000"/>
                </a:schemeClr>
              </a:solidFill>
              <a:latin typeface="+mj-lt"/>
            </a:endParaRPr>
          </a:p>
        </p:txBody>
      </p:sp>
      <p:sp>
        <p:nvSpPr>
          <p:cNvPr id="12" name="Прямоугольник 11"/>
          <p:cNvSpPr/>
          <p:nvPr/>
        </p:nvSpPr>
        <p:spPr>
          <a:xfrm>
            <a:off x="1026003" y="4563189"/>
            <a:ext cx="1704313" cy="369332"/>
          </a:xfrm>
          <a:prstGeom prst="rect">
            <a:avLst/>
          </a:prstGeom>
        </p:spPr>
        <p:txBody>
          <a:bodyPr wrap="none">
            <a:spAutoFit/>
          </a:bodyPr>
          <a:lstStyle/>
          <a:p>
            <a:r>
              <a:rPr lang="en-US" dirty="0" smtClean="0">
                <a:latin typeface="Consolas" panose="020B0609020204030204" pitchFamily="49" charset="0"/>
              </a:rPr>
              <a:t>{ "</a:t>
            </a:r>
            <a:r>
              <a:rPr lang="en-US" dirty="0" err="1">
                <a:latin typeface="Consolas" panose="020B0609020204030204" pitchFamily="49" charset="0"/>
              </a:rPr>
              <a:t>cnt</a:t>
            </a:r>
            <a:r>
              <a:rPr lang="en-US" dirty="0">
                <a:latin typeface="Consolas" panose="020B0609020204030204" pitchFamily="49" charset="0"/>
              </a:rPr>
              <a:t>": </a:t>
            </a:r>
            <a:r>
              <a:rPr lang="en-US" dirty="0" smtClean="0">
                <a:latin typeface="Consolas" panose="020B0609020204030204" pitchFamily="49" charset="0"/>
              </a:rPr>
              <a:t>2 }</a:t>
            </a:r>
            <a:endParaRPr lang="ru-RU" dirty="0">
              <a:latin typeface="Consolas" panose="020B0609020204030204" pitchFamily="49" charset="0"/>
            </a:endParaRPr>
          </a:p>
        </p:txBody>
      </p:sp>
    </p:spTree>
    <p:extLst>
      <p:ext uri="{BB962C8B-B14F-4D97-AF65-F5344CB8AC3E}">
        <p14:creationId xmlns:p14="http://schemas.microsoft.com/office/powerpoint/2010/main" val="326825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6431569" cy="707886"/>
          </a:xfrm>
          <a:prstGeom prst="rect">
            <a:avLst/>
          </a:prstGeom>
          <a:noFill/>
        </p:spPr>
        <p:txBody>
          <a:bodyPr wrap="none" rtlCol="0">
            <a:spAutoFit/>
          </a:bodyPr>
          <a:lstStyle/>
          <a:p>
            <a:r>
              <a:rPr lang="ru-RU" sz="4000" dirty="0" smtClean="0">
                <a:solidFill>
                  <a:srgbClr val="0078D7"/>
                </a:solidFill>
                <a:latin typeface="+mj-lt"/>
              </a:rPr>
              <a:t>Проблема в версии </a:t>
            </a:r>
            <a:r>
              <a:rPr lang="en-US" sz="4000" dirty="0" smtClean="0">
                <a:solidFill>
                  <a:srgbClr val="0078D7"/>
                </a:solidFill>
                <a:latin typeface="+mj-lt"/>
              </a:rPr>
              <a:t>plv8 3.x.x</a:t>
            </a:r>
            <a:endParaRPr lang="ru-RU" sz="4000" dirty="0">
              <a:solidFill>
                <a:srgbClr val="0078D7"/>
              </a:solidFill>
              <a:latin typeface="+mj-lt"/>
            </a:endParaRPr>
          </a:p>
        </p:txBody>
      </p:sp>
      <p:sp>
        <p:nvSpPr>
          <p:cNvPr id="5" name="Прямоугольник 4"/>
          <p:cNvSpPr/>
          <p:nvPr/>
        </p:nvSpPr>
        <p:spPr>
          <a:xfrm>
            <a:off x="698343" y="1504547"/>
            <a:ext cx="8036174" cy="2308324"/>
          </a:xfrm>
          <a:prstGeom prst="rect">
            <a:avLst/>
          </a:prstGeom>
        </p:spPr>
        <p:txBody>
          <a:bodyPr wrap="none">
            <a:spAutoFit/>
          </a:bodyPr>
          <a:lstStyle/>
          <a:p>
            <a:r>
              <a:rPr lang="en-US" dirty="0" smtClean="0">
                <a:latin typeface="Consolas" panose="020B0609020204030204" pitchFamily="49" charset="0"/>
              </a:rPr>
              <a:t>CREATE </a:t>
            </a:r>
            <a:r>
              <a:rPr lang="en-US" dirty="0">
                <a:latin typeface="Consolas" panose="020B0609020204030204" pitchFamily="49" charset="0"/>
              </a:rPr>
              <a:t>OR REPLACE FUNCTION </a:t>
            </a:r>
            <a:r>
              <a:rPr lang="en-US" dirty="0" err="1">
                <a:latin typeface="Consolas" panose="020B0609020204030204" pitchFamily="49" charset="0"/>
              </a:rPr>
              <a:t>get_count</a:t>
            </a:r>
            <a:r>
              <a:rPr lang="en-US" dirty="0">
                <a:latin typeface="Consolas" panose="020B0609020204030204" pitchFamily="49" charset="0"/>
              </a:rPr>
              <a:t>(</a:t>
            </a:r>
            <a:r>
              <a:rPr lang="en-US" dirty="0" err="1">
                <a:latin typeface="Consolas" panose="020B0609020204030204" pitchFamily="49" charset="0"/>
              </a:rPr>
              <a:t>table_name</a:t>
            </a:r>
            <a:r>
              <a:rPr lang="en-US" dirty="0">
                <a:latin typeface="Consolas" panose="020B0609020204030204" pitchFamily="49" charset="0"/>
              </a:rPr>
              <a:t> text)</a:t>
            </a:r>
          </a:p>
          <a:p>
            <a:r>
              <a:rPr lang="en-US" dirty="0">
                <a:latin typeface="Consolas" panose="020B0609020204030204" pitchFamily="49" charset="0"/>
              </a:rPr>
              <a:t>  RETURNS </a:t>
            </a:r>
            <a:r>
              <a:rPr lang="en-US" dirty="0" err="1">
                <a:latin typeface="Consolas" panose="020B0609020204030204" pitchFamily="49" charset="0"/>
              </a:rPr>
              <a:t>jsonb</a:t>
            </a:r>
            <a:endParaRPr lang="en-US" dirty="0">
              <a:latin typeface="Consolas" panose="020B0609020204030204" pitchFamily="49" charset="0"/>
            </a:endParaRPr>
          </a:p>
          <a:p>
            <a:r>
              <a:rPr lang="en-US" dirty="0">
                <a:latin typeface="Consolas" panose="020B0609020204030204" pitchFamily="49" charset="0"/>
              </a:rPr>
              <a:t>  LANGUAGE plv8 IMMUTABLE AS</a:t>
            </a:r>
          </a:p>
          <a:p>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 </a:t>
            </a:r>
            <a:r>
              <a:rPr lang="en-US" dirty="0" err="1">
                <a:latin typeface="Consolas" panose="020B0609020204030204" pitchFamily="49" charset="0"/>
              </a:rPr>
              <a:t>sql</a:t>
            </a:r>
            <a:r>
              <a:rPr lang="en-US" dirty="0">
                <a:latin typeface="Consolas" panose="020B0609020204030204" pitchFamily="49" charset="0"/>
              </a:rPr>
              <a:t> = `SELECT COUNT(*) AS </a:t>
            </a:r>
            <a:r>
              <a:rPr lang="en-US" dirty="0" err="1">
                <a:latin typeface="Consolas" panose="020B0609020204030204" pitchFamily="49" charset="0"/>
              </a:rPr>
              <a:t>cnt</a:t>
            </a:r>
            <a:r>
              <a:rPr lang="en-US" dirty="0">
                <a:latin typeface="Consolas" panose="020B0609020204030204" pitchFamily="49" charset="0"/>
              </a:rPr>
              <a:t> FROM "${</a:t>
            </a:r>
            <a:r>
              <a:rPr lang="en-US" dirty="0" err="1">
                <a:latin typeface="Consolas" panose="020B0609020204030204" pitchFamily="49" charset="0"/>
              </a:rPr>
              <a:t>table_name</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 data = plv8.execute(</a:t>
            </a:r>
            <a:r>
              <a:rPr lang="en-US" dirty="0" err="1">
                <a:latin typeface="Consolas" panose="020B0609020204030204" pitchFamily="49" charset="0"/>
              </a:rPr>
              <a:t>sql</a:t>
            </a:r>
            <a:r>
              <a:rPr lang="en-US" dirty="0">
                <a:latin typeface="Consolas" panose="020B0609020204030204" pitchFamily="49" charset="0"/>
              </a:rPr>
              <a:t>);</a:t>
            </a:r>
          </a:p>
          <a:p>
            <a:r>
              <a:rPr lang="en-US" dirty="0">
                <a:latin typeface="Consolas" panose="020B0609020204030204" pitchFamily="49" charset="0"/>
              </a:rPr>
              <a:t>    return data[0];</a:t>
            </a:r>
          </a:p>
          <a:p>
            <a:r>
              <a:rPr lang="en-US" dirty="0">
                <a:latin typeface="Consolas" panose="020B0609020204030204" pitchFamily="49" charset="0"/>
              </a:rPr>
              <a:t>$$;</a:t>
            </a:r>
            <a:endParaRPr lang="ru-RU" dirty="0">
              <a:latin typeface="Consolas" panose="020B0609020204030204" pitchFamily="49" charset="0"/>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635739" y="4159359"/>
            <a:ext cx="893193"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2.3.15</a:t>
            </a:r>
            <a:endParaRPr lang="ru-RU" sz="2200" dirty="0">
              <a:solidFill>
                <a:schemeClr val="tx1">
                  <a:lumMod val="85000"/>
                  <a:lumOff val="15000"/>
                </a:schemeClr>
              </a:solidFill>
              <a:latin typeface="+mj-lt"/>
            </a:endParaRPr>
          </a:p>
        </p:txBody>
      </p:sp>
      <p:sp>
        <p:nvSpPr>
          <p:cNvPr id="12" name="Прямоугольник 11"/>
          <p:cNvSpPr/>
          <p:nvPr/>
        </p:nvSpPr>
        <p:spPr>
          <a:xfrm>
            <a:off x="1026003" y="4563189"/>
            <a:ext cx="1704313" cy="369332"/>
          </a:xfrm>
          <a:prstGeom prst="rect">
            <a:avLst/>
          </a:prstGeom>
        </p:spPr>
        <p:txBody>
          <a:bodyPr wrap="none">
            <a:spAutoFit/>
          </a:bodyPr>
          <a:lstStyle/>
          <a:p>
            <a:r>
              <a:rPr lang="en-US" dirty="0" smtClean="0">
                <a:latin typeface="Consolas" panose="020B0609020204030204" pitchFamily="49" charset="0"/>
              </a:rPr>
              <a:t>{ "</a:t>
            </a:r>
            <a:r>
              <a:rPr lang="en-US" dirty="0" err="1">
                <a:latin typeface="Consolas" panose="020B0609020204030204" pitchFamily="49" charset="0"/>
              </a:rPr>
              <a:t>cnt</a:t>
            </a:r>
            <a:r>
              <a:rPr lang="en-US" dirty="0">
                <a:latin typeface="Consolas" panose="020B0609020204030204" pitchFamily="49" charset="0"/>
              </a:rPr>
              <a:t>": </a:t>
            </a:r>
            <a:r>
              <a:rPr lang="en-US" dirty="0" smtClean="0">
                <a:latin typeface="Consolas" panose="020B0609020204030204" pitchFamily="49" charset="0"/>
              </a:rPr>
              <a:t>2 }</a:t>
            </a:r>
            <a:endParaRPr lang="ru-RU" dirty="0">
              <a:latin typeface="Consolas" panose="020B0609020204030204" pitchFamily="49" charset="0"/>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635739" y="5251952"/>
            <a:ext cx="750526"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3.1.1</a:t>
            </a:r>
            <a:endParaRPr lang="ru-RU" sz="2200" dirty="0">
              <a:solidFill>
                <a:schemeClr val="tx1">
                  <a:lumMod val="85000"/>
                  <a:lumOff val="15000"/>
                </a:schemeClr>
              </a:solidFill>
              <a:latin typeface="+mj-lt"/>
            </a:endParaRPr>
          </a:p>
        </p:txBody>
      </p:sp>
      <p:sp>
        <p:nvSpPr>
          <p:cNvPr id="7" name="Прямоугольник 6"/>
          <p:cNvSpPr/>
          <p:nvPr/>
        </p:nvSpPr>
        <p:spPr>
          <a:xfrm>
            <a:off x="1026003" y="5655782"/>
            <a:ext cx="1957587" cy="369332"/>
          </a:xfrm>
          <a:prstGeom prst="rect">
            <a:avLst/>
          </a:prstGeom>
        </p:spPr>
        <p:txBody>
          <a:bodyPr wrap="none">
            <a:spAutoFit/>
          </a:bodyPr>
          <a:lstStyle/>
          <a:p>
            <a:r>
              <a:rPr lang="en-US" dirty="0" smtClean="0">
                <a:latin typeface="Consolas" panose="020B0609020204030204" pitchFamily="49" charset="0"/>
              </a:rPr>
              <a:t>{ "</a:t>
            </a:r>
            <a:r>
              <a:rPr lang="en-US" dirty="0" err="1">
                <a:latin typeface="Consolas" panose="020B0609020204030204" pitchFamily="49" charset="0"/>
              </a:rPr>
              <a:t>cnt</a:t>
            </a:r>
            <a:r>
              <a:rPr lang="en-US" dirty="0">
                <a:latin typeface="Consolas" panose="020B0609020204030204" pitchFamily="49" charset="0"/>
              </a:rPr>
              <a:t>": </a:t>
            </a:r>
            <a:r>
              <a:rPr lang="en-US" dirty="0" smtClean="0">
                <a:latin typeface="Consolas" panose="020B0609020204030204" pitchFamily="49" charset="0"/>
              </a:rPr>
              <a:t>"2" }</a:t>
            </a:r>
            <a:endParaRPr lang="ru-RU" dirty="0">
              <a:latin typeface="Consolas" panose="020B0609020204030204" pitchFamily="49" charset="0"/>
            </a:endParaRPr>
          </a:p>
        </p:txBody>
      </p:sp>
    </p:spTree>
    <p:extLst>
      <p:ext uri="{BB962C8B-B14F-4D97-AF65-F5344CB8AC3E}">
        <p14:creationId xmlns:p14="http://schemas.microsoft.com/office/powerpoint/2010/main" val="3138866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576000" y="536760"/>
            <a:ext cx="580788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4000" b="0" strike="noStrike" spc="-1">
                <a:solidFill>
                  <a:srgbClr val="0078D7"/>
                </a:solidFill>
                <a:latin typeface="Calibri Light"/>
              </a:rPr>
              <a:t>Plv8 v3.0.0 vs v2.3.15</a:t>
            </a:r>
            <a:endParaRPr lang="ru-RU" sz="4000" b="0" strike="noStrike" spc="-1">
              <a:latin typeface="Arial"/>
            </a:endParaRPr>
          </a:p>
        </p:txBody>
      </p:sp>
      <p:sp>
        <p:nvSpPr>
          <p:cNvPr id="174" name="CustomShape 2"/>
          <p:cNvSpPr/>
          <p:nvPr/>
        </p:nvSpPr>
        <p:spPr>
          <a:xfrm>
            <a:off x="862560" y="1370520"/>
            <a:ext cx="6725216" cy="383036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update</a:t>
            </a:r>
            <a:r>
              <a:rPr lang="ru-RU" sz="1800" b="0" strike="noStrike" spc="-1" dirty="0">
                <a:solidFill>
                  <a:srgbClr val="000000"/>
                </a:solidFill>
                <a:latin typeface="Consolas"/>
              </a:rPr>
              <a:t> </a:t>
            </a:r>
            <a:r>
              <a:rPr lang="ru-RU" sz="1800" b="0" strike="noStrike" spc="-1" dirty="0" err="1">
                <a:solidFill>
                  <a:srgbClr val="000000"/>
                </a:solidFill>
                <a:latin typeface="Consolas"/>
              </a:rPr>
              <a:t>to</a:t>
            </a:r>
            <a:r>
              <a:rPr lang="ru-RU" sz="1800" b="0" strike="noStrike" spc="-1" dirty="0">
                <a:solidFill>
                  <a:srgbClr val="000000"/>
                </a:solidFill>
                <a:latin typeface="Consolas"/>
              </a:rPr>
              <a:t> v8 8.6.405</a:t>
            </a:r>
            <a:endParaRPr lang="ru-RU" sz="1800" b="0" strike="noStrike" spc="-1" dirty="0">
              <a:latin typeface="Arial"/>
            </a:endParaRPr>
          </a:p>
          <a:p>
            <a:pPr>
              <a:lnSpc>
                <a:spcPct val="150000"/>
              </a:lnSpc>
            </a:pP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support</a:t>
            </a:r>
            <a:r>
              <a:rPr lang="ru-RU" sz="1800" b="0" strike="noStrike" spc="-1" dirty="0">
                <a:solidFill>
                  <a:srgbClr val="000000"/>
                </a:solidFill>
                <a:latin typeface="Consolas"/>
              </a:rPr>
              <a:t> </a:t>
            </a:r>
            <a:r>
              <a:rPr lang="ru-RU" sz="1800" b="0" strike="noStrike" spc="-1" dirty="0" err="1">
                <a:solidFill>
                  <a:srgbClr val="000000"/>
                </a:solidFill>
                <a:latin typeface="Consolas"/>
              </a:rPr>
              <a:t>postgres</a:t>
            </a:r>
            <a:r>
              <a:rPr lang="ru-RU" sz="1800" b="0" strike="noStrike" spc="-1" dirty="0">
                <a:solidFill>
                  <a:srgbClr val="000000"/>
                </a:solidFill>
                <a:latin typeface="Consolas"/>
              </a:rPr>
              <a:t> 14</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C00000"/>
                </a:solidFill>
                <a:latin typeface="Consolas"/>
              </a:rPr>
              <a:t>add</a:t>
            </a:r>
            <a:r>
              <a:rPr lang="ru-RU" sz="1800" b="0" strike="noStrike" spc="-1" dirty="0">
                <a:solidFill>
                  <a:srgbClr val="C00000"/>
                </a:solidFill>
                <a:latin typeface="Consolas"/>
              </a:rPr>
              <a:t> </a:t>
            </a:r>
            <a:r>
              <a:rPr lang="ru-RU" sz="1800" b="0" strike="noStrike" spc="-1" dirty="0" err="1" smtClean="0">
                <a:solidFill>
                  <a:srgbClr val="C00000"/>
                </a:solidFill>
                <a:latin typeface="Consolas"/>
              </a:rPr>
              <a:t>Big</a:t>
            </a:r>
            <a:r>
              <a:rPr lang="en-US" sz="1800" b="0" strike="noStrike" spc="-1" dirty="0" smtClean="0">
                <a:solidFill>
                  <a:srgbClr val="C00000"/>
                </a:solidFill>
                <a:latin typeface="Consolas"/>
              </a:rPr>
              <a:t>I</a:t>
            </a:r>
            <a:r>
              <a:rPr lang="ru-RU" sz="1800" b="0" strike="noStrike" spc="-1" dirty="0" err="1" smtClean="0">
                <a:solidFill>
                  <a:srgbClr val="C00000"/>
                </a:solidFill>
                <a:latin typeface="Consolas"/>
              </a:rPr>
              <a:t>nt</a:t>
            </a:r>
            <a:r>
              <a:rPr lang="ru-RU" sz="1800" b="0" strike="noStrike" spc="-1" dirty="0" smtClean="0">
                <a:solidFill>
                  <a:srgbClr val="C00000"/>
                </a:solidFill>
                <a:latin typeface="Consolas"/>
              </a:rPr>
              <a:t> </a:t>
            </a:r>
            <a:r>
              <a:rPr lang="ru-RU" sz="1800" b="0" strike="noStrike" spc="-1" dirty="0" err="1">
                <a:solidFill>
                  <a:srgbClr val="C00000"/>
                </a:solidFill>
                <a:latin typeface="Consolas"/>
              </a:rPr>
              <a:t>support</a:t>
            </a:r>
            <a:endParaRPr lang="ru-RU" sz="1800" b="0" strike="noStrike" spc="-1" dirty="0">
              <a:solidFill>
                <a:srgbClr val="C00000"/>
              </a:solidFill>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BigInt64Array </a:t>
            </a:r>
            <a:r>
              <a:rPr lang="ru-RU" sz="1800" b="0" strike="noStrike" spc="-1" dirty="0" err="1">
                <a:solidFill>
                  <a:srgbClr val="000000"/>
                </a:solidFill>
                <a:latin typeface="Consolas"/>
              </a:rPr>
              <a:t>support</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a:t>
            </a:r>
            <a:r>
              <a:rPr lang="ru-RU" sz="1800" b="0" strike="noStrike" spc="-1" dirty="0" err="1">
                <a:solidFill>
                  <a:srgbClr val="000000"/>
                </a:solidFill>
                <a:latin typeface="Consolas"/>
              </a:rPr>
              <a:t>direct</a:t>
            </a:r>
            <a:r>
              <a:rPr lang="ru-RU" sz="1800" b="0" strike="noStrike" spc="-1" dirty="0">
                <a:solidFill>
                  <a:srgbClr val="000000"/>
                </a:solidFill>
                <a:latin typeface="Consolas"/>
              </a:rPr>
              <a:t> JSONB </a:t>
            </a:r>
            <a:r>
              <a:rPr lang="ru-RU" sz="1800" b="0" strike="noStrike" spc="-1" dirty="0" err="1">
                <a:solidFill>
                  <a:srgbClr val="000000"/>
                </a:solidFill>
                <a:latin typeface="Consolas"/>
              </a:rPr>
              <a:t>conversion</a:t>
            </a:r>
            <a:r>
              <a:rPr lang="ru-RU" sz="1800" b="0" strike="noStrike" spc="-1" dirty="0">
                <a:solidFill>
                  <a:srgbClr val="000000"/>
                </a:solidFill>
                <a:latin typeface="Consolas"/>
              </a:rPr>
              <a:t> </a:t>
            </a:r>
            <a:r>
              <a:rPr lang="ru-RU" sz="1800" b="0" strike="noStrike" spc="-1" dirty="0" err="1">
                <a:solidFill>
                  <a:srgbClr val="000000"/>
                </a:solidFill>
                <a:latin typeface="Consolas"/>
              </a:rPr>
              <a:t>to</a:t>
            </a:r>
            <a:r>
              <a:rPr lang="ru-RU" sz="1800" b="0" strike="noStrike" spc="-1" dirty="0">
                <a:solidFill>
                  <a:srgbClr val="000000"/>
                </a:solidFill>
                <a:latin typeface="Consolas"/>
              </a:rPr>
              <a:t> </a:t>
            </a:r>
            <a:r>
              <a:rPr lang="ru-RU" sz="1800" b="0" strike="noStrike" spc="-1" dirty="0" err="1">
                <a:solidFill>
                  <a:srgbClr val="000000"/>
                </a:solidFill>
                <a:latin typeface="Consolas"/>
              </a:rPr>
              <a:t>and</a:t>
            </a:r>
            <a:r>
              <a:rPr lang="ru-RU" sz="1800" b="0" strike="noStrike" spc="-1" dirty="0">
                <a:solidFill>
                  <a:srgbClr val="000000"/>
                </a:solidFill>
                <a:latin typeface="Consolas"/>
              </a:rPr>
              <a:t> </a:t>
            </a:r>
            <a:r>
              <a:rPr lang="ru-RU" sz="1800" b="0" strike="noStrike" spc="-1" dirty="0" err="1">
                <a:solidFill>
                  <a:srgbClr val="000000"/>
                </a:solidFill>
                <a:latin typeface="Consolas"/>
              </a:rPr>
              <a:t>from</a:t>
            </a:r>
            <a:r>
              <a:rPr lang="ru-RU" sz="1800" b="0" strike="noStrike" spc="-1" dirty="0">
                <a:solidFill>
                  <a:srgbClr val="000000"/>
                </a:solidFill>
                <a:latin typeface="Consolas"/>
              </a:rPr>
              <a:t> v8 </a:t>
            </a:r>
            <a:r>
              <a:rPr lang="ru-RU" sz="1800" b="0" strike="noStrike" spc="-1" dirty="0" err="1">
                <a:solidFill>
                  <a:srgbClr val="000000"/>
                </a:solidFill>
                <a:latin typeface="Consolas"/>
              </a:rPr>
              <a:t>objects</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plv8.memory_usage()</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a:solidFill>
                  <a:srgbClr val="000000"/>
                </a:solidFill>
                <a:latin typeface="Consolas"/>
              </a:rPr>
              <a:t>SPI </a:t>
            </a:r>
            <a:r>
              <a:rPr lang="ru-RU" sz="1800" b="0" strike="noStrike" spc="-1" dirty="0" err="1">
                <a:solidFill>
                  <a:srgbClr val="000000"/>
                </a:solidFill>
                <a:latin typeface="Consolas"/>
              </a:rPr>
              <a:t>fixes</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a:t>
            </a:r>
            <a:r>
              <a:rPr lang="ru-RU" sz="1800" b="0" strike="noStrike" spc="-1" dirty="0" err="1">
                <a:solidFill>
                  <a:srgbClr val="000000"/>
                </a:solidFill>
                <a:latin typeface="Consolas"/>
              </a:rPr>
              <a:t>per</a:t>
            </a:r>
            <a:r>
              <a:rPr lang="ru-RU" sz="1800" b="0" strike="noStrike" spc="-1" dirty="0">
                <a:solidFill>
                  <a:srgbClr val="000000"/>
                </a:solidFill>
                <a:latin typeface="Consolas"/>
              </a:rPr>
              <a:t> </a:t>
            </a:r>
            <a:r>
              <a:rPr lang="ru-RU" sz="1800" b="0" strike="noStrike" spc="-1" dirty="0" err="1">
                <a:solidFill>
                  <a:srgbClr val="000000"/>
                </a:solidFill>
                <a:latin typeface="Consolas"/>
              </a:rPr>
              <a:t>user</a:t>
            </a:r>
            <a:r>
              <a:rPr lang="ru-RU" sz="1800" b="0" strike="noStrike" spc="-1" dirty="0">
                <a:solidFill>
                  <a:srgbClr val="000000"/>
                </a:solidFill>
                <a:latin typeface="Consolas"/>
              </a:rPr>
              <a:t> v8 </a:t>
            </a:r>
            <a:r>
              <a:rPr lang="ru-RU" sz="1800" b="0" strike="noStrike" spc="-1" dirty="0" err="1">
                <a:solidFill>
                  <a:srgbClr val="000000"/>
                </a:solidFill>
                <a:latin typeface="Consolas"/>
              </a:rPr>
              <a:t>isolates</a:t>
            </a:r>
            <a:endParaRPr lang="ru-RU" sz="1800" b="0" strike="noStrike" spc="-1" dirty="0">
              <a:latin typeface="Arial"/>
            </a:endParaRPr>
          </a:p>
        </p:txBody>
      </p:sp>
      <p:sp>
        <p:nvSpPr>
          <p:cNvPr id="175" name="CustomShape 3"/>
          <p:cNvSpPr/>
          <p:nvPr/>
        </p:nvSpPr>
        <p:spPr>
          <a:xfrm>
            <a:off x="1435680" y="1795320"/>
            <a:ext cx="3472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1800" b="0" strike="noStrike" spc="-1">
                <a:solidFill>
                  <a:srgbClr val="000000"/>
                </a:solidFill>
                <a:latin typeface="Consolas"/>
              </a:rPr>
              <a:t>?. operator, ?? operator</a:t>
            </a:r>
            <a:endParaRPr lang="ru-RU" sz="1800" b="0" strike="noStrike" spc="-1">
              <a:latin typeface="Arial"/>
            </a:endParaRPr>
          </a:p>
        </p:txBody>
      </p:sp>
    </p:spTree>
    <p:extLst>
      <p:ext uri="{BB962C8B-B14F-4D97-AF65-F5344CB8AC3E}">
        <p14:creationId xmlns:p14="http://schemas.microsoft.com/office/powerpoint/2010/main" val="168604093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3482043" cy="707886"/>
          </a:xfrm>
          <a:prstGeom prst="rect">
            <a:avLst/>
          </a:prstGeom>
          <a:noFill/>
        </p:spPr>
        <p:txBody>
          <a:bodyPr wrap="none" rtlCol="0">
            <a:spAutoFit/>
          </a:bodyPr>
          <a:lstStyle/>
          <a:p>
            <a:r>
              <a:rPr lang="ru-RU" sz="4000" dirty="0" smtClean="0">
                <a:solidFill>
                  <a:srgbClr val="0078D7"/>
                </a:solidFill>
                <a:latin typeface="+mj-lt"/>
              </a:rPr>
              <a:t>Числовые типы</a:t>
            </a:r>
            <a:endParaRPr lang="ru-RU" sz="4000" dirty="0">
              <a:solidFill>
                <a:srgbClr val="0078D7"/>
              </a:solidFill>
              <a:latin typeface="+mj-lt"/>
            </a:endParaRPr>
          </a:p>
        </p:txBody>
      </p:sp>
      <p:sp>
        <p:nvSpPr>
          <p:cNvPr id="5" name="Прямоугольник 4"/>
          <p:cNvSpPr/>
          <p:nvPr/>
        </p:nvSpPr>
        <p:spPr>
          <a:xfrm>
            <a:off x="698343" y="1504547"/>
            <a:ext cx="1197764" cy="369332"/>
          </a:xfrm>
          <a:prstGeom prst="rect">
            <a:avLst/>
          </a:prstGeom>
        </p:spPr>
        <p:txBody>
          <a:bodyPr wrap="none">
            <a:spAutoFit/>
          </a:bodyPr>
          <a:lstStyle/>
          <a:p>
            <a:r>
              <a:rPr lang="en-US" dirty="0" err="1" smtClean="0">
                <a:latin typeface="Consolas" panose="020B0609020204030204" pitchFamily="49" charset="0"/>
              </a:rPr>
              <a:t>Postgres</a:t>
            </a:r>
            <a:endParaRPr lang="ru-RU" dirty="0">
              <a:latin typeface="Consolas" panose="020B0609020204030204" pitchFamily="49" charset="0"/>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635739" y="2048619"/>
            <a:ext cx="2150397"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integer – 32 </a:t>
            </a:r>
            <a:r>
              <a:rPr lang="ru-RU" sz="2200" dirty="0" smtClean="0">
                <a:solidFill>
                  <a:schemeClr val="tx1">
                    <a:lumMod val="85000"/>
                    <a:lumOff val="15000"/>
                  </a:schemeClr>
                </a:solidFill>
                <a:latin typeface="+mj-lt"/>
              </a:rPr>
              <a:t>бита</a:t>
            </a:r>
            <a:endParaRPr lang="ru-RU" sz="2200" dirty="0">
              <a:solidFill>
                <a:schemeClr val="tx1">
                  <a:lumMod val="85000"/>
                  <a:lumOff val="15000"/>
                </a:schemeClr>
              </a:solidFill>
              <a:latin typeface="+mj-lt"/>
            </a:endParaRPr>
          </a:p>
        </p:txBody>
      </p:sp>
      <p:sp>
        <p:nvSpPr>
          <p:cNvPr id="6" name="Прямоугольник 5"/>
          <p:cNvSpPr/>
          <p:nvPr/>
        </p:nvSpPr>
        <p:spPr>
          <a:xfrm>
            <a:off x="4373196" y="1504547"/>
            <a:ext cx="1451038" cy="369332"/>
          </a:xfrm>
          <a:prstGeom prst="rect">
            <a:avLst/>
          </a:prstGeom>
        </p:spPr>
        <p:txBody>
          <a:bodyPr wrap="none">
            <a:spAutoFit/>
          </a:bodyPr>
          <a:lstStyle/>
          <a:p>
            <a:r>
              <a:rPr lang="en-US" dirty="0" err="1" smtClean="0">
                <a:latin typeface="Consolas" panose="020B0609020204030204" pitchFamily="49" charset="0"/>
              </a:rPr>
              <a:t>javascript</a:t>
            </a:r>
            <a:endParaRPr lang="ru-RU" dirty="0">
              <a:latin typeface="Consolas" panose="020B0609020204030204" pitchFamily="49" charset="0"/>
            </a:endParaRPr>
          </a:p>
        </p:txBody>
      </p:sp>
      <p:sp>
        <p:nvSpPr>
          <p:cNvPr id="7" name="TextBox 6">
            <a:extLst>
              <a:ext uri="{FF2B5EF4-FFF2-40B4-BE49-F238E27FC236}">
                <a16:creationId xmlns:a16="http://schemas.microsoft.com/office/drawing/2014/main" id="{F3183BF5-C0DC-4CF2-AC0B-6E2AFC1CEB55}"/>
              </a:ext>
            </a:extLst>
          </p:cNvPr>
          <p:cNvSpPr txBox="1"/>
          <p:nvPr/>
        </p:nvSpPr>
        <p:spPr>
          <a:xfrm>
            <a:off x="4310592" y="2048619"/>
            <a:ext cx="2278188"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Number – 53 </a:t>
            </a:r>
            <a:r>
              <a:rPr lang="ru-RU" sz="2200" dirty="0" smtClean="0">
                <a:solidFill>
                  <a:schemeClr val="tx1">
                    <a:lumMod val="85000"/>
                    <a:lumOff val="15000"/>
                  </a:schemeClr>
                </a:solidFill>
                <a:latin typeface="+mj-lt"/>
              </a:rPr>
              <a:t>бита</a:t>
            </a:r>
            <a:endParaRPr lang="ru-RU" sz="2200" dirty="0">
              <a:solidFill>
                <a:schemeClr val="tx1">
                  <a:lumMod val="85000"/>
                  <a:lumOff val="15000"/>
                </a:schemeClr>
              </a:solidFill>
              <a:latin typeface="+mj-lt"/>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635738" y="2492291"/>
            <a:ext cx="1986891" cy="430887"/>
          </a:xfrm>
          <a:prstGeom prst="rect">
            <a:avLst/>
          </a:prstGeom>
          <a:noFill/>
        </p:spPr>
        <p:txBody>
          <a:bodyPr wrap="none" rtlCol="0">
            <a:spAutoFit/>
          </a:bodyPr>
          <a:lstStyle/>
          <a:p>
            <a:r>
              <a:rPr lang="en-US" sz="2200" dirty="0" err="1" smtClean="0">
                <a:solidFill>
                  <a:schemeClr val="tx1">
                    <a:lumMod val="85000"/>
                    <a:lumOff val="15000"/>
                  </a:schemeClr>
                </a:solidFill>
                <a:latin typeface="+mj-lt"/>
              </a:rPr>
              <a:t>bigint</a:t>
            </a:r>
            <a:r>
              <a:rPr lang="en-US" sz="2200" dirty="0" smtClean="0">
                <a:solidFill>
                  <a:schemeClr val="tx1">
                    <a:lumMod val="85000"/>
                    <a:lumOff val="15000"/>
                  </a:schemeClr>
                </a:solidFill>
                <a:latin typeface="+mj-lt"/>
              </a:rPr>
              <a:t> – 64 </a:t>
            </a:r>
            <a:r>
              <a:rPr lang="ru-RU" sz="2200" dirty="0" smtClean="0">
                <a:solidFill>
                  <a:schemeClr val="tx1">
                    <a:lumMod val="85000"/>
                    <a:lumOff val="15000"/>
                  </a:schemeClr>
                </a:solidFill>
                <a:latin typeface="+mj-lt"/>
              </a:rPr>
              <a:t>бита</a:t>
            </a:r>
            <a:endParaRPr lang="ru-RU" sz="2200" dirty="0">
              <a:solidFill>
                <a:schemeClr val="tx1">
                  <a:lumMod val="85000"/>
                  <a:lumOff val="15000"/>
                </a:schemeClr>
              </a:solidFill>
              <a:latin typeface="+mj-lt"/>
            </a:endParaRPr>
          </a:p>
        </p:txBody>
      </p:sp>
      <p:sp>
        <p:nvSpPr>
          <p:cNvPr id="10" name="TextBox 9">
            <a:extLst>
              <a:ext uri="{FF2B5EF4-FFF2-40B4-BE49-F238E27FC236}">
                <a16:creationId xmlns:a16="http://schemas.microsoft.com/office/drawing/2014/main" id="{F3183BF5-C0DC-4CF2-AC0B-6E2AFC1CEB55}"/>
              </a:ext>
            </a:extLst>
          </p:cNvPr>
          <p:cNvSpPr txBox="1"/>
          <p:nvPr/>
        </p:nvSpPr>
        <p:spPr>
          <a:xfrm>
            <a:off x="4310592" y="2492291"/>
            <a:ext cx="2781980" cy="430887"/>
          </a:xfrm>
          <a:prstGeom prst="rect">
            <a:avLst/>
          </a:prstGeom>
          <a:noFill/>
        </p:spPr>
        <p:txBody>
          <a:bodyPr wrap="none" rtlCol="0">
            <a:spAutoFit/>
          </a:bodyPr>
          <a:lstStyle/>
          <a:p>
            <a:r>
              <a:rPr lang="en-US" sz="2200" dirty="0" err="1" smtClean="0">
                <a:solidFill>
                  <a:schemeClr val="tx1">
                    <a:lumMod val="85000"/>
                    <a:lumOff val="15000"/>
                  </a:schemeClr>
                </a:solidFill>
                <a:latin typeface="+mj-lt"/>
              </a:rPr>
              <a:t>BigInt</a:t>
            </a:r>
            <a:r>
              <a:rPr lang="en-US" sz="2200" dirty="0" smtClean="0">
                <a:solidFill>
                  <a:schemeClr val="tx1">
                    <a:lumMod val="85000"/>
                    <a:lumOff val="15000"/>
                  </a:schemeClr>
                </a:solidFill>
                <a:latin typeface="+mj-lt"/>
              </a:rPr>
              <a:t> – </a:t>
            </a:r>
            <a:r>
              <a:rPr lang="ru-RU" sz="2200" dirty="0" err="1" smtClean="0">
                <a:solidFill>
                  <a:schemeClr val="tx1">
                    <a:lumMod val="85000"/>
                    <a:lumOff val="15000"/>
                  </a:schemeClr>
                </a:solidFill>
                <a:latin typeface="+mj-lt"/>
              </a:rPr>
              <a:t>неограничено</a:t>
            </a:r>
            <a:endParaRPr lang="ru-RU" sz="2200" dirty="0">
              <a:solidFill>
                <a:schemeClr val="tx1">
                  <a:lumMod val="85000"/>
                  <a:lumOff val="15000"/>
                </a:schemeClr>
              </a:solidFill>
              <a:latin typeface="+mj-lt"/>
            </a:endParaRPr>
          </a:p>
        </p:txBody>
      </p:sp>
      <p:sp>
        <p:nvSpPr>
          <p:cNvPr id="11" name="Прямоугольник 10"/>
          <p:cNvSpPr/>
          <p:nvPr/>
        </p:nvSpPr>
        <p:spPr>
          <a:xfrm>
            <a:off x="6588780" y="2096648"/>
            <a:ext cx="2561920" cy="369332"/>
          </a:xfrm>
          <a:prstGeom prst="rect">
            <a:avLst/>
          </a:prstGeom>
        </p:spPr>
        <p:txBody>
          <a:bodyPr wrap="none">
            <a:spAutoFit/>
          </a:bodyPr>
          <a:lstStyle/>
          <a:p>
            <a:r>
              <a:rPr lang="ru-RU" dirty="0" smtClean="0">
                <a:solidFill>
                  <a:schemeClr val="bg1">
                    <a:lumMod val="65000"/>
                  </a:schemeClr>
                </a:solidFill>
                <a:latin typeface="Consolas" panose="020B0609020204030204" pitchFamily="49" charset="0"/>
              </a:rPr>
              <a:t>9</a:t>
            </a:r>
            <a:r>
              <a:rPr lang="ru-RU" sz="800" dirty="0" smtClean="0">
                <a:solidFill>
                  <a:schemeClr val="bg1">
                    <a:lumMod val="65000"/>
                  </a:schemeClr>
                </a:solidFill>
                <a:latin typeface="Consolas" panose="020B0609020204030204" pitchFamily="49" charset="0"/>
              </a:rPr>
              <a:t> </a:t>
            </a:r>
            <a:r>
              <a:rPr lang="ru-RU" dirty="0" smtClean="0">
                <a:solidFill>
                  <a:schemeClr val="bg1">
                    <a:lumMod val="65000"/>
                  </a:schemeClr>
                </a:solidFill>
                <a:latin typeface="Consolas" panose="020B0609020204030204" pitchFamily="49" charset="0"/>
              </a:rPr>
              <a:t>007</a:t>
            </a:r>
            <a:r>
              <a:rPr lang="ru-RU" sz="800" dirty="0">
                <a:solidFill>
                  <a:schemeClr val="bg1">
                    <a:lumMod val="65000"/>
                  </a:schemeClr>
                </a:solidFill>
                <a:latin typeface="Consolas" panose="020B0609020204030204" pitchFamily="49" charset="0"/>
              </a:rPr>
              <a:t> </a:t>
            </a:r>
            <a:r>
              <a:rPr lang="ru-RU" dirty="0" smtClean="0">
                <a:solidFill>
                  <a:schemeClr val="bg1">
                    <a:lumMod val="65000"/>
                  </a:schemeClr>
                </a:solidFill>
                <a:latin typeface="Consolas" panose="020B0609020204030204" pitchFamily="49" charset="0"/>
              </a:rPr>
              <a:t>199</a:t>
            </a:r>
            <a:r>
              <a:rPr lang="ru-RU" sz="800" dirty="0" smtClean="0">
                <a:solidFill>
                  <a:schemeClr val="bg1">
                    <a:lumMod val="65000"/>
                  </a:schemeClr>
                </a:solidFill>
                <a:latin typeface="Consolas" panose="020B0609020204030204" pitchFamily="49" charset="0"/>
              </a:rPr>
              <a:t> </a:t>
            </a:r>
            <a:r>
              <a:rPr lang="ru-RU" dirty="0" smtClean="0">
                <a:solidFill>
                  <a:schemeClr val="bg1">
                    <a:lumMod val="65000"/>
                  </a:schemeClr>
                </a:solidFill>
                <a:latin typeface="Consolas" panose="020B0609020204030204" pitchFamily="49" charset="0"/>
              </a:rPr>
              <a:t>254</a:t>
            </a:r>
            <a:r>
              <a:rPr lang="ru-RU" sz="800" dirty="0" smtClean="0">
                <a:solidFill>
                  <a:schemeClr val="bg1">
                    <a:lumMod val="65000"/>
                  </a:schemeClr>
                </a:solidFill>
                <a:latin typeface="Consolas" panose="020B0609020204030204" pitchFamily="49" charset="0"/>
              </a:rPr>
              <a:t> </a:t>
            </a:r>
            <a:r>
              <a:rPr lang="ru-RU" dirty="0" smtClean="0">
                <a:solidFill>
                  <a:schemeClr val="bg1">
                    <a:lumMod val="65000"/>
                  </a:schemeClr>
                </a:solidFill>
                <a:latin typeface="Consolas" panose="020B0609020204030204" pitchFamily="49" charset="0"/>
              </a:rPr>
              <a:t>740</a:t>
            </a:r>
            <a:r>
              <a:rPr lang="ru-RU" sz="800" dirty="0" smtClean="0">
                <a:solidFill>
                  <a:schemeClr val="bg1">
                    <a:lumMod val="65000"/>
                  </a:schemeClr>
                </a:solidFill>
                <a:latin typeface="Consolas" panose="020B0609020204030204" pitchFamily="49" charset="0"/>
              </a:rPr>
              <a:t> </a:t>
            </a:r>
            <a:r>
              <a:rPr lang="ru-RU" dirty="0" smtClean="0">
                <a:solidFill>
                  <a:schemeClr val="bg1">
                    <a:lumMod val="65000"/>
                  </a:schemeClr>
                </a:solidFill>
                <a:latin typeface="Consolas" panose="020B0609020204030204" pitchFamily="49" charset="0"/>
              </a:rPr>
              <a:t>991</a:t>
            </a:r>
            <a:endParaRPr lang="ru-RU" dirty="0">
              <a:solidFill>
                <a:schemeClr val="bg1">
                  <a:lumMod val="65000"/>
                </a:schemeClr>
              </a:solidFill>
              <a:latin typeface="Consolas" panose="020B0609020204030204" pitchFamily="49" charset="0"/>
            </a:endParaRPr>
          </a:p>
        </p:txBody>
      </p:sp>
    </p:spTree>
    <p:extLst>
      <p:ext uri="{BB962C8B-B14F-4D97-AF65-F5344CB8AC3E}">
        <p14:creationId xmlns:p14="http://schemas.microsoft.com/office/powerpoint/2010/main" val="271990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6538778" cy="707886"/>
          </a:xfrm>
          <a:prstGeom prst="rect">
            <a:avLst/>
          </a:prstGeom>
          <a:noFill/>
        </p:spPr>
        <p:txBody>
          <a:bodyPr wrap="none" rtlCol="0">
            <a:spAutoFit/>
          </a:bodyPr>
          <a:lstStyle/>
          <a:p>
            <a:r>
              <a:rPr lang="ru-RU" sz="4000" dirty="0" smtClean="0">
                <a:solidFill>
                  <a:srgbClr val="0078D7"/>
                </a:solidFill>
                <a:latin typeface="+mj-lt"/>
              </a:rPr>
              <a:t>Проблема </a:t>
            </a:r>
            <a:r>
              <a:rPr lang="en-US" sz="4000" dirty="0" smtClean="0">
                <a:solidFill>
                  <a:srgbClr val="0078D7"/>
                </a:solidFill>
                <a:latin typeface="+mj-lt"/>
              </a:rPr>
              <a:t>c </a:t>
            </a:r>
            <a:r>
              <a:rPr lang="en-US" sz="4000" dirty="0" err="1" smtClean="0">
                <a:solidFill>
                  <a:srgbClr val="0078D7"/>
                </a:solidFill>
                <a:latin typeface="+mj-lt"/>
              </a:rPr>
              <a:t>BigInt</a:t>
            </a:r>
            <a:r>
              <a:rPr lang="en-US" sz="4000" dirty="0" smtClean="0">
                <a:solidFill>
                  <a:srgbClr val="0078D7"/>
                </a:solidFill>
                <a:latin typeface="+mj-lt"/>
              </a:rPr>
              <a:t> </a:t>
            </a:r>
            <a:r>
              <a:rPr lang="ru-RU" sz="4000" dirty="0" smtClean="0">
                <a:solidFill>
                  <a:srgbClr val="0078D7"/>
                </a:solidFill>
                <a:latin typeface="+mj-lt"/>
              </a:rPr>
              <a:t>в </a:t>
            </a:r>
            <a:r>
              <a:rPr lang="en-US" sz="4000" dirty="0" smtClean="0">
                <a:solidFill>
                  <a:srgbClr val="0078D7"/>
                </a:solidFill>
                <a:latin typeface="+mj-lt"/>
              </a:rPr>
              <a:t>plv8 3.x.x</a:t>
            </a:r>
            <a:endParaRPr lang="ru-RU" sz="4000" dirty="0">
              <a:solidFill>
                <a:srgbClr val="0078D7"/>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661078" y="1390798"/>
            <a:ext cx="1651862" cy="430887"/>
          </a:xfrm>
          <a:prstGeom prst="rect">
            <a:avLst/>
          </a:prstGeom>
          <a:noFill/>
        </p:spPr>
        <p:txBody>
          <a:bodyPr wrap="none" rtlCol="0">
            <a:spAutoFit/>
          </a:bodyPr>
          <a:lstStyle/>
          <a:p>
            <a:r>
              <a:rPr lang="en-US" sz="2200" dirty="0">
                <a:solidFill>
                  <a:schemeClr val="tx1">
                    <a:lumMod val="85000"/>
                    <a:lumOff val="15000"/>
                  </a:schemeClr>
                </a:solidFill>
                <a:latin typeface="+mj-lt"/>
              </a:rPr>
              <a:t>Jerry </a:t>
            </a:r>
            <a:r>
              <a:rPr lang="en-US" sz="2200" dirty="0" smtClean="0">
                <a:solidFill>
                  <a:schemeClr val="tx1">
                    <a:lumMod val="85000"/>
                    <a:lumOff val="15000"/>
                  </a:schemeClr>
                </a:solidFill>
                <a:latin typeface="+mj-lt"/>
              </a:rPr>
              <a:t>Sievert:</a:t>
            </a:r>
            <a:endParaRPr lang="ru-RU" sz="2200" dirty="0">
              <a:solidFill>
                <a:schemeClr val="tx1">
                  <a:lumMod val="85000"/>
                  <a:lumOff val="15000"/>
                </a:schemeClr>
              </a:solidFill>
              <a:latin typeface="+mj-lt"/>
            </a:endParaRPr>
          </a:p>
        </p:txBody>
      </p:sp>
      <p:sp>
        <p:nvSpPr>
          <p:cNvPr id="12" name="Прямоугольник 11"/>
          <p:cNvSpPr/>
          <p:nvPr/>
        </p:nvSpPr>
        <p:spPr>
          <a:xfrm>
            <a:off x="939739" y="1967872"/>
            <a:ext cx="8885748" cy="923330"/>
          </a:xfrm>
          <a:prstGeom prst="rect">
            <a:avLst/>
          </a:prstGeom>
        </p:spPr>
        <p:txBody>
          <a:bodyPr wrap="square">
            <a:spAutoFit/>
          </a:bodyPr>
          <a:lstStyle/>
          <a:p>
            <a:r>
              <a:rPr lang="en-US" dirty="0" err="1">
                <a:latin typeface="Consolas" panose="020B0609020204030204" pitchFamily="49" charset="0"/>
              </a:rPr>
              <a:t>BigInt</a:t>
            </a:r>
            <a:r>
              <a:rPr lang="en-US" dirty="0">
                <a:latin typeface="Consolas" panose="020B0609020204030204" pitchFamily="49" charset="0"/>
              </a:rPr>
              <a:t> is not serializable in v8 (or in the spec) as JSON, and after much previous discussion it was decided that by default plv8 will follow with this decision in v8 and the spec.</a:t>
            </a:r>
            <a:endParaRPr lang="ru-RU" dirty="0">
              <a:latin typeface="Consolas" panose="020B0609020204030204" pitchFamily="49" charset="0"/>
            </a:endParaRPr>
          </a:p>
        </p:txBody>
      </p:sp>
    </p:spTree>
    <p:extLst>
      <p:ext uri="{BB962C8B-B14F-4D97-AF65-F5344CB8AC3E}">
        <p14:creationId xmlns:p14="http://schemas.microsoft.com/office/powerpoint/2010/main" val="129774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237331" cy="707886"/>
          </a:xfrm>
          <a:prstGeom prst="rect">
            <a:avLst/>
          </a:prstGeom>
          <a:noFill/>
        </p:spPr>
        <p:txBody>
          <a:bodyPr wrap="none" rtlCol="0">
            <a:spAutoFit/>
          </a:bodyPr>
          <a:lstStyle/>
          <a:p>
            <a:r>
              <a:rPr lang="ru-RU" sz="4000" dirty="0" smtClean="0">
                <a:solidFill>
                  <a:srgbClr val="0078D7"/>
                </a:solidFill>
                <a:latin typeface="+mj-lt"/>
              </a:rPr>
              <a:t>Самое сложное с </a:t>
            </a:r>
            <a:r>
              <a:rPr lang="en-US" sz="4000" dirty="0" smtClean="0">
                <a:solidFill>
                  <a:srgbClr val="0078D7"/>
                </a:solidFill>
                <a:latin typeface="+mj-lt"/>
              </a:rPr>
              <a:t>plv8…</a:t>
            </a:r>
            <a:endParaRPr lang="ru-RU" sz="4000" dirty="0">
              <a:solidFill>
                <a:srgbClr val="0078D7"/>
              </a:solidFill>
              <a:latin typeface="+mj-lt"/>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720276" y="1362819"/>
            <a:ext cx="3227165"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Собрать это расширение!</a:t>
            </a:r>
            <a:endParaRPr lang="ru-RU" sz="2200" dirty="0">
              <a:solidFill>
                <a:schemeClr val="tx1">
                  <a:lumMod val="85000"/>
                  <a:lumOff val="15000"/>
                </a:schemeClr>
              </a:solidFill>
              <a:latin typeface="+mj-lt"/>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720275" y="2228667"/>
            <a:ext cx="180209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Много шагов</a:t>
            </a:r>
            <a:endParaRPr lang="ru-RU" sz="2200" dirty="0">
              <a:solidFill>
                <a:schemeClr val="tx1">
                  <a:lumMod val="85000"/>
                  <a:lumOff val="15000"/>
                </a:schemeClr>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720275" y="2659554"/>
            <a:ext cx="894797"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Долго</a:t>
            </a:r>
            <a:endParaRPr lang="ru-RU" sz="2200" dirty="0">
              <a:solidFill>
                <a:schemeClr val="tx1">
                  <a:lumMod val="85000"/>
                  <a:lumOff val="15000"/>
                </a:schemeClr>
              </a:solidFill>
              <a:latin typeface="+mj-lt"/>
            </a:endParaRPr>
          </a:p>
        </p:txBody>
      </p:sp>
      <p:sp>
        <p:nvSpPr>
          <p:cNvPr id="12" name="TextBox 11">
            <a:extLst>
              <a:ext uri="{FF2B5EF4-FFF2-40B4-BE49-F238E27FC236}">
                <a16:creationId xmlns:a16="http://schemas.microsoft.com/office/drawing/2014/main" id="{F3183BF5-C0DC-4CF2-AC0B-6E2AFC1CEB55}"/>
              </a:ext>
            </a:extLst>
          </p:cNvPr>
          <p:cNvSpPr txBox="1"/>
          <p:nvPr/>
        </p:nvSpPr>
        <p:spPr>
          <a:xfrm>
            <a:off x="720275" y="3090441"/>
            <a:ext cx="3159839"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Скачивает весь Интернет</a:t>
            </a:r>
            <a:endParaRPr lang="ru-RU" sz="2200" dirty="0">
              <a:solidFill>
                <a:schemeClr val="tx1">
                  <a:lumMod val="85000"/>
                  <a:lumOff val="15000"/>
                </a:schemeClr>
              </a:solidFill>
              <a:latin typeface="+mj-lt"/>
            </a:endParaRPr>
          </a:p>
        </p:txBody>
      </p:sp>
      <p:sp>
        <p:nvSpPr>
          <p:cNvPr id="15" name="TextBox 14">
            <a:extLst>
              <a:ext uri="{FF2B5EF4-FFF2-40B4-BE49-F238E27FC236}">
                <a16:creationId xmlns:a16="http://schemas.microsoft.com/office/drawing/2014/main" id="{F3183BF5-C0DC-4CF2-AC0B-6E2AFC1CEB55}"/>
              </a:ext>
            </a:extLst>
          </p:cNvPr>
          <p:cNvSpPr txBox="1"/>
          <p:nvPr/>
        </p:nvSpPr>
        <p:spPr>
          <a:xfrm>
            <a:off x="720275" y="3521328"/>
            <a:ext cx="3751348"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Около 6ГБ временных файлов</a:t>
            </a:r>
            <a:endParaRPr lang="ru-RU" sz="2200" dirty="0">
              <a:solidFill>
                <a:schemeClr val="tx1">
                  <a:lumMod val="85000"/>
                  <a:lumOff val="15000"/>
                </a:schemeClr>
              </a:solidFill>
              <a:latin typeface="+mj-lt"/>
            </a:endParaRPr>
          </a:p>
        </p:txBody>
      </p:sp>
      <p:sp>
        <p:nvSpPr>
          <p:cNvPr id="16" name="TextBox 15">
            <a:extLst>
              <a:ext uri="{FF2B5EF4-FFF2-40B4-BE49-F238E27FC236}">
                <a16:creationId xmlns:a16="http://schemas.microsoft.com/office/drawing/2014/main" id="{F3183BF5-C0DC-4CF2-AC0B-6E2AFC1CEB55}"/>
              </a:ext>
            </a:extLst>
          </p:cNvPr>
          <p:cNvSpPr txBox="1"/>
          <p:nvPr/>
        </p:nvSpPr>
        <p:spPr>
          <a:xfrm>
            <a:off x="1035864" y="3887479"/>
            <a:ext cx="3348994"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Само расширение – 15 Мб</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2467609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6538778" cy="707886"/>
          </a:xfrm>
          <a:prstGeom prst="rect">
            <a:avLst/>
          </a:prstGeom>
          <a:noFill/>
        </p:spPr>
        <p:txBody>
          <a:bodyPr wrap="none" rtlCol="0">
            <a:spAutoFit/>
          </a:bodyPr>
          <a:lstStyle/>
          <a:p>
            <a:r>
              <a:rPr lang="ru-RU" sz="4000" dirty="0" smtClean="0">
                <a:solidFill>
                  <a:srgbClr val="0078D7"/>
                </a:solidFill>
                <a:latin typeface="+mj-lt"/>
              </a:rPr>
              <a:t>Проблема </a:t>
            </a:r>
            <a:r>
              <a:rPr lang="en-US" sz="4000" dirty="0" smtClean="0">
                <a:solidFill>
                  <a:srgbClr val="0078D7"/>
                </a:solidFill>
                <a:latin typeface="+mj-lt"/>
              </a:rPr>
              <a:t>c </a:t>
            </a:r>
            <a:r>
              <a:rPr lang="en-US" sz="4000" dirty="0" err="1" smtClean="0">
                <a:solidFill>
                  <a:srgbClr val="0078D7"/>
                </a:solidFill>
                <a:latin typeface="+mj-lt"/>
              </a:rPr>
              <a:t>BigInt</a:t>
            </a:r>
            <a:r>
              <a:rPr lang="en-US" sz="4000" dirty="0" smtClean="0">
                <a:solidFill>
                  <a:srgbClr val="0078D7"/>
                </a:solidFill>
                <a:latin typeface="+mj-lt"/>
              </a:rPr>
              <a:t> </a:t>
            </a:r>
            <a:r>
              <a:rPr lang="ru-RU" sz="4000" dirty="0" smtClean="0">
                <a:solidFill>
                  <a:srgbClr val="0078D7"/>
                </a:solidFill>
                <a:latin typeface="+mj-lt"/>
              </a:rPr>
              <a:t>в </a:t>
            </a:r>
            <a:r>
              <a:rPr lang="en-US" sz="4000" dirty="0" smtClean="0">
                <a:solidFill>
                  <a:srgbClr val="0078D7"/>
                </a:solidFill>
                <a:latin typeface="+mj-lt"/>
              </a:rPr>
              <a:t>plv8 3.x.x</a:t>
            </a:r>
            <a:endParaRPr lang="ru-RU" sz="4000" dirty="0">
              <a:solidFill>
                <a:srgbClr val="0078D7"/>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661078" y="1390798"/>
            <a:ext cx="1651862" cy="430887"/>
          </a:xfrm>
          <a:prstGeom prst="rect">
            <a:avLst/>
          </a:prstGeom>
          <a:noFill/>
        </p:spPr>
        <p:txBody>
          <a:bodyPr wrap="none" rtlCol="0">
            <a:spAutoFit/>
          </a:bodyPr>
          <a:lstStyle/>
          <a:p>
            <a:r>
              <a:rPr lang="en-US" sz="2200" dirty="0">
                <a:solidFill>
                  <a:schemeClr val="tx1">
                    <a:lumMod val="85000"/>
                    <a:lumOff val="15000"/>
                  </a:schemeClr>
                </a:solidFill>
                <a:latin typeface="+mj-lt"/>
              </a:rPr>
              <a:t>Jerry </a:t>
            </a:r>
            <a:r>
              <a:rPr lang="en-US" sz="2200" dirty="0" smtClean="0">
                <a:solidFill>
                  <a:schemeClr val="tx1">
                    <a:lumMod val="85000"/>
                    <a:lumOff val="15000"/>
                  </a:schemeClr>
                </a:solidFill>
                <a:latin typeface="+mj-lt"/>
              </a:rPr>
              <a:t>Sievert:</a:t>
            </a:r>
            <a:endParaRPr lang="ru-RU" sz="2200" dirty="0">
              <a:solidFill>
                <a:schemeClr val="tx1">
                  <a:lumMod val="85000"/>
                  <a:lumOff val="15000"/>
                </a:schemeClr>
              </a:solidFill>
              <a:latin typeface="+mj-lt"/>
            </a:endParaRPr>
          </a:p>
        </p:txBody>
      </p:sp>
      <p:sp>
        <p:nvSpPr>
          <p:cNvPr id="12" name="Прямоугольник 11"/>
          <p:cNvSpPr/>
          <p:nvPr/>
        </p:nvSpPr>
        <p:spPr>
          <a:xfrm>
            <a:off x="939739" y="1967872"/>
            <a:ext cx="8885748" cy="923330"/>
          </a:xfrm>
          <a:prstGeom prst="rect">
            <a:avLst/>
          </a:prstGeom>
        </p:spPr>
        <p:txBody>
          <a:bodyPr wrap="square">
            <a:spAutoFit/>
          </a:bodyPr>
          <a:lstStyle/>
          <a:p>
            <a:r>
              <a:rPr lang="en-US" dirty="0" err="1">
                <a:latin typeface="Consolas" panose="020B0609020204030204" pitchFamily="49" charset="0"/>
              </a:rPr>
              <a:t>BigInt</a:t>
            </a:r>
            <a:r>
              <a:rPr lang="en-US" dirty="0">
                <a:latin typeface="Consolas" panose="020B0609020204030204" pitchFamily="49" charset="0"/>
              </a:rPr>
              <a:t> is not serializable in v8 (or in the spec) as JSON, and after much previous discussion it was decided that by default plv8 will follow with this decision in v8 and the spec.</a:t>
            </a:r>
            <a:endParaRPr lang="ru-RU" dirty="0">
              <a:latin typeface="Consolas" panose="020B0609020204030204" pitchFamily="49" charset="0"/>
            </a:endParaRPr>
          </a:p>
        </p:txBody>
      </p:sp>
      <p:sp>
        <p:nvSpPr>
          <p:cNvPr id="2" name="Прямоугольник 1"/>
          <p:cNvSpPr/>
          <p:nvPr/>
        </p:nvSpPr>
        <p:spPr>
          <a:xfrm>
            <a:off x="830889" y="3511753"/>
            <a:ext cx="7149714" cy="369332"/>
          </a:xfrm>
          <a:prstGeom prst="rect">
            <a:avLst/>
          </a:prstGeom>
        </p:spPr>
        <p:txBody>
          <a:bodyPr wrap="none">
            <a:spAutoFit/>
          </a:bodyPr>
          <a:lstStyle/>
          <a:p>
            <a:r>
              <a:rPr lang="en-US" dirty="0">
                <a:latin typeface="Consolas" panose="020B0609020204030204" pitchFamily="49" charset="0"/>
              </a:rPr>
              <a:t>`SELECT COUNT</a:t>
            </a:r>
            <a:r>
              <a:rPr lang="en-US" dirty="0" smtClean="0">
                <a:latin typeface="Consolas" panose="020B0609020204030204" pitchFamily="49" charset="0"/>
              </a:rPr>
              <a:t>(*)::integer </a:t>
            </a:r>
            <a:r>
              <a:rPr lang="en-US" dirty="0">
                <a:latin typeface="Consolas" panose="020B0609020204030204" pitchFamily="49" charset="0"/>
              </a:rPr>
              <a:t>AS </a:t>
            </a:r>
            <a:r>
              <a:rPr lang="en-US" dirty="0" err="1">
                <a:latin typeface="Consolas" panose="020B0609020204030204" pitchFamily="49" charset="0"/>
              </a:rPr>
              <a:t>cnt</a:t>
            </a:r>
            <a:r>
              <a:rPr lang="en-US" dirty="0">
                <a:latin typeface="Consolas" panose="020B0609020204030204" pitchFamily="49" charset="0"/>
              </a:rPr>
              <a:t> FROM "${</a:t>
            </a:r>
            <a:r>
              <a:rPr lang="en-US" dirty="0" err="1">
                <a:latin typeface="Consolas" panose="020B0609020204030204" pitchFamily="49" charset="0"/>
              </a:rPr>
              <a:t>table_name</a:t>
            </a:r>
            <a:r>
              <a:rPr lang="en-US" dirty="0">
                <a:latin typeface="Consolas" panose="020B0609020204030204" pitchFamily="49" charset="0"/>
              </a:rPr>
              <a:t>}"`;</a:t>
            </a:r>
            <a:endParaRPr lang="ru-RU" dirty="0"/>
          </a:p>
        </p:txBody>
      </p:sp>
    </p:spTree>
    <p:extLst>
      <p:ext uri="{BB962C8B-B14F-4D97-AF65-F5344CB8AC3E}">
        <p14:creationId xmlns:p14="http://schemas.microsoft.com/office/powerpoint/2010/main" val="270784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6538778" cy="707886"/>
          </a:xfrm>
          <a:prstGeom prst="rect">
            <a:avLst/>
          </a:prstGeom>
          <a:noFill/>
        </p:spPr>
        <p:txBody>
          <a:bodyPr wrap="none" rtlCol="0">
            <a:spAutoFit/>
          </a:bodyPr>
          <a:lstStyle/>
          <a:p>
            <a:r>
              <a:rPr lang="ru-RU" sz="4000" dirty="0" smtClean="0">
                <a:solidFill>
                  <a:srgbClr val="0078D7"/>
                </a:solidFill>
                <a:latin typeface="+mj-lt"/>
              </a:rPr>
              <a:t>Проблема </a:t>
            </a:r>
            <a:r>
              <a:rPr lang="en-US" sz="4000" dirty="0" smtClean="0">
                <a:solidFill>
                  <a:srgbClr val="0078D7"/>
                </a:solidFill>
                <a:latin typeface="+mj-lt"/>
              </a:rPr>
              <a:t>c </a:t>
            </a:r>
            <a:r>
              <a:rPr lang="en-US" sz="4000" dirty="0" err="1" smtClean="0">
                <a:solidFill>
                  <a:srgbClr val="0078D7"/>
                </a:solidFill>
                <a:latin typeface="+mj-lt"/>
              </a:rPr>
              <a:t>BigInt</a:t>
            </a:r>
            <a:r>
              <a:rPr lang="en-US" sz="4000" dirty="0" smtClean="0">
                <a:solidFill>
                  <a:srgbClr val="0078D7"/>
                </a:solidFill>
                <a:latin typeface="+mj-lt"/>
              </a:rPr>
              <a:t> </a:t>
            </a:r>
            <a:r>
              <a:rPr lang="ru-RU" sz="4000" dirty="0" smtClean="0">
                <a:solidFill>
                  <a:srgbClr val="0078D7"/>
                </a:solidFill>
                <a:latin typeface="+mj-lt"/>
              </a:rPr>
              <a:t>в </a:t>
            </a:r>
            <a:r>
              <a:rPr lang="en-US" sz="4000" dirty="0" smtClean="0">
                <a:solidFill>
                  <a:srgbClr val="0078D7"/>
                </a:solidFill>
                <a:latin typeface="+mj-lt"/>
              </a:rPr>
              <a:t>plv8 3.x.x</a:t>
            </a:r>
            <a:endParaRPr lang="ru-RU" sz="4000" dirty="0">
              <a:solidFill>
                <a:srgbClr val="0078D7"/>
              </a:solidFill>
              <a:latin typeface="+mj-lt"/>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661078" y="1390798"/>
            <a:ext cx="1651862" cy="430887"/>
          </a:xfrm>
          <a:prstGeom prst="rect">
            <a:avLst/>
          </a:prstGeom>
          <a:noFill/>
        </p:spPr>
        <p:txBody>
          <a:bodyPr wrap="none" rtlCol="0">
            <a:spAutoFit/>
          </a:bodyPr>
          <a:lstStyle/>
          <a:p>
            <a:r>
              <a:rPr lang="en-US" sz="2200" dirty="0">
                <a:solidFill>
                  <a:schemeClr val="tx1">
                    <a:lumMod val="85000"/>
                    <a:lumOff val="15000"/>
                  </a:schemeClr>
                </a:solidFill>
                <a:latin typeface="+mj-lt"/>
              </a:rPr>
              <a:t>Jerry </a:t>
            </a:r>
            <a:r>
              <a:rPr lang="en-US" sz="2200" dirty="0" smtClean="0">
                <a:solidFill>
                  <a:schemeClr val="tx1">
                    <a:lumMod val="85000"/>
                    <a:lumOff val="15000"/>
                  </a:schemeClr>
                </a:solidFill>
                <a:latin typeface="+mj-lt"/>
              </a:rPr>
              <a:t>Sievert:</a:t>
            </a:r>
            <a:endParaRPr lang="ru-RU" sz="2200" dirty="0">
              <a:solidFill>
                <a:schemeClr val="tx1">
                  <a:lumMod val="85000"/>
                  <a:lumOff val="15000"/>
                </a:schemeClr>
              </a:solidFill>
              <a:latin typeface="+mj-lt"/>
            </a:endParaRPr>
          </a:p>
        </p:txBody>
      </p:sp>
      <p:sp>
        <p:nvSpPr>
          <p:cNvPr id="12" name="Прямоугольник 11"/>
          <p:cNvSpPr/>
          <p:nvPr/>
        </p:nvSpPr>
        <p:spPr>
          <a:xfrm>
            <a:off x="939739" y="1967872"/>
            <a:ext cx="8885748" cy="923330"/>
          </a:xfrm>
          <a:prstGeom prst="rect">
            <a:avLst/>
          </a:prstGeom>
        </p:spPr>
        <p:txBody>
          <a:bodyPr wrap="square">
            <a:spAutoFit/>
          </a:bodyPr>
          <a:lstStyle/>
          <a:p>
            <a:r>
              <a:rPr lang="en-US" dirty="0" err="1">
                <a:latin typeface="Consolas" panose="020B0609020204030204" pitchFamily="49" charset="0"/>
              </a:rPr>
              <a:t>BigInt</a:t>
            </a:r>
            <a:r>
              <a:rPr lang="en-US" dirty="0">
                <a:latin typeface="Consolas" panose="020B0609020204030204" pitchFamily="49" charset="0"/>
              </a:rPr>
              <a:t> is not serializable in v8 (or in the spec) as JSON, and after much previous discussion it was decided that by default plv8 will follow with this decision in v8 and the spec.</a:t>
            </a:r>
            <a:endParaRPr lang="ru-RU" dirty="0">
              <a:latin typeface="Consolas" panose="020B0609020204030204" pitchFamily="49" charset="0"/>
            </a:endParaRPr>
          </a:p>
        </p:txBody>
      </p:sp>
      <p:sp>
        <p:nvSpPr>
          <p:cNvPr id="5" name="Прямоугольник 4"/>
          <p:cNvSpPr/>
          <p:nvPr/>
        </p:nvSpPr>
        <p:spPr>
          <a:xfrm>
            <a:off x="939739" y="3152798"/>
            <a:ext cx="8885748" cy="1477328"/>
          </a:xfrm>
          <a:prstGeom prst="rect">
            <a:avLst/>
          </a:prstGeom>
        </p:spPr>
        <p:txBody>
          <a:bodyPr wrap="square">
            <a:spAutoFit/>
          </a:bodyPr>
          <a:lstStyle/>
          <a:p>
            <a:r>
              <a:rPr lang="en-US" dirty="0">
                <a:latin typeface="Consolas" panose="020B0609020204030204" pitchFamily="49" charset="0"/>
              </a:rPr>
              <a:t>if you feel that you must break the spec, you can look at </a:t>
            </a:r>
            <a:r>
              <a:rPr lang="en-US" dirty="0">
                <a:latin typeface="Consolas" panose="020B0609020204030204" pitchFamily="49" charset="0"/>
                <a:hlinkClick r:id="rId2"/>
              </a:rPr>
              <a:t>https://</a:t>
            </a:r>
            <a:r>
              <a:rPr lang="en-US" dirty="0" smtClean="0">
                <a:latin typeface="Consolas" panose="020B0609020204030204" pitchFamily="49" charset="0"/>
                <a:hlinkClick r:id="rId2"/>
              </a:rPr>
              <a:t>github.com/plv8/plv8/blob/v3.1.2/Makefile#L77-L79</a:t>
            </a:r>
            <a:r>
              <a:rPr lang="en-US" dirty="0" smtClean="0">
                <a:latin typeface="Consolas" panose="020B0609020204030204" pitchFamily="49" charset="0"/>
              </a:rPr>
              <a:t> which </a:t>
            </a:r>
            <a:r>
              <a:rPr lang="en-US" dirty="0">
                <a:latin typeface="Consolas" panose="020B0609020204030204" pitchFamily="49" charset="0"/>
              </a:rPr>
              <a:t>allows you to tell plv8 to ignore the spec and try to do a "best guess" at how to figure out how to serialize/</a:t>
            </a:r>
            <a:r>
              <a:rPr lang="en-US" dirty="0" err="1">
                <a:latin typeface="Consolas" panose="020B0609020204030204" pitchFamily="49" charset="0"/>
              </a:rPr>
              <a:t>deserialize</a:t>
            </a:r>
            <a:r>
              <a:rPr lang="en-US" dirty="0">
                <a:latin typeface="Consolas" panose="020B0609020204030204" pitchFamily="49" charset="0"/>
              </a:rPr>
              <a:t> a </a:t>
            </a:r>
            <a:r>
              <a:rPr lang="en-US" dirty="0" err="1">
                <a:latin typeface="Consolas" panose="020B0609020204030204" pitchFamily="49" charset="0"/>
              </a:rPr>
              <a:t>BigInt</a:t>
            </a:r>
            <a:r>
              <a:rPr lang="en-US" dirty="0">
                <a:latin typeface="Consolas" panose="020B0609020204030204" pitchFamily="49" charset="0"/>
              </a:rPr>
              <a:t>, probably making mistakes as it goes.</a:t>
            </a:r>
            <a:endParaRPr lang="ru-RU" dirty="0">
              <a:latin typeface="Consolas" panose="020B0609020204030204" pitchFamily="49" charset="0"/>
            </a:endParaRPr>
          </a:p>
        </p:txBody>
      </p:sp>
      <p:sp>
        <p:nvSpPr>
          <p:cNvPr id="6" name="Прямоугольник 5"/>
          <p:cNvSpPr/>
          <p:nvPr/>
        </p:nvSpPr>
        <p:spPr>
          <a:xfrm>
            <a:off x="939739" y="5185525"/>
            <a:ext cx="8885748" cy="369332"/>
          </a:xfrm>
          <a:prstGeom prst="rect">
            <a:avLst/>
          </a:prstGeom>
        </p:spPr>
        <p:txBody>
          <a:bodyPr wrap="square">
            <a:spAutoFit/>
          </a:bodyPr>
          <a:lstStyle/>
          <a:p>
            <a:r>
              <a:rPr lang="en-US" dirty="0">
                <a:latin typeface="Consolas" panose="020B0609020204030204" pitchFamily="49" charset="0"/>
              </a:rPr>
              <a:t>BIGINT_GRACEFUL</a:t>
            </a:r>
            <a:endParaRPr lang="ru-RU" dirty="0">
              <a:latin typeface="Consolas" panose="020B0609020204030204" pitchFamily="49" charset="0"/>
            </a:endParaRPr>
          </a:p>
        </p:txBody>
      </p:sp>
    </p:spTree>
    <p:extLst>
      <p:ext uri="{BB962C8B-B14F-4D97-AF65-F5344CB8AC3E}">
        <p14:creationId xmlns:p14="http://schemas.microsoft.com/office/powerpoint/2010/main" val="199058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6431569" cy="707886"/>
          </a:xfrm>
          <a:prstGeom prst="rect">
            <a:avLst/>
          </a:prstGeom>
          <a:noFill/>
        </p:spPr>
        <p:txBody>
          <a:bodyPr wrap="none" rtlCol="0">
            <a:spAutoFit/>
          </a:bodyPr>
          <a:lstStyle/>
          <a:p>
            <a:r>
              <a:rPr lang="ru-RU" sz="4000" dirty="0" smtClean="0">
                <a:solidFill>
                  <a:srgbClr val="0078D7"/>
                </a:solidFill>
                <a:latin typeface="+mj-lt"/>
              </a:rPr>
              <a:t>Проблема в версии </a:t>
            </a:r>
            <a:r>
              <a:rPr lang="en-US" sz="4000" dirty="0" smtClean="0">
                <a:solidFill>
                  <a:srgbClr val="0078D7"/>
                </a:solidFill>
                <a:latin typeface="+mj-lt"/>
              </a:rPr>
              <a:t>plv8 3.x.x</a:t>
            </a:r>
            <a:endParaRPr lang="ru-RU" sz="4000" dirty="0">
              <a:solidFill>
                <a:srgbClr val="0078D7"/>
              </a:solidFill>
              <a:latin typeface="+mj-lt"/>
            </a:endParaRPr>
          </a:p>
        </p:txBody>
      </p:sp>
      <p:sp>
        <p:nvSpPr>
          <p:cNvPr id="5" name="Прямоугольник 4"/>
          <p:cNvSpPr/>
          <p:nvPr/>
        </p:nvSpPr>
        <p:spPr>
          <a:xfrm>
            <a:off x="698343" y="1504547"/>
            <a:ext cx="8036174" cy="2308324"/>
          </a:xfrm>
          <a:prstGeom prst="rect">
            <a:avLst/>
          </a:prstGeom>
        </p:spPr>
        <p:txBody>
          <a:bodyPr wrap="none">
            <a:spAutoFit/>
          </a:bodyPr>
          <a:lstStyle/>
          <a:p>
            <a:r>
              <a:rPr lang="en-US" dirty="0" smtClean="0">
                <a:latin typeface="Consolas" panose="020B0609020204030204" pitchFamily="49" charset="0"/>
              </a:rPr>
              <a:t>CREATE </a:t>
            </a:r>
            <a:r>
              <a:rPr lang="en-US" dirty="0">
                <a:latin typeface="Consolas" panose="020B0609020204030204" pitchFamily="49" charset="0"/>
              </a:rPr>
              <a:t>OR REPLACE FUNCTION </a:t>
            </a:r>
            <a:r>
              <a:rPr lang="en-US" dirty="0" err="1">
                <a:latin typeface="Consolas" panose="020B0609020204030204" pitchFamily="49" charset="0"/>
              </a:rPr>
              <a:t>get_count</a:t>
            </a:r>
            <a:r>
              <a:rPr lang="en-US" dirty="0">
                <a:latin typeface="Consolas" panose="020B0609020204030204" pitchFamily="49" charset="0"/>
              </a:rPr>
              <a:t>(</a:t>
            </a:r>
            <a:r>
              <a:rPr lang="en-US" dirty="0" err="1">
                <a:latin typeface="Consolas" panose="020B0609020204030204" pitchFamily="49" charset="0"/>
              </a:rPr>
              <a:t>table_name</a:t>
            </a:r>
            <a:r>
              <a:rPr lang="en-US" dirty="0">
                <a:latin typeface="Consolas" panose="020B0609020204030204" pitchFamily="49" charset="0"/>
              </a:rPr>
              <a:t> text)</a:t>
            </a:r>
          </a:p>
          <a:p>
            <a:r>
              <a:rPr lang="en-US" dirty="0">
                <a:latin typeface="Consolas" panose="020B0609020204030204" pitchFamily="49" charset="0"/>
              </a:rPr>
              <a:t>  RETURNS </a:t>
            </a:r>
            <a:r>
              <a:rPr lang="en-US" dirty="0" err="1">
                <a:latin typeface="Consolas" panose="020B0609020204030204" pitchFamily="49" charset="0"/>
              </a:rPr>
              <a:t>jsonb</a:t>
            </a:r>
            <a:endParaRPr lang="en-US" dirty="0">
              <a:latin typeface="Consolas" panose="020B0609020204030204" pitchFamily="49" charset="0"/>
            </a:endParaRPr>
          </a:p>
          <a:p>
            <a:r>
              <a:rPr lang="en-US" dirty="0">
                <a:latin typeface="Consolas" panose="020B0609020204030204" pitchFamily="49" charset="0"/>
              </a:rPr>
              <a:t>  LANGUAGE plv8 IMMUTABLE AS</a:t>
            </a:r>
          </a:p>
          <a:p>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 </a:t>
            </a:r>
            <a:r>
              <a:rPr lang="en-US" dirty="0" err="1">
                <a:latin typeface="Consolas" panose="020B0609020204030204" pitchFamily="49" charset="0"/>
              </a:rPr>
              <a:t>sql</a:t>
            </a:r>
            <a:r>
              <a:rPr lang="en-US" dirty="0">
                <a:latin typeface="Consolas" panose="020B0609020204030204" pitchFamily="49" charset="0"/>
              </a:rPr>
              <a:t> = `SELECT COUNT(*) AS </a:t>
            </a:r>
            <a:r>
              <a:rPr lang="en-US" dirty="0" err="1">
                <a:latin typeface="Consolas" panose="020B0609020204030204" pitchFamily="49" charset="0"/>
              </a:rPr>
              <a:t>cnt</a:t>
            </a:r>
            <a:r>
              <a:rPr lang="en-US" dirty="0">
                <a:latin typeface="Consolas" panose="020B0609020204030204" pitchFamily="49" charset="0"/>
              </a:rPr>
              <a:t> FROM "${</a:t>
            </a:r>
            <a:r>
              <a:rPr lang="en-US" dirty="0" err="1">
                <a:latin typeface="Consolas" panose="020B0609020204030204" pitchFamily="49" charset="0"/>
              </a:rPr>
              <a:t>table_name</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const</a:t>
            </a:r>
            <a:r>
              <a:rPr lang="en-US" dirty="0">
                <a:latin typeface="Consolas" panose="020B0609020204030204" pitchFamily="49" charset="0"/>
              </a:rPr>
              <a:t> data = plv8.execute(</a:t>
            </a:r>
            <a:r>
              <a:rPr lang="en-US" dirty="0" err="1">
                <a:latin typeface="Consolas" panose="020B0609020204030204" pitchFamily="49" charset="0"/>
              </a:rPr>
              <a:t>sql</a:t>
            </a:r>
            <a:r>
              <a:rPr lang="en-US" dirty="0">
                <a:latin typeface="Consolas" panose="020B0609020204030204" pitchFamily="49" charset="0"/>
              </a:rPr>
              <a:t>);</a:t>
            </a:r>
          </a:p>
          <a:p>
            <a:r>
              <a:rPr lang="en-US" dirty="0">
                <a:latin typeface="Consolas" panose="020B0609020204030204" pitchFamily="49" charset="0"/>
              </a:rPr>
              <a:t>    return data[0];</a:t>
            </a:r>
          </a:p>
          <a:p>
            <a:r>
              <a:rPr lang="en-US" dirty="0">
                <a:latin typeface="Consolas" panose="020B0609020204030204" pitchFamily="49" charset="0"/>
              </a:rPr>
              <a:t>$$;</a:t>
            </a:r>
            <a:endParaRPr lang="ru-RU" dirty="0">
              <a:latin typeface="Consolas" panose="020B0609020204030204" pitchFamily="49" charset="0"/>
            </a:endParaRPr>
          </a:p>
        </p:txBody>
      </p:sp>
      <p:sp>
        <p:nvSpPr>
          <p:cNvPr id="11" name="TextBox 10">
            <a:extLst>
              <a:ext uri="{FF2B5EF4-FFF2-40B4-BE49-F238E27FC236}">
                <a16:creationId xmlns:a16="http://schemas.microsoft.com/office/drawing/2014/main" id="{F3183BF5-C0DC-4CF2-AC0B-6E2AFC1CEB55}"/>
              </a:ext>
            </a:extLst>
          </p:cNvPr>
          <p:cNvSpPr txBox="1"/>
          <p:nvPr/>
        </p:nvSpPr>
        <p:spPr>
          <a:xfrm>
            <a:off x="635739" y="4159359"/>
            <a:ext cx="750526"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3.1.1</a:t>
            </a:r>
            <a:endParaRPr lang="ru-RU" sz="2200" dirty="0">
              <a:solidFill>
                <a:schemeClr val="tx1">
                  <a:lumMod val="85000"/>
                  <a:lumOff val="15000"/>
                </a:schemeClr>
              </a:solidFill>
              <a:latin typeface="+mj-lt"/>
            </a:endParaRPr>
          </a:p>
        </p:txBody>
      </p:sp>
      <p:sp>
        <p:nvSpPr>
          <p:cNvPr id="12" name="Прямоугольник 11"/>
          <p:cNvSpPr/>
          <p:nvPr/>
        </p:nvSpPr>
        <p:spPr>
          <a:xfrm>
            <a:off x="1026003" y="4563189"/>
            <a:ext cx="1957587" cy="369332"/>
          </a:xfrm>
          <a:prstGeom prst="rect">
            <a:avLst/>
          </a:prstGeom>
        </p:spPr>
        <p:txBody>
          <a:bodyPr wrap="none">
            <a:spAutoFit/>
          </a:bodyPr>
          <a:lstStyle/>
          <a:p>
            <a:r>
              <a:rPr lang="en-US" dirty="0" smtClean="0">
                <a:latin typeface="Consolas" panose="020B0609020204030204" pitchFamily="49" charset="0"/>
              </a:rPr>
              <a:t>{ "</a:t>
            </a:r>
            <a:r>
              <a:rPr lang="en-US" dirty="0" err="1">
                <a:latin typeface="Consolas" panose="020B0609020204030204" pitchFamily="49" charset="0"/>
              </a:rPr>
              <a:t>cnt</a:t>
            </a:r>
            <a:r>
              <a:rPr lang="en-US" dirty="0">
                <a:latin typeface="Consolas" panose="020B0609020204030204" pitchFamily="49" charset="0"/>
              </a:rPr>
              <a:t>": "2"</a:t>
            </a:r>
            <a:r>
              <a:rPr lang="en-US" dirty="0" smtClean="0">
                <a:latin typeface="Consolas" panose="020B0609020204030204" pitchFamily="49" charset="0"/>
              </a:rPr>
              <a:t> }</a:t>
            </a:r>
            <a:endParaRPr lang="ru-RU" dirty="0">
              <a:latin typeface="Consolas" panose="020B0609020204030204" pitchFamily="49" charset="0"/>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635739" y="5251952"/>
            <a:ext cx="3142463"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3.1.1 </a:t>
            </a:r>
            <a:r>
              <a:rPr lang="en-US" sz="2200" dirty="0">
                <a:solidFill>
                  <a:schemeClr val="tx1">
                    <a:lumMod val="85000"/>
                    <a:lumOff val="15000"/>
                  </a:schemeClr>
                </a:solidFill>
                <a:latin typeface="+mj-lt"/>
              </a:rPr>
              <a:t>+ BIGINT_GRACEFUL</a:t>
            </a:r>
            <a:endParaRPr lang="ru-RU" sz="2200" dirty="0">
              <a:solidFill>
                <a:schemeClr val="tx1">
                  <a:lumMod val="85000"/>
                  <a:lumOff val="15000"/>
                </a:schemeClr>
              </a:solidFill>
              <a:latin typeface="+mj-lt"/>
            </a:endParaRPr>
          </a:p>
        </p:txBody>
      </p:sp>
      <p:sp>
        <p:nvSpPr>
          <p:cNvPr id="7" name="Прямоугольник 6"/>
          <p:cNvSpPr/>
          <p:nvPr/>
        </p:nvSpPr>
        <p:spPr>
          <a:xfrm>
            <a:off x="1026003" y="5655782"/>
            <a:ext cx="1704313" cy="369332"/>
          </a:xfrm>
          <a:prstGeom prst="rect">
            <a:avLst/>
          </a:prstGeom>
        </p:spPr>
        <p:txBody>
          <a:bodyPr wrap="none">
            <a:spAutoFit/>
          </a:bodyPr>
          <a:lstStyle/>
          <a:p>
            <a:r>
              <a:rPr lang="en-US" dirty="0" smtClean="0">
                <a:latin typeface="Consolas" panose="020B0609020204030204" pitchFamily="49" charset="0"/>
              </a:rPr>
              <a:t>{ "</a:t>
            </a:r>
            <a:r>
              <a:rPr lang="en-US" dirty="0" err="1">
                <a:latin typeface="Consolas" panose="020B0609020204030204" pitchFamily="49" charset="0"/>
              </a:rPr>
              <a:t>cnt</a:t>
            </a:r>
            <a:r>
              <a:rPr lang="en-US" dirty="0" smtClean="0">
                <a:latin typeface="Consolas" panose="020B0609020204030204" pitchFamily="49" charset="0"/>
              </a:rPr>
              <a:t>": 2 }</a:t>
            </a:r>
            <a:endParaRPr lang="ru-RU" dirty="0">
              <a:latin typeface="Consolas" panose="020B0609020204030204" pitchFamily="49" charset="0"/>
            </a:endParaRPr>
          </a:p>
        </p:txBody>
      </p:sp>
    </p:spTree>
    <p:extLst>
      <p:ext uri="{BB962C8B-B14F-4D97-AF65-F5344CB8AC3E}">
        <p14:creationId xmlns:p14="http://schemas.microsoft.com/office/powerpoint/2010/main" val="2758778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4544834" cy="707886"/>
          </a:xfrm>
          <a:prstGeom prst="rect">
            <a:avLst/>
          </a:prstGeom>
          <a:noFill/>
        </p:spPr>
        <p:txBody>
          <a:bodyPr wrap="none" rtlCol="0">
            <a:spAutoFit/>
          </a:bodyPr>
          <a:lstStyle/>
          <a:p>
            <a:r>
              <a:rPr lang="ru-RU" sz="4000" dirty="0" smtClean="0">
                <a:solidFill>
                  <a:srgbClr val="0078D7"/>
                </a:solidFill>
                <a:latin typeface="+mj-lt"/>
              </a:rPr>
              <a:t>Наши докер-образы</a:t>
            </a:r>
            <a:endParaRPr lang="ru-RU" sz="4000" dirty="0">
              <a:solidFill>
                <a:srgbClr val="0078D7"/>
              </a:solidFill>
              <a:latin typeface="+mj-lt"/>
            </a:endParaRPr>
          </a:p>
        </p:txBody>
      </p:sp>
      <p:sp>
        <p:nvSpPr>
          <p:cNvPr id="5" name="Прямоугольник 4"/>
          <p:cNvSpPr/>
          <p:nvPr/>
        </p:nvSpPr>
        <p:spPr>
          <a:xfrm>
            <a:off x="1032552" y="1815098"/>
            <a:ext cx="4363695" cy="369332"/>
          </a:xfrm>
          <a:prstGeom prst="rect">
            <a:avLst/>
          </a:prstGeom>
        </p:spPr>
        <p:txBody>
          <a:bodyPr wrap="none">
            <a:spAutoFit/>
          </a:bodyPr>
          <a:lstStyle/>
          <a:p>
            <a:r>
              <a:rPr lang="en-US" dirty="0" err="1">
                <a:latin typeface="Consolas" panose="020B0609020204030204" pitchFamily="49" charset="0"/>
              </a:rPr>
              <a:t>docker</a:t>
            </a:r>
            <a:r>
              <a:rPr lang="en-US" dirty="0">
                <a:latin typeface="Consolas" panose="020B0609020204030204" pitchFamily="49" charset="0"/>
              </a:rPr>
              <a:t> pull </a:t>
            </a:r>
            <a:r>
              <a:rPr lang="en-US" dirty="0" err="1">
                <a:latin typeface="Consolas" panose="020B0609020204030204" pitchFamily="49" charset="0"/>
              </a:rPr>
              <a:t>sibedge</a:t>
            </a:r>
            <a:r>
              <a:rPr lang="en-US" dirty="0">
                <a:latin typeface="Consolas" panose="020B0609020204030204" pitchFamily="49" charset="0"/>
              </a:rPr>
              <a:t>/postgres-plv8</a:t>
            </a:r>
            <a:endParaRPr lang="ru-RU" dirty="0">
              <a:latin typeface="Consolas" panose="020B0609020204030204" pitchFamily="49" charset="0"/>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635738" y="1314411"/>
            <a:ext cx="2893741"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Сборка по умолчанию:</a:t>
            </a:r>
            <a:endParaRPr lang="ru-RU" sz="2200" dirty="0">
              <a:solidFill>
                <a:schemeClr val="tx1">
                  <a:lumMod val="85000"/>
                  <a:lumOff val="15000"/>
                </a:schemeClr>
              </a:solidFill>
              <a:latin typeface="+mj-lt"/>
            </a:endParaRPr>
          </a:p>
        </p:txBody>
      </p:sp>
      <p:sp>
        <p:nvSpPr>
          <p:cNvPr id="12" name="TextBox 11">
            <a:extLst>
              <a:ext uri="{FF2B5EF4-FFF2-40B4-BE49-F238E27FC236}">
                <a16:creationId xmlns:a16="http://schemas.microsoft.com/office/drawing/2014/main" id="{F3183BF5-C0DC-4CF2-AC0B-6E2AFC1CEB55}"/>
              </a:ext>
            </a:extLst>
          </p:cNvPr>
          <p:cNvSpPr txBox="1"/>
          <p:nvPr/>
        </p:nvSpPr>
        <p:spPr>
          <a:xfrm>
            <a:off x="635737" y="2517782"/>
            <a:ext cx="4433073"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С поддержкой </a:t>
            </a:r>
            <a:r>
              <a:rPr lang="ru-RU" sz="2200" dirty="0" err="1" smtClean="0">
                <a:solidFill>
                  <a:schemeClr val="tx1">
                    <a:lumMod val="85000"/>
                    <a:lumOff val="15000"/>
                  </a:schemeClr>
                </a:solidFill>
                <a:latin typeface="+mj-lt"/>
              </a:rPr>
              <a:t>сериализации</a:t>
            </a:r>
            <a:r>
              <a:rPr lang="ru-RU" sz="2200" dirty="0" smtClean="0">
                <a:solidFill>
                  <a:schemeClr val="tx1">
                    <a:lumMod val="85000"/>
                    <a:lumOff val="15000"/>
                  </a:schemeClr>
                </a:solidFill>
                <a:latin typeface="+mj-lt"/>
              </a:rPr>
              <a:t> </a:t>
            </a:r>
            <a:r>
              <a:rPr lang="en-US" sz="2200" dirty="0" err="1" smtClean="0">
                <a:solidFill>
                  <a:schemeClr val="tx1">
                    <a:lumMod val="85000"/>
                    <a:lumOff val="15000"/>
                  </a:schemeClr>
                </a:solidFill>
                <a:latin typeface="+mj-lt"/>
              </a:rPr>
              <a:t>BigInt</a:t>
            </a:r>
            <a:r>
              <a:rPr lang="en-US" sz="2200" dirty="0" smtClean="0">
                <a:solidFill>
                  <a:schemeClr val="tx1">
                    <a:lumMod val="85000"/>
                    <a:lumOff val="15000"/>
                  </a:schemeClr>
                </a:solidFill>
                <a:latin typeface="+mj-lt"/>
              </a:rPr>
              <a:t>:</a:t>
            </a:r>
            <a:endParaRPr lang="ru-RU" sz="2200" dirty="0">
              <a:solidFill>
                <a:schemeClr val="tx1">
                  <a:lumMod val="85000"/>
                  <a:lumOff val="15000"/>
                </a:schemeClr>
              </a:solidFill>
              <a:latin typeface="+mj-lt"/>
            </a:endParaRPr>
          </a:p>
        </p:txBody>
      </p:sp>
      <p:sp>
        <p:nvSpPr>
          <p:cNvPr id="13" name="Прямоугольник 12"/>
          <p:cNvSpPr/>
          <p:nvPr/>
        </p:nvSpPr>
        <p:spPr>
          <a:xfrm>
            <a:off x="1032552" y="3016904"/>
            <a:ext cx="5376793" cy="369332"/>
          </a:xfrm>
          <a:prstGeom prst="rect">
            <a:avLst/>
          </a:prstGeom>
        </p:spPr>
        <p:txBody>
          <a:bodyPr wrap="none">
            <a:spAutoFit/>
          </a:bodyPr>
          <a:lstStyle/>
          <a:p>
            <a:r>
              <a:rPr lang="en-US" dirty="0" err="1">
                <a:latin typeface="Consolas" panose="020B0609020204030204" pitchFamily="49" charset="0"/>
              </a:rPr>
              <a:t>docker</a:t>
            </a:r>
            <a:r>
              <a:rPr lang="en-US" dirty="0">
                <a:latin typeface="Consolas" panose="020B0609020204030204" pitchFamily="49" charset="0"/>
              </a:rPr>
              <a:t> pull </a:t>
            </a:r>
            <a:r>
              <a:rPr lang="en-US" dirty="0" err="1" smtClean="0">
                <a:latin typeface="Consolas" panose="020B0609020204030204" pitchFamily="49" charset="0"/>
              </a:rPr>
              <a:t>sibedge</a:t>
            </a:r>
            <a:r>
              <a:rPr lang="en-US" dirty="0" smtClean="0">
                <a:latin typeface="Consolas" panose="020B0609020204030204" pitchFamily="49" charset="0"/>
              </a:rPr>
              <a:t>/postgres-plv8-bigint</a:t>
            </a:r>
            <a:endParaRPr lang="ru-RU" dirty="0">
              <a:latin typeface="Consolas" panose="020B0609020204030204" pitchFamily="49" charset="0"/>
            </a:endParaRPr>
          </a:p>
        </p:txBody>
      </p:sp>
      <p:sp>
        <p:nvSpPr>
          <p:cNvPr id="14" name="TextBox 13">
            <a:extLst>
              <a:ext uri="{FF2B5EF4-FFF2-40B4-BE49-F238E27FC236}">
                <a16:creationId xmlns:a16="http://schemas.microsoft.com/office/drawing/2014/main" id="{F3183BF5-C0DC-4CF2-AC0B-6E2AFC1CEB55}"/>
              </a:ext>
            </a:extLst>
          </p:cNvPr>
          <p:cNvSpPr txBox="1"/>
          <p:nvPr/>
        </p:nvSpPr>
        <p:spPr>
          <a:xfrm>
            <a:off x="635737" y="3880756"/>
            <a:ext cx="6402715"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Дистрибутив </a:t>
            </a:r>
            <a:r>
              <a:rPr lang="en-US" sz="2200" dirty="0" smtClean="0">
                <a:solidFill>
                  <a:schemeClr val="tx1">
                    <a:lumMod val="85000"/>
                    <a:lumOff val="15000"/>
                  </a:schemeClr>
                </a:solidFill>
                <a:latin typeface="+mj-lt"/>
              </a:rPr>
              <a:t>Linux</a:t>
            </a:r>
            <a:r>
              <a:rPr lang="ru-RU" sz="2200" dirty="0" smtClean="0">
                <a:solidFill>
                  <a:schemeClr val="tx1">
                    <a:lumMod val="85000"/>
                    <a:lumOff val="15000"/>
                  </a:schemeClr>
                </a:solidFill>
                <a:latin typeface="+mj-lt"/>
              </a:rPr>
              <a:t>,</a:t>
            </a:r>
            <a:r>
              <a:rPr lang="en-US" sz="2200" dirty="0" smtClean="0">
                <a:solidFill>
                  <a:schemeClr val="tx1">
                    <a:lumMod val="85000"/>
                    <a:lumOff val="15000"/>
                  </a:schemeClr>
                </a:solidFill>
                <a:latin typeface="+mj-lt"/>
              </a:rPr>
              <a:t> </a:t>
            </a:r>
            <a:r>
              <a:rPr lang="ru-RU" sz="2200" dirty="0" smtClean="0">
                <a:solidFill>
                  <a:schemeClr val="tx1">
                    <a:lumMod val="85000"/>
                    <a:lumOff val="15000"/>
                  </a:schemeClr>
                </a:solidFill>
                <a:latin typeface="+mj-lt"/>
              </a:rPr>
              <a:t>версии </a:t>
            </a:r>
            <a:r>
              <a:rPr lang="ru-RU" sz="2200" dirty="0" err="1" smtClean="0">
                <a:solidFill>
                  <a:schemeClr val="tx1">
                    <a:lumMod val="85000"/>
                    <a:lumOff val="15000"/>
                  </a:schemeClr>
                </a:solidFill>
                <a:latin typeface="+mj-lt"/>
              </a:rPr>
              <a:t>Постгреса</a:t>
            </a:r>
            <a:r>
              <a:rPr lang="ru-RU" sz="2200" dirty="0" smtClean="0">
                <a:solidFill>
                  <a:schemeClr val="tx1">
                    <a:lumMod val="85000"/>
                    <a:lumOff val="15000"/>
                  </a:schemeClr>
                </a:solidFill>
                <a:latin typeface="+mj-lt"/>
              </a:rPr>
              <a:t> и </a:t>
            </a:r>
            <a:r>
              <a:rPr lang="en-US" sz="2200" dirty="0" smtClean="0">
                <a:solidFill>
                  <a:schemeClr val="tx1">
                    <a:lumMod val="85000"/>
                    <a:lumOff val="15000"/>
                  </a:schemeClr>
                </a:solidFill>
                <a:latin typeface="+mj-lt"/>
              </a:rPr>
              <a:t>plv8 </a:t>
            </a:r>
            <a:r>
              <a:rPr lang="ru-RU" sz="2200" dirty="0" smtClean="0">
                <a:solidFill>
                  <a:schemeClr val="tx1">
                    <a:lumMod val="85000"/>
                    <a:lumOff val="15000"/>
                  </a:schemeClr>
                </a:solidFill>
                <a:latin typeface="+mj-lt"/>
              </a:rPr>
              <a:t>– в тегах</a:t>
            </a:r>
          </a:p>
        </p:txBody>
      </p:sp>
      <p:sp>
        <p:nvSpPr>
          <p:cNvPr id="15" name="TextBox 14">
            <a:extLst>
              <a:ext uri="{FF2B5EF4-FFF2-40B4-BE49-F238E27FC236}">
                <a16:creationId xmlns:a16="http://schemas.microsoft.com/office/drawing/2014/main" id="{F3183BF5-C0DC-4CF2-AC0B-6E2AFC1CEB55}"/>
              </a:ext>
            </a:extLst>
          </p:cNvPr>
          <p:cNvSpPr txBox="1"/>
          <p:nvPr/>
        </p:nvSpPr>
        <p:spPr>
          <a:xfrm>
            <a:off x="635736" y="4375276"/>
            <a:ext cx="3902671" cy="430887"/>
          </a:xfrm>
          <a:prstGeom prst="rect">
            <a:avLst/>
          </a:prstGeom>
          <a:noFill/>
        </p:spPr>
        <p:txBody>
          <a:bodyPr wrap="none" rtlCol="0">
            <a:spAutoFit/>
          </a:bodyPr>
          <a:lstStyle/>
          <a:p>
            <a:r>
              <a:rPr lang="en-US" sz="2200" dirty="0" smtClean="0">
                <a:solidFill>
                  <a:schemeClr val="tx1">
                    <a:lumMod val="85000"/>
                    <a:lumOff val="15000"/>
                  </a:schemeClr>
                </a:solidFill>
                <a:latin typeface="+mj-lt"/>
              </a:rPr>
              <a:t>latest: </a:t>
            </a:r>
            <a:r>
              <a:rPr lang="ru-RU" sz="2200" dirty="0" smtClean="0">
                <a:solidFill>
                  <a:schemeClr val="tx1">
                    <a:lumMod val="85000"/>
                    <a:lumOff val="15000"/>
                  </a:schemeClr>
                </a:solidFill>
                <a:latin typeface="+mj-lt"/>
              </a:rPr>
              <a:t>актуальный релиз</a:t>
            </a:r>
            <a:r>
              <a:rPr lang="en-US" sz="2200" dirty="0" smtClean="0">
                <a:solidFill>
                  <a:schemeClr val="tx1">
                    <a:lumMod val="85000"/>
                    <a:lumOff val="15000"/>
                  </a:schemeClr>
                </a:solidFill>
                <a:latin typeface="+mj-lt"/>
              </a:rPr>
              <a:t>, alpine</a:t>
            </a:r>
            <a:endParaRPr lang="ru-RU" sz="2200" dirty="0">
              <a:solidFill>
                <a:schemeClr val="tx1">
                  <a:lumMod val="85000"/>
                  <a:lumOff val="15000"/>
                </a:schemeClr>
              </a:solidFill>
              <a:latin typeface="+mj-lt"/>
            </a:endParaRPr>
          </a:p>
        </p:txBody>
      </p:sp>
      <p:sp>
        <p:nvSpPr>
          <p:cNvPr id="10" name="Прямоугольник 9"/>
          <p:cNvSpPr/>
          <p:nvPr/>
        </p:nvSpPr>
        <p:spPr>
          <a:xfrm>
            <a:off x="1167133" y="4869796"/>
            <a:ext cx="1830950" cy="369332"/>
          </a:xfrm>
          <a:prstGeom prst="rect">
            <a:avLst/>
          </a:prstGeom>
        </p:spPr>
        <p:txBody>
          <a:bodyPr wrap="none">
            <a:spAutoFit/>
          </a:bodyPr>
          <a:lstStyle/>
          <a:p>
            <a:r>
              <a:rPr lang="en-US" dirty="0" smtClean="0">
                <a:solidFill>
                  <a:schemeClr val="bg1">
                    <a:lumMod val="65000"/>
                  </a:schemeClr>
                </a:solidFill>
                <a:latin typeface="Consolas" panose="020B0609020204030204" pitchFamily="49" charset="0"/>
              </a:rPr>
              <a:t>3.1.2 – 3.1.1</a:t>
            </a:r>
            <a:endParaRPr lang="ru-RU" dirty="0">
              <a:solidFill>
                <a:schemeClr val="bg1">
                  <a:lumMod val="65000"/>
                </a:schemeClr>
              </a:solidFill>
              <a:latin typeface="Consolas" panose="020B0609020204030204" pitchFamily="49" charset="0"/>
            </a:endParaRPr>
          </a:p>
        </p:txBody>
      </p:sp>
    </p:spTree>
    <p:extLst>
      <p:ext uri="{BB962C8B-B14F-4D97-AF65-F5344CB8AC3E}">
        <p14:creationId xmlns:p14="http://schemas.microsoft.com/office/powerpoint/2010/main" val="3428660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8318111" cy="707886"/>
          </a:xfrm>
          <a:prstGeom prst="rect">
            <a:avLst/>
          </a:prstGeom>
          <a:noFill/>
        </p:spPr>
        <p:txBody>
          <a:bodyPr wrap="none" rtlCol="0">
            <a:spAutoFit/>
          </a:bodyPr>
          <a:lstStyle/>
          <a:p>
            <a:r>
              <a:rPr lang="ru-RU" sz="4000" dirty="0" smtClean="0">
                <a:solidFill>
                  <a:srgbClr val="0078D7"/>
                </a:solidFill>
                <a:latin typeface="+mj-lt"/>
              </a:rPr>
              <a:t>На локальной машине </a:t>
            </a:r>
            <a:r>
              <a:rPr lang="en-US" sz="4000" dirty="0" err="1" smtClean="0">
                <a:solidFill>
                  <a:srgbClr val="0078D7"/>
                </a:solidFill>
                <a:latin typeface="+mj-lt"/>
              </a:rPr>
              <a:t>Debian</a:t>
            </a:r>
            <a:r>
              <a:rPr lang="en-US" sz="4000" dirty="0" smtClean="0">
                <a:solidFill>
                  <a:srgbClr val="0078D7"/>
                </a:solidFill>
                <a:latin typeface="+mj-lt"/>
              </a:rPr>
              <a:t>/Ubuntu</a:t>
            </a:r>
            <a:endParaRPr lang="ru-RU" sz="4000" dirty="0">
              <a:solidFill>
                <a:srgbClr val="0078D7"/>
              </a:solidFill>
              <a:latin typeface="+mj-lt"/>
            </a:endParaRPr>
          </a:p>
        </p:txBody>
      </p:sp>
      <p:sp>
        <p:nvSpPr>
          <p:cNvPr id="10" name="Прямоугольник 9"/>
          <p:cNvSpPr/>
          <p:nvPr/>
        </p:nvSpPr>
        <p:spPr>
          <a:xfrm>
            <a:off x="698343" y="1504547"/>
            <a:ext cx="6389891" cy="369332"/>
          </a:xfrm>
          <a:prstGeom prst="rect">
            <a:avLst/>
          </a:prstGeom>
        </p:spPr>
        <p:txBody>
          <a:bodyPr wrap="none">
            <a:spAutoFit/>
          </a:bodyPr>
          <a:lstStyle/>
          <a:p>
            <a:r>
              <a:rPr lang="en-US" dirty="0" err="1" smtClean="0">
                <a:latin typeface="Consolas" panose="020B0609020204030204" pitchFamily="49" charset="0"/>
              </a:rPr>
              <a:t>cp</a:t>
            </a:r>
            <a:r>
              <a:rPr lang="en-US" dirty="0" smtClean="0">
                <a:latin typeface="Consolas" panose="020B0609020204030204" pitchFamily="49" charset="0"/>
              </a:rPr>
              <a:t> /</a:t>
            </a:r>
            <a:r>
              <a:rPr lang="en-US" dirty="0" err="1" smtClean="0">
                <a:latin typeface="Consolas" panose="020B0609020204030204" pitchFamily="49" charset="0"/>
              </a:rPr>
              <a:t>usr</a:t>
            </a:r>
            <a:r>
              <a:rPr lang="en-US" dirty="0" smtClean="0">
                <a:latin typeface="Consolas" panose="020B0609020204030204" pitchFamily="49" charset="0"/>
              </a:rPr>
              <a:t>/share/</a:t>
            </a:r>
            <a:r>
              <a:rPr lang="en-US" dirty="0" err="1" smtClean="0">
                <a:latin typeface="Consolas" panose="020B0609020204030204" pitchFamily="49" charset="0"/>
              </a:rPr>
              <a:t>postgresql</a:t>
            </a:r>
            <a:r>
              <a:rPr lang="en-US" dirty="0" smtClean="0">
                <a:latin typeface="Consolas" panose="020B0609020204030204" pitchFamily="49" charset="0"/>
              </a:rPr>
              <a:t>/14/extension/plv8* &lt;</a:t>
            </a:r>
            <a:r>
              <a:rPr lang="en-US" dirty="0" err="1" smtClean="0">
                <a:latin typeface="Consolas" panose="020B0609020204030204" pitchFamily="49" charset="0"/>
              </a:rPr>
              <a:t>dst</a:t>
            </a:r>
            <a:r>
              <a:rPr lang="en-US" dirty="0" smtClean="0">
                <a:latin typeface="Consolas" panose="020B0609020204030204" pitchFamily="49" charset="0"/>
              </a:rPr>
              <a:t>&gt;</a:t>
            </a:r>
            <a:endParaRPr lang="ru-RU" dirty="0">
              <a:latin typeface="Consolas" panose="020B0609020204030204" pitchFamily="49" charset="0"/>
            </a:endParaRPr>
          </a:p>
        </p:txBody>
      </p:sp>
      <p:sp>
        <p:nvSpPr>
          <p:cNvPr id="11" name="Прямоугольник 10"/>
          <p:cNvSpPr/>
          <p:nvPr/>
        </p:nvSpPr>
        <p:spPr>
          <a:xfrm>
            <a:off x="698343" y="1949149"/>
            <a:ext cx="6516528" cy="369332"/>
          </a:xfrm>
          <a:prstGeom prst="rect">
            <a:avLst/>
          </a:prstGeom>
        </p:spPr>
        <p:txBody>
          <a:bodyPr wrap="none">
            <a:spAutoFit/>
          </a:bodyPr>
          <a:lstStyle/>
          <a:p>
            <a:r>
              <a:rPr lang="en-US" dirty="0" err="1" smtClean="0">
                <a:latin typeface="Consolas" panose="020B0609020204030204" pitchFamily="49" charset="0"/>
              </a:rPr>
              <a:t>cp</a:t>
            </a:r>
            <a:r>
              <a:rPr lang="en-US" dirty="0" smtClean="0">
                <a:latin typeface="Consolas" panose="020B0609020204030204" pitchFamily="49" charset="0"/>
              </a:rPr>
              <a:t> /usr/lib/postgresql/14/lib/plv8-3.1.1.so &lt;</a:t>
            </a:r>
            <a:r>
              <a:rPr lang="en-US" dirty="0" err="1" smtClean="0">
                <a:latin typeface="Consolas" panose="020B0609020204030204" pitchFamily="49" charset="0"/>
              </a:rPr>
              <a:t>dst</a:t>
            </a:r>
            <a:r>
              <a:rPr lang="en-US" dirty="0" smtClean="0">
                <a:latin typeface="Consolas" panose="020B0609020204030204" pitchFamily="49" charset="0"/>
              </a:rPr>
              <a:t>&gt;</a:t>
            </a:r>
            <a:endParaRPr lang="ru-RU" dirty="0">
              <a:latin typeface="Consolas" panose="020B0609020204030204" pitchFamily="49" charset="0"/>
            </a:endParaRPr>
          </a:p>
        </p:txBody>
      </p:sp>
    </p:spTree>
    <p:extLst>
      <p:ext uri="{BB962C8B-B14F-4D97-AF65-F5344CB8AC3E}">
        <p14:creationId xmlns:p14="http://schemas.microsoft.com/office/powerpoint/2010/main" val="3150839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1763624" cy="707886"/>
          </a:xfrm>
          <a:prstGeom prst="rect">
            <a:avLst/>
          </a:prstGeom>
          <a:noFill/>
        </p:spPr>
        <p:txBody>
          <a:bodyPr wrap="none" rtlCol="0">
            <a:spAutoFit/>
          </a:bodyPr>
          <a:lstStyle/>
          <a:p>
            <a:r>
              <a:rPr lang="ru-RU" sz="4000" dirty="0" smtClean="0">
                <a:solidFill>
                  <a:srgbClr val="0078D7"/>
                </a:solidFill>
                <a:latin typeface="+mj-lt"/>
              </a:rPr>
              <a:t>Ссылки</a:t>
            </a:r>
            <a:endParaRPr lang="ru-RU" sz="4000" dirty="0">
              <a:solidFill>
                <a:srgbClr val="0078D7"/>
              </a:solidFill>
              <a:latin typeface="+mj-lt"/>
            </a:endParaRPr>
          </a:p>
        </p:txBody>
      </p:sp>
      <p:sp>
        <p:nvSpPr>
          <p:cNvPr id="5" name="Прямоугольник 4"/>
          <p:cNvSpPr/>
          <p:nvPr/>
        </p:nvSpPr>
        <p:spPr>
          <a:xfrm>
            <a:off x="1032551" y="1762208"/>
            <a:ext cx="4363695" cy="369332"/>
          </a:xfrm>
          <a:prstGeom prst="rect">
            <a:avLst/>
          </a:prstGeom>
        </p:spPr>
        <p:txBody>
          <a:bodyPr wrap="none">
            <a:spAutoFit/>
          </a:bodyPr>
          <a:lstStyle/>
          <a:p>
            <a:r>
              <a:rPr lang="en-US" dirty="0" err="1">
                <a:latin typeface="Consolas" panose="020B0609020204030204" pitchFamily="49" charset="0"/>
              </a:rPr>
              <a:t>docker</a:t>
            </a:r>
            <a:r>
              <a:rPr lang="en-US" dirty="0">
                <a:latin typeface="Consolas" panose="020B0609020204030204" pitchFamily="49" charset="0"/>
              </a:rPr>
              <a:t> pull </a:t>
            </a:r>
            <a:r>
              <a:rPr lang="en-US" dirty="0" err="1">
                <a:latin typeface="Consolas" panose="020B0609020204030204" pitchFamily="49" charset="0"/>
              </a:rPr>
              <a:t>sibedge</a:t>
            </a:r>
            <a:r>
              <a:rPr lang="en-US" dirty="0">
                <a:latin typeface="Consolas" panose="020B0609020204030204" pitchFamily="49" charset="0"/>
              </a:rPr>
              <a:t>/postgres-plv8</a:t>
            </a:r>
            <a:endParaRPr lang="ru-RU" dirty="0">
              <a:latin typeface="Consolas" panose="020B0609020204030204" pitchFamily="49" charset="0"/>
            </a:endParaRPr>
          </a:p>
        </p:txBody>
      </p:sp>
      <p:sp>
        <p:nvSpPr>
          <p:cNvPr id="9" name="TextBox 8">
            <a:extLst>
              <a:ext uri="{FF2B5EF4-FFF2-40B4-BE49-F238E27FC236}">
                <a16:creationId xmlns:a16="http://schemas.microsoft.com/office/drawing/2014/main" id="{F3183BF5-C0DC-4CF2-AC0B-6E2AFC1CEB55}"/>
              </a:ext>
            </a:extLst>
          </p:cNvPr>
          <p:cNvSpPr txBox="1"/>
          <p:nvPr/>
        </p:nvSpPr>
        <p:spPr>
          <a:xfrm>
            <a:off x="635738" y="1314411"/>
            <a:ext cx="1959191"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Докер-образы:</a:t>
            </a:r>
            <a:endParaRPr lang="ru-RU" sz="2200" dirty="0">
              <a:solidFill>
                <a:schemeClr val="tx1">
                  <a:lumMod val="85000"/>
                  <a:lumOff val="15000"/>
                </a:schemeClr>
              </a:solidFill>
              <a:latin typeface="+mj-lt"/>
            </a:endParaRPr>
          </a:p>
        </p:txBody>
      </p:sp>
      <p:sp>
        <p:nvSpPr>
          <p:cNvPr id="13" name="Прямоугольник 12"/>
          <p:cNvSpPr/>
          <p:nvPr/>
        </p:nvSpPr>
        <p:spPr>
          <a:xfrm>
            <a:off x="1032551" y="2152171"/>
            <a:ext cx="5376793" cy="369332"/>
          </a:xfrm>
          <a:prstGeom prst="rect">
            <a:avLst/>
          </a:prstGeom>
        </p:spPr>
        <p:txBody>
          <a:bodyPr wrap="none">
            <a:spAutoFit/>
          </a:bodyPr>
          <a:lstStyle/>
          <a:p>
            <a:r>
              <a:rPr lang="en-US" dirty="0" err="1">
                <a:latin typeface="Consolas" panose="020B0609020204030204" pitchFamily="49" charset="0"/>
              </a:rPr>
              <a:t>docker</a:t>
            </a:r>
            <a:r>
              <a:rPr lang="en-US" dirty="0">
                <a:latin typeface="Consolas" panose="020B0609020204030204" pitchFamily="49" charset="0"/>
              </a:rPr>
              <a:t> pull </a:t>
            </a:r>
            <a:r>
              <a:rPr lang="en-US" dirty="0" err="1" smtClean="0">
                <a:latin typeface="Consolas" panose="020B0609020204030204" pitchFamily="49" charset="0"/>
              </a:rPr>
              <a:t>sibedge</a:t>
            </a:r>
            <a:r>
              <a:rPr lang="en-US" dirty="0" smtClean="0">
                <a:latin typeface="Consolas" panose="020B0609020204030204" pitchFamily="49" charset="0"/>
              </a:rPr>
              <a:t>/postgres-plv8-bigint</a:t>
            </a:r>
            <a:endParaRPr lang="ru-RU" dirty="0">
              <a:latin typeface="Consolas" panose="020B0609020204030204" pitchFamily="49" charset="0"/>
            </a:endParaRPr>
          </a:p>
        </p:txBody>
      </p:sp>
      <p:sp>
        <p:nvSpPr>
          <p:cNvPr id="14" name="TextBox 13">
            <a:extLst>
              <a:ext uri="{FF2B5EF4-FFF2-40B4-BE49-F238E27FC236}">
                <a16:creationId xmlns:a16="http://schemas.microsoft.com/office/drawing/2014/main" id="{F3183BF5-C0DC-4CF2-AC0B-6E2AFC1CEB55}"/>
              </a:ext>
            </a:extLst>
          </p:cNvPr>
          <p:cNvSpPr txBox="1"/>
          <p:nvPr/>
        </p:nvSpPr>
        <p:spPr>
          <a:xfrm>
            <a:off x="635737" y="2798126"/>
            <a:ext cx="1856598"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Докер-файлы:</a:t>
            </a:r>
          </a:p>
        </p:txBody>
      </p:sp>
      <p:sp>
        <p:nvSpPr>
          <p:cNvPr id="11" name="Прямоугольник 10"/>
          <p:cNvSpPr/>
          <p:nvPr/>
        </p:nvSpPr>
        <p:spPr>
          <a:xfrm>
            <a:off x="1032551" y="3259791"/>
            <a:ext cx="7909538" cy="369332"/>
          </a:xfrm>
          <a:prstGeom prst="rect">
            <a:avLst/>
          </a:prstGeom>
        </p:spPr>
        <p:txBody>
          <a:bodyPr wrap="none">
            <a:spAutoFit/>
          </a:bodyPr>
          <a:lstStyle/>
          <a:p>
            <a:r>
              <a:rPr lang="en-US" dirty="0" err="1" smtClean="0">
                <a:latin typeface="Consolas" panose="020B0609020204030204" pitchFamily="49" charset="0"/>
              </a:rPr>
              <a:t>git</a:t>
            </a:r>
            <a:r>
              <a:rPr lang="en-US" dirty="0" smtClean="0">
                <a:latin typeface="Consolas" panose="020B0609020204030204" pitchFamily="49" charset="0"/>
              </a:rPr>
              <a:t> </a:t>
            </a:r>
            <a:r>
              <a:rPr lang="en-US" dirty="0">
                <a:latin typeface="Consolas" panose="020B0609020204030204" pitchFamily="49" charset="0"/>
              </a:rPr>
              <a:t>clone https://github.com/sibedge-llc/plv8-dockerfiles.git</a:t>
            </a:r>
            <a:endParaRPr lang="ru-RU" dirty="0">
              <a:latin typeface="Consolas" panose="020B0609020204030204" pitchFamily="49" charset="0"/>
            </a:endParaRPr>
          </a:p>
        </p:txBody>
      </p:sp>
      <p:sp>
        <p:nvSpPr>
          <p:cNvPr id="16" name="TextBox 15">
            <a:extLst>
              <a:ext uri="{FF2B5EF4-FFF2-40B4-BE49-F238E27FC236}">
                <a16:creationId xmlns:a16="http://schemas.microsoft.com/office/drawing/2014/main" id="{F3183BF5-C0DC-4CF2-AC0B-6E2AFC1CEB55}"/>
              </a:ext>
            </a:extLst>
          </p:cNvPr>
          <p:cNvSpPr txBox="1"/>
          <p:nvPr/>
        </p:nvSpPr>
        <p:spPr>
          <a:xfrm>
            <a:off x="635737" y="3889033"/>
            <a:ext cx="5280613"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Поддержка: текущий и предыдущий релиз</a:t>
            </a:r>
          </a:p>
        </p:txBody>
      </p:sp>
      <p:sp>
        <p:nvSpPr>
          <p:cNvPr id="17" name="TextBox 16">
            <a:extLst>
              <a:ext uri="{FF2B5EF4-FFF2-40B4-BE49-F238E27FC236}">
                <a16:creationId xmlns:a16="http://schemas.microsoft.com/office/drawing/2014/main" id="{F3183BF5-C0DC-4CF2-AC0B-6E2AFC1CEB55}"/>
              </a:ext>
            </a:extLst>
          </p:cNvPr>
          <p:cNvSpPr txBox="1"/>
          <p:nvPr/>
        </p:nvSpPr>
        <p:spPr>
          <a:xfrm>
            <a:off x="635737" y="4656462"/>
            <a:ext cx="1364476" cy="430887"/>
          </a:xfrm>
          <a:prstGeom prst="rect">
            <a:avLst/>
          </a:prstGeom>
          <a:noFill/>
        </p:spPr>
        <p:txBody>
          <a:bodyPr wrap="none" rtlCol="0">
            <a:spAutoFit/>
          </a:bodyPr>
          <a:lstStyle/>
          <a:p>
            <a:r>
              <a:rPr lang="ru-RU" sz="2200" dirty="0" smtClean="0">
                <a:solidFill>
                  <a:schemeClr val="tx1">
                    <a:lumMod val="85000"/>
                    <a:lumOff val="15000"/>
                  </a:schemeClr>
                </a:solidFill>
                <a:latin typeface="+mj-lt"/>
              </a:rPr>
              <a:t>Контакты:</a:t>
            </a:r>
          </a:p>
        </p:txBody>
      </p:sp>
      <p:sp>
        <p:nvSpPr>
          <p:cNvPr id="20" name="Прямоугольник 19"/>
          <p:cNvSpPr/>
          <p:nvPr/>
        </p:nvSpPr>
        <p:spPr>
          <a:xfrm>
            <a:off x="1032551" y="5423891"/>
            <a:ext cx="2844048" cy="369332"/>
          </a:xfrm>
          <a:prstGeom prst="rect">
            <a:avLst/>
          </a:prstGeom>
        </p:spPr>
        <p:txBody>
          <a:bodyPr wrap="none">
            <a:spAutoFit/>
          </a:bodyPr>
          <a:lstStyle/>
          <a:p>
            <a:r>
              <a:rPr lang="en-US" dirty="0" smtClean="0">
                <a:latin typeface="Consolas" panose="020B0609020204030204" pitchFamily="49" charset="0"/>
                <a:hlinkClick r:id="rId2"/>
              </a:rPr>
              <a:t>fadeevas@sibedge.com</a:t>
            </a:r>
            <a:r>
              <a:rPr lang="en-US" dirty="0" smtClean="0">
                <a:latin typeface="Consolas" panose="020B0609020204030204" pitchFamily="49" charset="0"/>
              </a:rPr>
              <a:t> </a:t>
            </a:r>
            <a:endParaRPr lang="ru-RU" dirty="0">
              <a:latin typeface="Consolas" panose="020B0609020204030204" pitchFamily="49" charset="0"/>
            </a:endParaRPr>
          </a:p>
        </p:txBody>
      </p:sp>
      <p:sp>
        <p:nvSpPr>
          <p:cNvPr id="21" name="Прямоугольник 20"/>
          <p:cNvSpPr/>
          <p:nvPr/>
        </p:nvSpPr>
        <p:spPr>
          <a:xfrm>
            <a:off x="1032551" y="5790447"/>
            <a:ext cx="1830950" cy="369332"/>
          </a:xfrm>
          <a:prstGeom prst="rect">
            <a:avLst/>
          </a:prstGeom>
        </p:spPr>
        <p:txBody>
          <a:bodyPr wrap="none">
            <a:spAutoFit/>
          </a:bodyPr>
          <a:lstStyle/>
          <a:p>
            <a:r>
              <a:rPr lang="en-US" dirty="0">
                <a:latin typeface="Consolas" panose="020B0609020204030204" pitchFamily="49" charset="0"/>
              </a:rPr>
              <a:t>vk.com/</a:t>
            </a:r>
            <a:r>
              <a:rPr lang="en-US" dirty="0" err="1">
                <a:latin typeface="Consolas" panose="020B0609020204030204" pitchFamily="49" charset="0"/>
              </a:rPr>
              <a:t>fadeev</a:t>
            </a:r>
            <a:endParaRPr lang="ru-RU" dirty="0">
              <a:latin typeface="Consolas" panose="020B0609020204030204" pitchFamily="49" charset="0"/>
            </a:endParaRPr>
          </a:p>
        </p:txBody>
      </p:sp>
      <p:sp>
        <p:nvSpPr>
          <p:cNvPr id="12" name="Прямоугольник 11"/>
          <p:cNvSpPr/>
          <p:nvPr/>
        </p:nvSpPr>
        <p:spPr>
          <a:xfrm>
            <a:off x="1032551" y="5049547"/>
            <a:ext cx="2337499" cy="369332"/>
          </a:xfrm>
          <a:prstGeom prst="rect">
            <a:avLst/>
          </a:prstGeom>
        </p:spPr>
        <p:txBody>
          <a:bodyPr wrap="none">
            <a:spAutoFit/>
          </a:bodyPr>
          <a:lstStyle/>
          <a:p>
            <a:r>
              <a:rPr lang="en-US" dirty="0" smtClean="0">
                <a:latin typeface="Consolas" panose="020B0609020204030204" pitchFamily="49" charset="0"/>
                <a:hlinkClick r:id="rId2"/>
              </a:rPr>
              <a:t>plv8@sibedge.com</a:t>
            </a:r>
            <a:r>
              <a:rPr lang="en-US" dirty="0" smtClean="0">
                <a:latin typeface="Consolas" panose="020B0609020204030204" pitchFamily="49" charset="0"/>
              </a:rPr>
              <a:t> </a:t>
            </a:r>
            <a:endParaRPr lang="ru-RU" dirty="0">
              <a:latin typeface="Consolas" panose="020B0609020204030204" pitchFamily="49" charset="0"/>
            </a:endParaRPr>
          </a:p>
        </p:txBody>
      </p:sp>
    </p:spTree>
    <p:extLst>
      <p:ext uri="{BB962C8B-B14F-4D97-AF65-F5344CB8AC3E}">
        <p14:creationId xmlns:p14="http://schemas.microsoft.com/office/powerpoint/2010/main" val="2218442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Рисунок 3"/>
          <p:cNvPicPr/>
          <p:nvPr/>
        </p:nvPicPr>
        <p:blipFill>
          <a:blip r:embed="rId2"/>
          <a:stretch/>
        </p:blipFill>
        <p:spPr>
          <a:xfrm>
            <a:off x="0" y="-1273320"/>
            <a:ext cx="12191760" cy="8972640"/>
          </a:xfrm>
          <a:prstGeom prst="rect">
            <a:avLst/>
          </a:prstGeom>
          <a:ln>
            <a:noFill/>
          </a:ln>
        </p:spPr>
      </p:pic>
      <p:sp>
        <p:nvSpPr>
          <p:cNvPr id="261" name="CustomShape 1"/>
          <p:cNvSpPr/>
          <p:nvPr/>
        </p:nvSpPr>
        <p:spPr>
          <a:xfrm>
            <a:off x="3285360" y="2832120"/>
            <a:ext cx="735516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2000" b="1" strike="noStrike" spc="-1">
                <a:solidFill>
                  <a:srgbClr val="FFFFFF"/>
                </a:solidFill>
                <a:latin typeface="Segoe UI"/>
              </a:rPr>
              <a:t>КОНЕЦ</a:t>
            </a:r>
            <a:endParaRPr lang="ru-RU" sz="12000" b="0" strike="noStrike" spc="-1">
              <a:latin typeface="Arial"/>
            </a:endParaRPr>
          </a:p>
        </p:txBody>
      </p:sp>
    </p:spTree>
    <p:extLst>
      <p:ext uri="{BB962C8B-B14F-4D97-AF65-F5344CB8AC3E}">
        <p14:creationId xmlns:p14="http://schemas.microsoft.com/office/powerpoint/2010/main" val="106266060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4972836" cy="707886"/>
          </a:xfrm>
          <a:prstGeom prst="rect">
            <a:avLst/>
          </a:prstGeom>
          <a:noFill/>
        </p:spPr>
        <p:txBody>
          <a:bodyPr wrap="none" rtlCol="0">
            <a:spAutoFit/>
          </a:bodyPr>
          <a:lstStyle/>
          <a:p>
            <a:r>
              <a:rPr lang="ru-RU" sz="4000" dirty="0" smtClean="0">
                <a:solidFill>
                  <a:srgbClr val="0078D7"/>
                </a:solidFill>
                <a:latin typeface="+mj-lt"/>
              </a:rPr>
              <a:t>Инструкция по сборке</a:t>
            </a:r>
            <a:endParaRPr lang="ru-RU" sz="4000" dirty="0">
              <a:solidFill>
                <a:srgbClr val="0078D7"/>
              </a:solidFill>
              <a:latin typeface="+mj-lt"/>
            </a:endParaRPr>
          </a:p>
        </p:txBody>
      </p:sp>
      <p:sp>
        <p:nvSpPr>
          <p:cNvPr id="2" name="Прямоугольник 1"/>
          <p:cNvSpPr/>
          <p:nvPr/>
        </p:nvSpPr>
        <p:spPr>
          <a:xfrm>
            <a:off x="635739" y="1327748"/>
            <a:ext cx="9568318" cy="4770537"/>
          </a:xfrm>
          <a:prstGeom prst="rect">
            <a:avLst/>
          </a:prstGeom>
        </p:spPr>
        <p:txBody>
          <a:bodyPr wrap="square">
            <a:spAutoFit/>
          </a:bodyPr>
          <a:lstStyle/>
          <a:p>
            <a:pPr marL="342900" indent="-342900">
              <a:buAutoNum type="arabicPeriod"/>
            </a:pPr>
            <a:r>
              <a:rPr lang="ru-RU" sz="1900" dirty="0" smtClean="0"/>
              <a:t>Должен </a:t>
            </a:r>
            <a:r>
              <a:rPr lang="ru-RU" sz="1900" dirty="0"/>
              <a:t>быть установлен </a:t>
            </a:r>
            <a:r>
              <a:rPr lang="ru-RU" sz="1900" dirty="0" err="1"/>
              <a:t>postgres</a:t>
            </a:r>
            <a:r>
              <a:rPr lang="ru-RU" sz="1900" dirty="0"/>
              <a:t>, в </a:t>
            </a:r>
            <a:r>
              <a:rPr lang="ru-RU" sz="1900" dirty="0" err="1"/>
              <a:t>т.ч</a:t>
            </a:r>
            <a:r>
              <a:rPr lang="ru-RU" sz="1900" dirty="0"/>
              <a:t>. пакет </a:t>
            </a:r>
            <a:r>
              <a:rPr lang="ru-RU" sz="1900" dirty="0" smtClean="0"/>
              <a:t>postgresql-server-dev-1</a:t>
            </a:r>
            <a:r>
              <a:rPr lang="en-US" sz="1900" dirty="0" smtClean="0"/>
              <a:t>3</a:t>
            </a:r>
          </a:p>
          <a:p>
            <a:pPr marL="342900" indent="-342900">
              <a:buAutoNum type="arabicPeriod"/>
            </a:pPr>
            <a:r>
              <a:rPr lang="ru-RU" sz="1900" dirty="0" smtClean="0"/>
              <a:t>Установить пакеты</a:t>
            </a:r>
            <a:r>
              <a:rPr lang="en-US" sz="1900" dirty="0" smtClean="0"/>
              <a:t>:</a:t>
            </a:r>
            <a:br>
              <a:rPr lang="en-US" sz="1900" dirty="0" smtClean="0"/>
            </a:br>
            <a:r>
              <a:rPr lang="ru-RU" sz="1900" dirty="0" err="1" smtClean="0"/>
              <a:t>sudo</a:t>
            </a:r>
            <a:r>
              <a:rPr lang="ru-RU" sz="1900" dirty="0" smtClean="0"/>
              <a:t> </a:t>
            </a:r>
            <a:r>
              <a:rPr lang="ru-RU" sz="1900" dirty="0" err="1"/>
              <a:t>apt-get</a:t>
            </a:r>
            <a:r>
              <a:rPr lang="ru-RU" sz="1900" dirty="0"/>
              <a:t> </a:t>
            </a:r>
            <a:r>
              <a:rPr lang="ru-RU" sz="1900" dirty="0" err="1"/>
              <a:t>install</a:t>
            </a:r>
            <a:r>
              <a:rPr lang="ru-RU" sz="1900" dirty="0"/>
              <a:t> g++ </a:t>
            </a:r>
            <a:r>
              <a:rPr lang="ru-RU" sz="1900" dirty="0" err="1"/>
              <a:t>libc</a:t>
            </a:r>
            <a:r>
              <a:rPr lang="ru-RU" sz="1900" dirty="0"/>
              <a:t>++-</a:t>
            </a:r>
            <a:r>
              <a:rPr lang="ru-RU" sz="1900" dirty="0" err="1"/>
              <a:t>dev</a:t>
            </a:r>
            <a:r>
              <a:rPr lang="ru-RU" sz="1900" dirty="0"/>
              <a:t> </a:t>
            </a:r>
            <a:r>
              <a:rPr lang="ru-RU" sz="1900" dirty="0" err="1"/>
              <a:t>libc</a:t>
            </a:r>
            <a:r>
              <a:rPr lang="ru-RU" sz="1900" dirty="0"/>
              <a:t>++</a:t>
            </a:r>
            <a:r>
              <a:rPr lang="ru-RU" sz="1900" dirty="0" err="1"/>
              <a:t>abi-dev</a:t>
            </a:r>
            <a:r>
              <a:rPr lang="ru-RU" sz="1900" dirty="0"/>
              <a:t> libncurses5sudo </a:t>
            </a:r>
            <a:r>
              <a:rPr lang="ru-RU" sz="1900" dirty="0" err="1"/>
              <a:t>apt-get</a:t>
            </a:r>
            <a:r>
              <a:rPr lang="ru-RU" sz="1900" dirty="0"/>
              <a:t> </a:t>
            </a:r>
            <a:r>
              <a:rPr lang="ru-RU" sz="1900" dirty="0" err="1"/>
              <a:t>install</a:t>
            </a:r>
            <a:r>
              <a:rPr lang="ru-RU" sz="1900" dirty="0"/>
              <a:t> </a:t>
            </a:r>
            <a:r>
              <a:rPr lang="ru-RU" sz="1900" dirty="0" err="1"/>
              <a:t>python-minimal</a:t>
            </a:r>
            <a:r>
              <a:rPr lang="ru-RU" sz="1900" dirty="0"/>
              <a:t> </a:t>
            </a:r>
            <a:r>
              <a:rPr lang="ru-RU" sz="1900" dirty="0" err="1"/>
              <a:t>pkg-config</a:t>
            </a:r>
            <a:r>
              <a:rPr lang="ru-RU" sz="1900" dirty="0"/>
              <a:t> </a:t>
            </a:r>
            <a:r>
              <a:rPr lang="ru-RU" sz="1900" dirty="0" err="1" smtClean="0"/>
              <a:t>python-pip</a:t>
            </a:r>
            <a:endParaRPr lang="en-US" sz="1900" dirty="0" smtClean="0"/>
          </a:p>
          <a:p>
            <a:pPr marL="342900" indent="-342900">
              <a:buAutoNum type="arabicPeriod"/>
            </a:pPr>
            <a:r>
              <a:rPr lang="ru-RU" sz="1900" dirty="0" smtClean="0"/>
              <a:t>Если </a:t>
            </a:r>
            <a:r>
              <a:rPr lang="ru-RU" sz="1900" dirty="0"/>
              <a:t>установлены пакеты </a:t>
            </a:r>
            <a:r>
              <a:rPr lang="ru-RU" sz="1900" dirty="0" err="1"/>
              <a:t>libnode-dev</a:t>
            </a:r>
            <a:r>
              <a:rPr lang="ru-RU" sz="1900" dirty="0"/>
              <a:t> и libnode64 - удалить их</a:t>
            </a:r>
            <a:r>
              <a:rPr lang="ru-RU" sz="1900" dirty="0" smtClean="0"/>
              <a:t>.</a:t>
            </a:r>
            <a:r>
              <a:rPr lang="en-US" sz="1900" dirty="0" smtClean="0"/>
              <a:t> </a:t>
            </a:r>
            <a:r>
              <a:rPr lang="ru-RU" sz="1900" dirty="0" smtClean="0"/>
              <a:t>Иначе </a:t>
            </a:r>
            <a:r>
              <a:rPr lang="ru-RU" sz="1900" dirty="0"/>
              <a:t>расширение plv8 соберётся неправильно и не сможет установиться в </a:t>
            </a:r>
            <a:r>
              <a:rPr lang="ru-RU" sz="1900" dirty="0" err="1"/>
              <a:t>postgres</a:t>
            </a:r>
            <a:r>
              <a:rPr lang="ru-RU" sz="1900" dirty="0"/>
              <a:t> (ошибка </a:t>
            </a:r>
            <a:r>
              <a:rPr lang="ru-RU" sz="1900" dirty="0" err="1"/>
              <a:t>undefined</a:t>
            </a:r>
            <a:r>
              <a:rPr lang="ru-RU" sz="1900" dirty="0"/>
              <a:t> </a:t>
            </a:r>
            <a:r>
              <a:rPr lang="ru-RU" sz="1900" dirty="0" err="1"/>
              <a:t>symbol</a:t>
            </a:r>
            <a:r>
              <a:rPr lang="ru-RU" sz="1900" dirty="0"/>
              <a:t>: _ZN2v84base12CallOnceImplEPlPFvPvES2</a:t>
            </a:r>
            <a:r>
              <a:rPr lang="ru-RU" sz="1900" dirty="0" smtClean="0"/>
              <a:t>_).</a:t>
            </a:r>
            <a:r>
              <a:rPr lang="en-US" sz="1900" dirty="0"/>
              <a:t/>
            </a:r>
            <a:br>
              <a:rPr lang="en-US" sz="1900" dirty="0"/>
            </a:br>
            <a:r>
              <a:rPr lang="ru-RU" sz="1900" dirty="0" smtClean="0"/>
              <a:t>После </a:t>
            </a:r>
            <a:r>
              <a:rPr lang="ru-RU" sz="1900" dirty="0"/>
              <a:t>завершения всех шагов пакеты </a:t>
            </a:r>
            <a:r>
              <a:rPr lang="ru-RU" sz="1900" dirty="0" err="1"/>
              <a:t>libnode</a:t>
            </a:r>
            <a:r>
              <a:rPr lang="ru-RU" sz="1900" dirty="0"/>
              <a:t> можно будет установить </a:t>
            </a:r>
            <a:r>
              <a:rPr lang="ru-RU" sz="1900" dirty="0" smtClean="0"/>
              <a:t>обратно</a:t>
            </a:r>
            <a:endParaRPr lang="en-US" sz="1900" dirty="0" smtClean="0"/>
          </a:p>
          <a:p>
            <a:pPr marL="342900" indent="-342900">
              <a:buAutoNum type="arabicPeriod"/>
            </a:pPr>
            <a:r>
              <a:rPr lang="ru-RU" sz="1900" dirty="0" smtClean="0"/>
              <a:t>Скачать </a:t>
            </a:r>
            <a:r>
              <a:rPr lang="ru-RU" sz="1900" dirty="0"/>
              <a:t>и распаковать актуальную </a:t>
            </a:r>
            <a:r>
              <a:rPr lang="ru-RU" sz="1900" dirty="0" smtClean="0"/>
              <a:t>версию</a:t>
            </a:r>
            <a:r>
              <a:rPr lang="en-US" sz="1900" dirty="0" smtClean="0"/>
              <a:t>:</a:t>
            </a:r>
            <a:br>
              <a:rPr lang="en-US" sz="1900" dirty="0" smtClean="0"/>
            </a:br>
            <a:r>
              <a:rPr lang="ru-RU" sz="1900" dirty="0" err="1" smtClean="0"/>
              <a:t>wget</a:t>
            </a:r>
            <a:r>
              <a:rPr lang="ru-RU" sz="1900" dirty="0" smtClean="0"/>
              <a:t> </a:t>
            </a:r>
            <a:r>
              <a:rPr lang="en-US" sz="1900" dirty="0" smtClean="0">
                <a:hlinkClick r:id="rId2"/>
              </a:rPr>
              <a:t>h</a:t>
            </a:r>
            <a:r>
              <a:rPr lang="ru-RU" sz="1900" dirty="0" smtClean="0">
                <a:hlinkClick r:id="rId2"/>
              </a:rPr>
              <a:t>ttps</a:t>
            </a:r>
            <a:r>
              <a:rPr lang="ru-RU" sz="1900" dirty="0">
                <a:hlinkClick r:id="rId2"/>
              </a:rPr>
              <a:t>://github.com/plv8/plv8/archive/v2.3.14.tar.gztar -</a:t>
            </a:r>
            <a:r>
              <a:rPr lang="ru-RU" sz="1900" dirty="0" err="1">
                <a:hlinkClick r:id="rId2"/>
              </a:rPr>
              <a:t>xvzf</a:t>
            </a:r>
            <a:r>
              <a:rPr lang="ru-RU" sz="1900" dirty="0">
                <a:hlinkClick r:id="rId2"/>
              </a:rPr>
              <a:t> </a:t>
            </a:r>
            <a:r>
              <a:rPr lang="ru-RU" sz="1900" dirty="0" smtClean="0">
                <a:hlinkClick r:id="rId2"/>
              </a:rPr>
              <a:t>v2.3.14.tar.gz</a:t>
            </a:r>
            <a:endParaRPr lang="en-US" sz="1900" dirty="0" smtClean="0"/>
          </a:p>
          <a:p>
            <a:pPr marL="342900" indent="-342900">
              <a:buAutoNum type="arabicPeriod"/>
            </a:pPr>
            <a:r>
              <a:rPr lang="ru-RU" sz="1900" dirty="0" smtClean="0"/>
              <a:t>Зайти </a:t>
            </a:r>
            <a:r>
              <a:rPr lang="ru-RU" sz="1900" dirty="0"/>
              <a:t>в созданную папку plv8-2.3.14, выполнить</a:t>
            </a:r>
            <a:r>
              <a:rPr lang="ru-RU" sz="1900" dirty="0" smtClean="0"/>
              <a:t>:</a:t>
            </a:r>
            <a:r>
              <a:rPr lang="en-US" sz="1900" dirty="0" smtClean="0"/>
              <a:t/>
            </a:r>
            <a:br>
              <a:rPr lang="en-US" sz="1900" dirty="0" smtClean="0"/>
            </a:br>
            <a:r>
              <a:rPr lang="ru-RU" sz="1900" dirty="0" err="1" smtClean="0"/>
              <a:t>make</a:t>
            </a:r>
            <a:r>
              <a:rPr lang="en-US" sz="1900" dirty="0" smtClean="0"/>
              <a:t/>
            </a:r>
            <a:br>
              <a:rPr lang="en-US" sz="1900" dirty="0" smtClean="0"/>
            </a:br>
            <a:r>
              <a:rPr lang="ru-RU" sz="1900" dirty="0" err="1" smtClean="0"/>
              <a:t>sudo</a:t>
            </a:r>
            <a:r>
              <a:rPr lang="ru-RU" sz="1900" dirty="0" smtClean="0"/>
              <a:t> </a:t>
            </a:r>
            <a:r>
              <a:rPr lang="ru-RU" sz="1900" dirty="0" err="1"/>
              <a:t>make</a:t>
            </a:r>
            <a:r>
              <a:rPr lang="ru-RU" sz="1900" dirty="0"/>
              <a:t> </a:t>
            </a:r>
            <a:r>
              <a:rPr lang="ru-RU" sz="1900" dirty="0" err="1" smtClean="0"/>
              <a:t>install</a:t>
            </a:r>
            <a:endParaRPr lang="en-US" sz="1900" dirty="0" smtClean="0"/>
          </a:p>
          <a:p>
            <a:pPr marL="342900" indent="-342900">
              <a:buAutoNum type="arabicPeriod"/>
            </a:pPr>
            <a:r>
              <a:rPr lang="ru-RU" sz="1900" dirty="0" smtClean="0"/>
              <a:t>Для </a:t>
            </a:r>
            <a:r>
              <a:rPr lang="ru-RU" sz="1900" dirty="0"/>
              <a:t>применения расширения в конкретной базе данных нужно подключится к ней под </a:t>
            </a:r>
            <a:r>
              <a:rPr lang="ru-RU" sz="1900" dirty="0" err="1"/>
              <a:t>админской</a:t>
            </a:r>
            <a:r>
              <a:rPr lang="ru-RU" sz="1900" dirty="0"/>
              <a:t> </a:t>
            </a:r>
            <a:r>
              <a:rPr lang="ru-RU" sz="1900" dirty="0" err="1"/>
              <a:t>учёткой</a:t>
            </a:r>
            <a:r>
              <a:rPr lang="ru-RU" sz="1900" dirty="0"/>
              <a:t> (</a:t>
            </a:r>
            <a:r>
              <a:rPr lang="ru-RU" sz="1900" dirty="0" err="1"/>
              <a:t>postgres</a:t>
            </a:r>
            <a:r>
              <a:rPr lang="ru-RU" sz="1900" dirty="0"/>
              <a:t>) и выполнить SQL-скрипт</a:t>
            </a:r>
            <a:r>
              <a:rPr lang="ru-RU" sz="1900" dirty="0" smtClean="0"/>
              <a:t>:</a:t>
            </a:r>
            <a:r>
              <a:rPr lang="en-US" sz="1900" dirty="0" smtClean="0"/>
              <a:t/>
            </a:r>
            <a:br>
              <a:rPr lang="en-US" sz="1900" dirty="0" smtClean="0"/>
            </a:br>
            <a:r>
              <a:rPr lang="ru-RU" sz="1900" dirty="0" smtClean="0"/>
              <a:t>CREATE </a:t>
            </a:r>
            <a:r>
              <a:rPr lang="ru-RU" sz="1900" dirty="0"/>
              <a:t>EXTENSION plv8;</a:t>
            </a:r>
          </a:p>
        </p:txBody>
      </p:sp>
    </p:spTree>
    <p:extLst>
      <p:ext uri="{BB962C8B-B14F-4D97-AF65-F5344CB8AC3E}">
        <p14:creationId xmlns:p14="http://schemas.microsoft.com/office/powerpoint/2010/main" val="3472888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3692036" cy="707886"/>
          </a:xfrm>
          <a:prstGeom prst="rect">
            <a:avLst/>
          </a:prstGeom>
          <a:noFill/>
        </p:spPr>
        <p:txBody>
          <a:bodyPr wrap="none" rtlCol="0">
            <a:spAutoFit/>
          </a:bodyPr>
          <a:lstStyle/>
          <a:p>
            <a:r>
              <a:rPr lang="ru-RU" sz="4000" dirty="0" smtClean="0">
                <a:solidFill>
                  <a:srgbClr val="0078D7"/>
                </a:solidFill>
                <a:latin typeface="+mj-lt"/>
              </a:rPr>
              <a:t>Быстрый способ</a:t>
            </a:r>
            <a:endParaRPr lang="ru-RU" sz="4000" dirty="0">
              <a:solidFill>
                <a:srgbClr val="0078D7"/>
              </a:solidFill>
              <a:latin typeface="+mj-lt"/>
            </a:endParaRPr>
          </a:p>
        </p:txBody>
      </p:sp>
      <p:sp>
        <p:nvSpPr>
          <p:cNvPr id="5" name="Прямоугольник 4"/>
          <p:cNvSpPr/>
          <p:nvPr/>
        </p:nvSpPr>
        <p:spPr>
          <a:xfrm>
            <a:off x="698343" y="1504547"/>
            <a:ext cx="8542723" cy="369332"/>
          </a:xfrm>
          <a:prstGeom prst="rect">
            <a:avLst/>
          </a:prstGeom>
        </p:spPr>
        <p:txBody>
          <a:bodyPr wrap="none">
            <a:spAutoFit/>
          </a:bodyPr>
          <a:lstStyle/>
          <a:p>
            <a:r>
              <a:rPr lang="en-US" dirty="0" err="1" smtClean="0">
                <a:latin typeface="Consolas" panose="020B0609020204030204" pitchFamily="49" charset="0"/>
              </a:rPr>
              <a:t>cp</a:t>
            </a:r>
            <a:r>
              <a:rPr lang="en-US" dirty="0" smtClean="0">
                <a:latin typeface="Consolas" panose="020B0609020204030204" pitchFamily="49" charset="0"/>
              </a:rPr>
              <a:t> /</a:t>
            </a:r>
            <a:r>
              <a:rPr lang="en-US" dirty="0" err="1" smtClean="0">
                <a:latin typeface="Consolas" panose="020B0609020204030204" pitchFamily="49" charset="0"/>
              </a:rPr>
              <a:t>usr</a:t>
            </a:r>
            <a:r>
              <a:rPr lang="en-US" dirty="0" smtClean="0">
                <a:latin typeface="Consolas" panose="020B0609020204030204" pitchFamily="49" charset="0"/>
              </a:rPr>
              <a:t>/share/</a:t>
            </a:r>
            <a:r>
              <a:rPr lang="en-US" dirty="0" err="1" smtClean="0">
                <a:latin typeface="Consolas" panose="020B0609020204030204" pitchFamily="49" charset="0"/>
              </a:rPr>
              <a:t>postgresql</a:t>
            </a:r>
            <a:r>
              <a:rPr lang="en-US" dirty="0" smtClean="0">
                <a:latin typeface="Consolas" panose="020B0609020204030204" pitchFamily="49" charset="0"/>
              </a:rPr>
              <a:t>/${PG_MAJOR_VERSION}/extension/plv8* &lt;</a:t>
            </a:r>
            <a:r>
              <a:rPr lang="en-US" dirty="0" err="1" smtClean="0">
                <a:latin typeface="Consolas" panose="020B0609020204030204" pitchFamily="49" charset="0"/>
              </a:rPr>
              <a:t>dst</a:t>
            </a:r>
            <a:r>
              <a:rPr lang="en-US" dirty="0" smtClean="0">
                <a:latin typeface="Consolas" panose="020B0609020204030204" pitchFamily="49" charset="0"/>
              </a:rPr>
              <a:t>&gt;</a:t>
            </a:r>
            <a:endParaRPr lang="ru-RU" dirty="0">
              <a:latin typeface="Consolas" panose="020B0609020204030204" pitchFamily="49" charset="0"/>
            </a:endParaRPr>
          </a:p>
        </p:txBody>
      </p:sp>
      <p:sp>
        <p:nvSpPr>
          <p:cNvPr id="6" name="Прямоугольник 5"/>
          <p:cNvSpPr/>
          <p:nvPr/>
        </p:nvSpPr>
        <p:spPr>
          <a:xfrm>
            <a:off x="698343" y="1949149"/>
            <a:ext cx="8036174" cy="369332"/>
          </a:xfrm>
          <a:prstGeom prst="rect">
            <a:avLst/>
          </a:prstGeom>
        </p:spPr>
        <p:txBody>
          <a:bodyPr wrap="none">
            <a:spAutoFit/>
          </a:bodyPr>
          <a:lstStyle/>
          <a:p>
            <a:r>
              <a:rPr lang="en-US" dirty="0" err="1" smtClean="0">
                <a:latin typeface="Consolas" panose="020B0609020204030204" pitchFamily="49" charset="0"/>
              </a:rPr>
              <a:t>cp</a:t>
            </a:r>
            <a:r>
              <a:rPr lang="en-US" dirty="0" smtClean="0">
                <a:latin typeface="Consolas" panose="020B0609020204030204" pitchFamily="49" charset="0"/>
              </a:rPr>
              <a:t> /</a:t>
            </a:r>
            <a:r>
              <a:rPr lang="en-US" dirty="0" err="1" smtClean="0">
                <a:latin typeface="Consolas" panose="020B0609020204030204" pitchFamily="49" charset="0"/>
              </a:rPr>
              <a:t>usr</a:t>
            </a:r>
            <a:r>
              <a:rPr lang="en-US" dirty="0" smtClean="0">
                <a:latin typeface="Consolas" panose="020B0609020204030204" pitchFamily="49" charset="0"/>
              </a:rPr>
              <a:t>/lib/</a:t>
            </a:r>
            <a:r>
              <a:rPr lang="en-US" dirty="0" err="1" smtClean="0">
                <a:latin typeface="Consolas" panose="020B0609020204030204" pitchFamily="49" charset="0"/>
              </a:rPr>
              <a:t>postgresql</a:t>
            </a:r>
            <a:r>
              <a:rPr lang="en-US" dirty="0" smtClean="0">
                <a:latin typeface="Consolas" panose="020B0609020204030204" pitchFamily="49" charset="0"/>
              </a:rPr>
              <a:t>/${PG_MAJOR_VERSION}/</a:t>
            </a:r>
            <a:r>
              <a:rPr lang="en-US" dirty="0" smtClean="0">
                <a:latin typeface="Consolas" panose="020B0609020204030204" pitchFamily="49" charset="0"/>
              </a:rPr>
              <a:t>lib/plv8</a:t>
            </a:r>
            <a:r>
              <a:rPr lang="ru-RU" dirty="0" smtClean="0">
                <a:latin typeface="Consolas" panose="020B0609020204030204" pitchFamily="49" charset="0"/>
              </a:rPr>
              <a:t>-*</a:t>
            </a:r>
            <a:r>
              <a:rPr lang="en-US" dirty="0" smtClean="0">
                <a:latin typeface="Consolas" panose="020B0609020204030204" pitchFamily="49" charset="0"/>
              </a:rPr>
              <a:t>.so </a:t>
            </a:r>
            <a:r>
              <a:rPr lang="en-US" dirty="0" smtClean="0">
                <a:latin typeface="Consolas" panose="020B0609020204030204" pitchFamily="49" charset="0"/>
              </a:rPr>
              <a:t>&lt;</a:t>
            </a:r>
            <a:r>
              <a:rPr lang="en-US" dirty="0" err="1" smtClean="0">
                <a:latin typeface="Consolas" panose="020B0609020204030204" pitchFamily="49" charset="0"/>
              </a:rPr>
              <a:t>dst</a:t>
            </a:r>
            <a:r>
              <a:rPr lang="en-US" dirty="0" smtClean="0">
                <a:latin typeface="Consolas" panose="020B0609020204030204" pitchFamily="49" charset="0"/>
              </a:rPr>
              <a:t>&gt;</a:t>
            </a:r>
            <a:endParaRPr lang="ru-RU" dirty="0">
              <a:latin typeface="Consolas" panose="020B0609020204030204" pitchFamily="49" charset="0"/>
            </a:endParaRPr>
          </a:p>
        </p:txBody>
      </p:sp>
      <p:sp>
        <p:nvSpPr>
          <p:cNvPr id="7" name="Прямоугольник 6"/>
          <p:cNvSpPr/>
          <p:nvPr/>
        </p:nvSpPr>
        <p:spPr>
          <a:xfrm>
            <a:off x="698343" y="2393751"/>
            <a:ext cx="3097323" cy="369332"/>
          </a:xfrm>
          <a:prstGeom prst="rect">
            <a:avLst/>
          </a:prstGeom>
        </p:spPr>
        <p:txBody>
          <a:bodyPr wrap="none">
            <a:spAutoFit/>
          </a:bodyPr>
          <a:lstStyle/>
          <a:p>
            <a:r>
              <a:rPr lang="en-US" dirty="0" smtClean="0">
                <a:latin typeface="Consolas" panose="020B0609020204030204" pitchFamily="49" charset="0"/>
              </a:rPr>
              <a:t>apt-get install </a:t>
            </a:r>
            <a:r>
              <a:rPr lang="en-US" dirty="0" err="1" smtClean="0">
                <a:latin typeface="Consolas" panose="020B0609020204030204" pitchFamily="49" charset="0"/>
              </a:rPr>
              <a:t>libc</a:t>
            </a:r>
            <a:r>
              <a:rPr lang="en-US" dirty="0" smtClean="0">
                <a:latin typeface="Consolas" panose="020B0609020204030204" pitchFamily="49" charset="0"/>
              </a:rPr>
              <a:t>++1</a:t>
            </a:r>
            <a:endParaRPr lang="ru-RU" dirty="0">
              <a:latin typeface="Consolas" panose="020B0609020204030204" pitchFamily="49" charset="0"/>
            </a:endParaRPr>
          </a:p>
        </p:txBody>
      </p:sp>
    </p:spTree>
    <p:extLst>
      <p:ext uri="{BB962C8B-B14F-4D97-AF65-F5344CB8AC3E}">
        <p14:creationId xmlns:p14="http://schemas.microsoft.com/office/powerpoint/2010/main" val="97110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7015062" cy="707886"/>
          </a:xfrm>
          <a:prstGeom prst="rect">
            <a:avLst/>
          </a:prstGeom>
          <a:noFill/>
        </p:spPr>
        <p:txBody>
          <a:bodyPr wrap="none" rtlCol="0">
            <a:spAutoFit/>
          </a:bodyPr>
          <a:lstStyle/>
          <a:p>
            <a:r>
              <a:rPr lang="ru-RU" sz="4000" dirty="0" smtClean="0">
                <a:solidFill>
                  <a:srgbClr val="0078D7"/>
                </a:solidFill>
                <a:latin typeface="+mj-lt"/>
              </a:rPr>
              <a:t>Лето 2021 – </a:t>
            </a:r>
            <a:r>
              <a:rPr lang="ru-RU" sz="4000" dirty="0" err="1" smtClean="0">
                <a:solidFill>
                  <a:srgbClr val="0078D7"/>
                </a:solidFill>
                <a:latin typeface="+mj-lt"/>
              </a:rPr>
              <a:t>бинарник</a:t>
            </a:r>
            <a:r>
              <a:rPr lang="ru-RU" sz="4000" dirty="0" smtClean="0">
                <a:solidFill>
                  <a:srgbClr val="0078D7"/>
                </a:solidFill>
                <a:latin typeface="+mj-lt"/>
              </a:rPr>
              <a:t> на </a:t>
            </a:r>
            <a:r>
              <a:rPr lang="en-US" sz="4000" dirty="0" err="1" smtClean="0">
                <a:solidFill>
                  <a:srgbClr val="0078D7"/>
                </a:solidFill>
                <a:latin typeface="+mj-lt"/>
              </a:rPr>
              <a:t>github</a:t>
            </a:r>
            <a:endParaRPr lang="ru-RU" sz="4000" dirty="0">
              <a:solidFill>
                <a:srgbClr val="0078D7"/>
              </a:solidFill>
              <a:latin typeface="+mj-lt"/>
            </a:endParaRPr>
          </a:p>
        </p:txBody>
      </p:sp>
      <p:sp>
        <p:nvSpPr>
          <p:cNvPr id="5" name="Прямоугольник 4"/>
          <p:cNvSpPr/>
          <p:nvPr/>
        </p:nvSpPr>
        <p:spPr>
          <a:xfrm>
            <a:off x="698343" y="1504547"/>
            <a:ext cx="7149714" cy="369332"/>
          </a:xfrm>
          <a:prstGeom prst="rect">
            <a:avLst/>
          </a:prstGeom>
        </p:spPr>
        <p:txBody>
          <a:bodyPr wrap="none">
            <a:spAutoFit/>
          </a:bodyPr>
          <a:lstStyle/>
          <a:p>
            <a:r>
              <a:rPr lang="ru-RU" dirty="0" err="1" smtClean="0">
                <a:latin typeface="Consolas" panose="020B0609020204030204" pitchFamily="49" charset="0"/>
              </a:rPr>
              <a:t>git</a:t>
            </a:r>
            <a:r>
              <a:rPr lang="ru-RU" dirty="0" smtClean="0">
                <a:latin typeface="Consolas" panose="020B0609020204030204" pitchFamily="49" charset="0"/>
              </a:rPr>
              <a:t> </a:t>
            </a:r>
            <a:r>
              <a:rPr lang="ru-RU" dirty="0" err="1">
                <a:latin typeface="Consolas" panose="020B0609020204030204" pitchFamily="49" charset="0"/>
              </a:rPr>
              <a:t>clone</a:t>
            </a:r>
            <a:r>
              <a:rPr lang="ru-RU" dirty="0">
                <a:latin typeface="Consolas" panose="020B0609020204030204" pitchFamily="49" charset="0"/>
              </a:rPr>
              <a:t> </a:t>
            </a:r>
            <a:r>
              <a:rPr lang="en-US" dirty="0">
                <a:latin typeface="Consolas" panose="020B0609020204030204" pitchFamily="49" charset="0"/>
              </a:rPr>
              <a:t>https://github.com/sibedge-llc/plv8-build.git</a:t>
            </a:r>
            <a:endParaRPr lang="ru-RU" dirty="0">
              <a:latin typeface="Consolas" panose="020B0609020204030204" pitchFamily="49" charset="0"/>
            </a:endParaRPr>
          </a:p>
        </p:txBody>
      </p:sp>
      <p:sp>
        <p:nvSpPr>
          <p:cNvPr id="6" name="Прямоугольник 5"/>
          <p:cNvSpPr/>
          <p:nvPr/>
        </p:nvSpPr>
        <p:spPr>
          <a:xfrm>
            <a:off x="698343" y="1983234"/>
            <a:ext cx="1830950" cy="369332"/>
          </a:xfrm>
          <a:prstGeom prst="rect">
            <a:avLst/>
          </a:prstGeom>
        </p:spPr>
        <p:txBody>
          <a:bodyPr wrap="none">
            <a:spAutoFit/>
          </a:bodyPr>
          <a:lstStyle/>
          <a:p>
            <a:r>
              <a:rPr lang="en-US" dirty="0" smtClean="0">
                <a:latin typeface="Consolas" panose="020B0609020204030204" pitchFamily="49" charset="0"/>
              </a:rPr>
              <a:t>cd plv8-build</a:t>
            </a:r>
            <a:endParaRPr lang="ru-RU" dirty="0">
              <a:latin typeface="Consolas" panose="020B0609020204030204" pitchFamily="49" charset="0"/>
            </a:endParaRPr>
          </a:p>
        </p:txBody>
      </p:sp>
      <p:sp>
        <p:nvSpPr>
          <p:cNvPr id="7" name="Прямоугольник 6"/>
          <p:cNvSpPr/>
          <p:nvPr/>
        </p:nvSpPr>
        <p:spPr>
          <a:xfrm>
            <a:off x="698343" y="2461921"/>
            <a:ext cx="2337499" cy="369332"/>
          </a:xfrm>
          <a:prstGeom prst="rect">
            <a:avLst/>
          </a:prstGeom>
        </p:spPr>
        <p:txBody>
          <a:bodyPr wrap="none">
            <a:spAutoFit/>
          </a:bodyPr>
          <a:lstStyle/>
          <a:p>
            <a:r>
              <a:rPr lang="en-US" dirty="0" err="1" smtClean="0">
                <a:latin typeface="Consolas" panose="020B0609020204030204" pitchFamily="49" charset="0"/>
              </a:rPr>
              <a:t>sudo</a:t>
            </a:r>
            <a:r>
              <a:rPr lang="en-US" dirty="0" smtClean="0">
                <a:latin typeface="Consolas" panose="020B0609020204030204" pitchFamily="49" charset="0"/>
              </a:rPr>
              <a:t> make install</a:t>
            </a:r>
            <a:endParaRPr lang="ru-RU" dirty="0">
              <a:latin typeface="Consolas" panose="020B0609020204030204" pitchFamily="49" charset="0"/>
            </a:endParaRPr>
          </a:p>
        </p:txBody>
      </p:sp>
    </p:spTree>
    <p:extLst>
      <p:ext uri="{BB962C8B-B14F-4D97-AF65-F5344CB8AC3E}">
        <p14:creationId xmlns:p14="http://schemas.microsoft.com/office/powerpoint/2010/main" val="251444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7015062" cy="707886"/>
          </a:xfrm>
          <a:prstGeom prst="rect">
            <a:avLst/>
          </a:prstGeom>
          <a:noFill/>
        </p:spPr>
        <p:txBody>
          <a:bodyPr wrap="none" rtlCol="0">
            <a:spAutoFit/>
          </a:bodyPr>
          <a:lstStyle/>
          <a:p>
            <a:r>
              <a:rPr lang="ru-RU" sz="4000" dirty="0" smtClean="0">
                <a:solidFill>
                  <a:srgbClr val="0078D7"/>
                </a:solidFill>
                <a:latin typeface="+mj-lt"/>
              </a:rPr>
              <a:t>Лето 2021 – </a:t>
            </a:r>
            <a:r>
              <a:rPr lang="ru-RU" sz="4000" dirty="0" err="1" smtClean="0">
                <a:solidFill>
                  <a:srgbClr val="0078D7"/>
                </a:solidFill>
                <a:latin typeface="+mj-lt"/>
              </a:rPr>
              <a:t>бинарник</a:t>
            </a:r>
            <a:r>
              <a:rPr lang="ru-RU" sz="4000" dirty="0" smtClean="0">
                <a:solidFill>
                  <a:srgbClr val="0078D7"/>
                </a:solidFill>
                <a:latin typeface="+mj-lt"/>
              </a:rPr>
              <a:t> на </a:t>
            </a:r>
            <a:r>
              <a:rPr lang="en-US" sz="4000" dirty="0" err="1" smtClean="0">
                <a:solidFill>
                  <a:srgbClr val="0078D7"/>
                </a:solidFill>
                <a:latin typeface="+mj-lt"/>
              </a:rPr>
              <a:t>github</a:t>
            </a:r>
            <a:endParaRPr lang="ru-RU" sz="4000" dirty="0">
              <a:solidFill>
                <a:srgbClr val="0078D7"/>
              </a:solidFill>
              <a:latin typeface="+mj-lt"/>
            </a:endParaRPr>
          </a:p>
        </p:txBody>
      </p:sp>
      <p:sp>
        <p:nvSpPr>
          <p:cNvPr id="5" name="Прямоугольник 4"/>
          <p:cNvSpPr/>
          <p:nvPr/>
        </p:nvSpPr>
        <p:spPr>
          <a:xfrm>
            <a:off x="698343" y="1504547"/>
            <a:ext cx="7149714" cy="369332"/>
          </a:xfrm>
          <a:prstGeom prst="rect">
            <a:avLst/>
          </a:prstGeom>
        </p:spPr>
        <p:txBody>
          <a:bodyPr wrap="none">
            <a:spAutoFit/>
          </a:bodyPr>
          <a:lstStyle/>
          <a:p>
            <a:r>
              <a:rPr lang="ru-RU" dirty="0" err="1" smtClean="0">
                <a:latin typeface="Consolas" panose="020B0609020204030204" pitchFamily="49" charset="0"/>
              </a:rPr>
              <a:t>git</a:t>
            </a:r>
            <a:r>
              <a:rPr lang="ru-RU" dirty="0" smtClean="0">
                <a:latin typeface="Consolas" panose="020B0609020204030204" pitchFamily="49" charset="0"/>
              </a:rPr>
              <a:t> </a:t>
            </a:r>
            <a:r>
              <a:rPr lang="ru-RU" dirty="0" err="1">
                <a:latin typeface="Consolas" panose="020B0609020204030204" pitchFamily="49" charset="0"/>
              </a:rPr>
              <a:t>clone</a:t>
            </a:r>
            <a:r>
              <a:rPr lang="ru-RU" dirty="0">
                <a:latin typeface="Consolas" panose="020B0609020204030204" pitchFamily="49" charset="0"/>
              </a:rPr>
              <a:t> </a:t>
            </a:r>
            <a:r>
              <a:rPr lang="en-US" dirty="0">
                <a:latin typeface="Consolas" panose="020B0609020204030204" pitchFamily="49" charset="0"/>
              </a:rPr>
              <a:t>https://github.com/sibedge-llc/plv8-build.git</a:t>
            </a:r>
            <a:endParaRPr lang="ru-RU" dirty="0">
              <a:latin typeface="Consolas" panose="020B0609020204030204" pitchFamily="49" charset="0"/>
            </a:endParaRPr>
          </a:p>
        </p:txBody>
      </p:sp>
      <p:sp>
        <p:nvSpPr>
          <p:cNvPr id="6" name="Прямоугольник 5"/>
          <p:cNvSpPr/>
          <p:nvPr/>
        </p:nvSpPr>
        <p:spPr>
          <a:xfrm>
            <a:off x="698343" y="1949149"/>
            <a:ext cx="1830950" cy="369332"/>
          </a:xfrm>
          <a:prstGeom prst="rect">
            <a:avLst/>
          </a:prstGeom>
        </p:spPr>
        <p:txBody>
          <a:bodyPr wrap="none">
            <a:spAutoFit/>
          </a:bodyPr>
          <a:lstStyle/>
          <a:p>
            <a:r>
              <a:rPr lang="en-US" dirty="0" smtClean="0">
                <a:latin typeface="Consolas" panose="020B0609020204030204" pitchFamily="49" charset="0"/>
              </a:rPr>
              <a:t>cd plv8-build</a:t>
            </a:r>
            <a:endParaRPr lang="ru-RU" dirty="0">
              <a:latin typeface="Consolas" panose="020B0609020204030204" pitchFamily="49" charset="0"/>
            </a:endParaRPr>
          </a:p>
        </p:txBody>
      </p:sp>
      <p:sp>
        <p:nvSpPr>
          <p:cNvPr id="7" name="Прямоугольник 6"/>
          <p:cNvSpPr/>
          <p:nvPr/>
        </p:nvSpPr>
        <p:spPr>
          <a:xfrm>
            <a:off x="698343" y="2393751"/>
            <a:ext cx="2337499" cy="369332"/>
          </a:xfrm>
          <a:prstGeom prst="rect">
            <a:avLst/>
          </a:prstGeom>
        </p:spPr>
        <p:txBody>
          <a:bodyPr wrap="none">
            <a:spAutoFit/>
          </a:bodyPr>
          <a:lstStyle/>
          <a:p>
            <a:r>
              <a:rPr lang="en-US" dirty="0" err="1" smtClean="0">
                <a:latin typeface="Consolas" panose="020B0609020204030204" pitchFamily="49" charset="0"/>
              </a:rPr>
              <a:t>sudo</a:t>
            </a:r>
            <a:r>
              <a:rPr lang="en-US" dirty="0" smtClean="0">
                <a:latin typeface="Consolas" panose="020B0609020204030204" pitchFamily="49" charset="0"/>
              </a:rPr>
              <a:t> make install</a:t>
            </a:r>
            <a:endParaRPr lang="ru-RU" dirty="0">
              <a:latin typeface="Consolas" panose="020B0609020204030204" pitchFamily="49" charset="0"/>
            </a:endParaRPr>
          </a:p>
        </p:txBody>
      </p:sp>
      <p:sp>
        <p:nvSpPr>
          <p:cNvPr id="8" name="TextBox 7">
            <a:extLst>
              <a:ext uri="{FF2B5EF4-FFF2-40B4-BE49-F238E27FC236}">
                <a16:creationId xmlns:a16="http://schemas.microsoft.com/office/drawing/2014/main" id="{F3183BF5-C0DC-4CF2-AC0B-6E2AFC1CEB55}"/>
              </a:ext>
            </a:extLst>
          </p:cNvPr>
          <p:cNvSpPr txBox="1"/>
          <p:nvPr/>
        </p:nvSpPr>
        <p:spPr>
          <a:xfrm>
            <a:off x="701549" y="3282955"/>
            <a:ext cx="2997937" cy="769441"/>
          </a:xfrm>
          <a:prstGeom prst="rect">
            <a:avLst/>
          </a:prstGeom>
          <a:noFill/>
        </p:spPr>
        <p:txBody>
          <a:bodyPr wrap="none" rtlCol="0">
            <a:spAutoFit/>
          </a:bodyPr>
          <a:lstStyle/>
          <a:p>
            <a:r>
              <a:rPr lang="en-US" sz="2200" dirty="0">
                <a:solidFill>
                  <a:schemeClr val="tx1">
                    <a:lumMod val="85000"/>
                    <a:lumOff val="15000"/>
                  </a:schemeClr>
                </a:solidFill>
                <a:latin typeface="+mj-lt"/>
              </a:rPr>
              <a:t>p</a:t>
            </a:r>
            <a:r>
              <a:rPr lang="en-US" sz="2200" dirty="0" smtClean="0">
                <a:solidFill>
                  <a:schemeClr val="tx1">
                    <a:lumMod val="85000"/>
                    <a:lumOff val="15000"/>
                  </a:schemeClr>
                </a:solidFill>
                <a:latin typeface="+mj-lt"/>
              </a:rPr>
              <a:t>lv8-2.3.15.so –</a:t>
            </a:r>
            <a:r>
              <a:rPr lang="ru-RU" sz="2200" dirty="0" smtClean="0">
                <a:solidFill>
                  <a:schemeClr val="tx1">
                    <a:lumMod val="85000"/>
                    <a:lumOff val="15000"/>
                  </a:schemeClr>
                </a:solidFill>
                <a:latin typeface="+mj-lt"/>
              </a:rPr>
              <a:t> 1</a:t>
            </a:r>
            <a:r>
              <a:rPr lang="en-US" sz="2200" dirty="0" smtClean="0">
                <a:solidFill>
                  <a:schemeClr val="tx1">
                    <a:lumMod val="85000"/>
                    <a:lumOff val="15000"/>
                  </a:schemeClr>
                </a:solidFill>
                <a:latin typeface="+mj-lt"/>
              </a:rPr>
              <a:t>4.7 </a:t>
            </a:r>
            <a:r>
              <a:rPr lang="ru-RU" sz="2200" dirty="0" smtClean="0">
                <a:solidFill>
                  <a:schemeClr val="tx1">
                    <a:lumMod val="85000"/>
                    <a:lumOff val="15000"/>
                  </a:schemeClr>
                </a:solidFill>
                <a:latin typeface="+mj-lt"/>
              </a:rPr>
              <a:t>МБ</a:t>
            </a:r>
          </a:p>
          <a:p>
            <a:r>
              <a:rPr lang="en-US" sz="2200" dirty="0">
                <a:solidFill>
                  <a:schemeClr val="tx1">
                    <a:lumMod val="85000"/>
                    <a:lumOff val="15000"/>
                  </a:schemeClr>
                </a:solidFill>
                <a:latin typeface="+mj-lt"/>
              </a:rPr>
              <a:t>p</a:t>
            </a:r>
            <a:r>
              <a:rPr lang="en-US" sz="2200" dirty="0" smtClean="0">
                <a:solidFill>
                  <a:schemeClr val="tx1">
                    <a:lumMod val="85000"/>
                    <a:lumOff val="15000"/>
                  </a:schemeClr>
                </a:solidFill>
                <a:latin typeface="+mj-lt"/>
              </a:rPr>
              <a:t>lv8-3.0.0.s0 – 152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1210877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576000" y="536760"/>
            <a:ext cx="580788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4000" b="0" strike="noStrike" spc="-1">
                <a:solidFill>
                  <a:srgbClr val="0078D7"/>
                </a:solidFill>
                <a:latin typeface="Calibri Light"/>
              </a:rPr>
              <a:t>Plv8 v3.0.0 vs v2.3.15</a:t>
            </a:r>
            <a:endParaRPr lang="ru-RU" sz="4000" b="0" strike="noStrike" spc="-1">
              <a:latin typeface="Arial"/>
            </a:endParaRPr>
          </a:p>
        </p:txBody>
      </p:sp>
      <p:sp>
        <p:nvSpPr>
          <p:cNvPr id="174" name="CustomShape 2"/>
          <p:cNvSpPr/>
          <p:nvPr/>
        </p:nvSpPr>
        <p:spPr>
          <a:xfrm>
            <a:off x="862560" y="1370520"/>
            <a:ext cx="6725216" cy="383036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update</a:t>
            </a:r>
            <a:r>
              <a:rPr lang="ru-RU" sz="1800" b="0" strike="noStrike" spc="-1" dirty="0">
                <a:solidFill>
                  <a:srgbClr val="000000"/>
                </a:solidFill>
                <a:latin typeface="Consolas"/>
              </a:rPr>
              <a:t> </a:t>
            </a:r>
            <a:r>
              <a:rPr lang="ru-RU" sz="1800" b="0" strike="noStrike" spc="-1" dirty="0" err="1">
                <a:solidFill>
                  <a:srgbClr val="000000"/>
                </a:solidFill>
                <a:latin typeface="Consolas"/>
              </a:rPr>
              <a:t>to</a:t>
            </a:r>
            <a:r>
              <a:rPr lang="ru-RU" sz="1800" b="0" strike="noStrike" spc="-1" dirty="0">
                <a:solidFill>
                  <a:srgbClr val="000000"/>
                </a:solidFill>
                <a:latin typeface="Consolas"/>
              </a:rPr>
              <a:t> v8 8.6.405</a:t>
            </a:r>
            <a:endParaRPr lang="ru-RU" sz="1800" b="0" strike="noStrike" spc="-1" dirty="0">
              <a:latin typeface="Arial"/>
            </a:endParaRPr>
          </a:p>
          <a:p>
            <a:pPr>
              <a:lnSpc>
                <a:spcPct val="150000"/>
              </a:lnSpc>
            </a:pP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support</a:t>
            </a:r>
            <a:r>
              <a:rPr lang="ru-RU" sz="1800" b="0" strike="noStrike" spc="-1" dirty="0">
                <a:solidFill>
                  <a:srgbClr val="000000"/>
                </a:solidFill>
                <a:latin typeface="Consolas"/>
              </a:rPr>
              <a:t> </a:t>
            </a:r>
            <a:r>
              <a:rPr lang="ru-RU" sz="1800" b="0" strike="noStrike" spc="-1" dirty="0" err="1">
                <a:solidFill>
                  <a:srgbClr val="000000"/>
                </a:solidFill>
                <a:latin typeface="Consolas"/>
              </a:rPr>
              <a:t>postgres</a:t>
            </a:r>
            <a:r>
              <a:rPr lang="ru-RU" sz="1800" b="0" strike="noStrike" spc="-1" dirty="0">
                <a:solidFill>
                  <a:srgbClr val="000000"/>
                </a:solidFill>
                <a:latin typeface="Consolas"/>
              </a:rPr>
              <a:t> 14</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a:t>
            </a:r>
            <a:r>
              <a:rPr lang="ru-RU" sz="1800" b="0" strike="noStrike" spc="-1" dirty="0" err="1" smtClean="0">
                <a:solidFill>
                  <a:srgbClr val="000000"/>
                </a:solidFill>
                <a:latin typeface="Consolas"/>
              </a:rPr>
              <a:t>Big</a:t>
            </a:r>
            <a:r>
              <a:rPr lang="en-US" sz="1800" b="0" strike="noStrike" spc="-1" dirty="0" smtClean="0">
                <a:solidFill>
                  <a:srgbClr val="000000"/>
                </a:solidFill>
                <a:latin typeface="Consolas"/>
              </a:rPr>
              <a:t>I</a:t>
            </a:r>
            <a:r>
              <a:rPr lang="ru-RU" sz="1800" b="0" strike="noStrike" spc="-1" dirty="0" err="1" smtClean="0">
                <a:solidFill>
                  <a:srgbClr val="000000"/>
                </a:solidFill>
                <a:latin typeface="Consolas"/>
              </a:rPr>
              <a:t>nt</a:t>
            </a:r>
            <a:r>
              <a:rPr lang="ru-RU" sz="1800" b="0" strike="noStrike" spc="-1" dirty="0" smtClean="0">
                <a:solidFill>
                  <a:srgbClr val="000000"/>
                </a:solidFill>
                <a:latin typeface="Consolas"/>
              </a:rPr>
              <a:t> </a:t>
            </a:r>
            <a:r>
              <a:rPr lang="ru-RU" sz="1800" b="0" strike="noStrike" spc="-1" dirty="0" err="1">
                <a:solidFill>
                  <a:srgbClr val="000000"/>
                </a:solidFill>
                <a:latin typeface="Consolas"/>
              </a:rPr>
              <a:t>support</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BigInt64Array </a:t>
            </a:r>
            <a:r>
              <a:rPr lang="ru-RU" sz="1800" b="0" strike="noStrike" spc="-1" dirty="0" err="1">
                <a:solidFill>
                  <a:srgbClr val="000000"/>
                </a:solidFill>
                <a:latin typeface="Consolas"/>
              </a:rPr>
              <a:t>support</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a:t>
            </a:r>
            <a:r>
              <a:rPr lang="ru-RU" sz="1800" b="0" strike="noStrike" spc="-1" dirty="0" err="1">
                <a:solidFill>
                  <a:srgbClr val="000000"/>
                </a:solidFill>
                <a:latin typeface="Consolas"/>
              </a:rPr>
              <a:t>direct</a:t>
            </a:r>
            <a:r>
              <a:rPr lang="ru-RU" sz="1800" b="0" strike="noStrike" spc="-1" dirty="0">
                <a:solidFill>
                  <a:srgbClr val="000000"/>
                </a:solidFill>
                <a:latin typeface="Consolas"/>
              </a:rPr>
              <a:t> JSONB </a:t>
            </a:r>
            <a:r>
              <a:rPr lang="ru-RU" sz="1800" b="0" strike="noStrike" spc="-1" dirty="0" err="1">
                <a:solidFill>
                  <a:srgbClr val="000000"/>
                </a:solidFill>
                <a:latin typeface="Consolas"/>
              </a:rPr>
              <a:t>conversion</a:t>
            </a:r>
            <a:r>
              <a:rPr lang="ru-RU" sz="1800" b="0" strike="noStrike" spc="-1" dirty="0">
                <a:solidFill>
                  <a:srgbClr val="000000"/>
                </a:solidFill>
                <a:latin typeface="Consolas"/>
              </a:rPr>
              <a:t> </a:t>
            </a:r>
            <a:r>
              <a:rPr lang="ru-RU" sz="1800" b="0" strike="noStrike" spc="-1" dirty="0" err="1">
                <a:solidFill>
                  <a:srgbClr val="000000"/>
                </a:solidFill>
                <a:latin typeface="Consolas"/>
              </a:rPr>
              <a:t>to</a:t>
            </a:r>
            <a:r>
              <a:rPr lang="ru-RU" sz="1800" b="0" strike="noStrike" spc="-1" dirty="0">
                <a:solidFill>
                  <a:srgbClr val="000000"/>
                </a:solidFill>
                <a:latin typeface="Consolas"/>
              </a:rPr>
              <a:t> </a:t>
            </a:r>
            <a:r>
              <a:rPr lang="ru-RU" sz="1800" b="0" strike="noStrike" spc="-1" dirty="0" err="1">
                <a:solidFill>
                  <a:srgbClr val="000000"/>
                </a:solidFill>
                <a:latin typeface="Consolas"/>
              </a:rPr>
              <a:t>and</a:t>
            </a:r>
            <a:r>
              <a:rPr lang="ru-RU" sz="1800" b="0" strike="noStrike" spc="-1" dirty="0">
                <a:solidFill>
                  <a:srgbClr val="000000"/>
                </a:solidFill>
                <a:latin typeface="Consolas"/>
              </a:rPr>
              <a:t> </a:t>
            </a:r>
            <a:r>
              <a:rPr lang="ru-RU" sz="1800" b="0" strike="noStrike" spc="-1" dirty="0" err="1">
                <a:solidFill>
                  <a:srgbClr val="000000"/>
                </a:solidFill>
                <a:latin typeface="Consolas"/>
              </a:rPr>
              <a:t>from</a:t>
            </a:r>
            <a:r>
              <a:rPr lang="ru-RU" sz="1800" b="0" strike="noStrike" spc="-1" dirty="0">
                <a:solidFill>
                  <a:srgbClr val="000000"/>
                </a:solidFill>
                <a:latin typeface="Consolas"/>
              </a:rPr>
              <a:t> v8 </a:t>
            </a:r>
            <a:r>
              <a:rPr lang="ru-RU" sz="1800" b="0" strike="noStrike" spc="-1" dirty="0" err="1">
                <a:solidFill>
                  <a:srgbClr val="000000"/>
                </a:solidFill>
                <a:latin typeface="Consolas"/>
              </a:rPr>
              <a:t>objects</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plv8.memory_usage()</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a:solidFill>
                  <a:srgbClr val="000000"/>
                </a:solidFill>
                <a:latin typeface="Consolas"/>
              </a:rPr>
              <a:t>SPI </a:t>
            </a:r>
            <a:r>
              <a:rPr lang="ru-RU" sz="1800" b="0" strike="noStrike" spc="-1" dirty="0" err="1">
                <a:solidFill>
                  <a:srgbClr val="000000"/>
                </a:solidFill>
                <a:latin typeface="Consolas"/>
              </a:rPr>
              <a:t>fixes</a:t>
            </a:r>
            <a:endParaRPr lang="ru-RU" sz="1800" b="0" strike="noStrike" spc="-1" dirty="0">
              <a:latin typeface="Arial"/>
            </a:endParaRPr>
          </a:p>
          <a:p>
            <a:pPr marL="216000" indent="-216000">
              <a:lnSpc>
                <a:spcPct val="150000"/>
              </a:lnSpc>
              <a:buClr>
                <a:srgbClr val="000000"/>
              </a:buClr>
              <a:buSzPct val="45000"/>
              <a:buFont typeface="Wingdings" charset="2"/>
              <a:buChar char=""/>
            </a:pPr>
            <a:r>
              <a:rPr lang="ru-RU" sz="1800" b="0" strike="noStrike" spc="-1" dirty="0" err="1">
                <a:solidFill>
                  <a:srgbClr val="000000"/>
                </a:solidFill>
                <a:latin typeface="Consolas"/>
              </a:rPr>
              <a:t>add</a:t>
            </a:r>
            <a:r>
              <a:rPr lang="ru-RU" sz="1800" b="0" strike="noStrike" spc="-1" dirty="0">
                <a:solidFill>
                  <a:srgbClr val="000000"/>
                </a:solidFill>
                <a:latin typeface="Consolas"/>
              </a:rPr>
              <a:t> </a:t>
            </a:r>
            <a:r>
              <a:rPr lang="ru-RU" sz="1800" b="0" strike="noStrike" spc="-1" dirty="0" err="1">
                <a:solidFill>
                  <a:srgbClr val="000000"/>
                </a:solidFill>
                <a:latin typeface="Consolas"/>
              </a:rPr>
              <a:t>per</a:t>
            </a:r>
            <a:r>
              <a:rPr lang="ru-RU" sz="1800" b="0" strike="noStrike" spc="-1" dirty="0">
                <a:solidFill>
                  <a:srgbClr val="000000"/>
                </a:solidFill>
                <a:latin typeface="Consolas"/>
              </a:rPr>
              <a:t> </a:t>
            </a:r>
            <a:r>
              <a:rPr lang="ru-RU" sz="1800" b="0" strike="noStrike" spc="-1" dirty="0" err="1">
                <a:solidFill>
                  <a:srgbClr val="000000"/>
                </a:solidFill>
                <a:latin typeface="Consolas"/>
              </a:rPr>
              <a:t>user</a:t>
            </a:r>
            <a:r>
              <a:rPr lang="ru-RU" sz="1800" b="0" strike="noStrike" spc="-1" dirty="0">
                <a:solidFill>
                  <a:srgbClr val="000000"/>
                </a:solidFill>
                <a:latin typeface="Consolas"/>
              </a:rPr>
              <a:t> v8 </a:t>
            </a:r>
            <a:r>
              <a:rPr lang="ru-RU" sz="1800" b="0" strike="noStrike" spc="-1" dirty="0" err="1">
                <a:solidFill>
                  <a:srgbClr val="000000"/>
                </a:solidFill>
                <a:latin typeface="Consolas"/>
              </a:rPr>
              <a:t>isolates</a:t>
            </a:r>
            <a:endParaRPr lang="ru-RU" sz="1800" b="0" strike="noStrike" spc="-1" dirty="0">
              <a:latin typeface="Arial"/>
            </a:endParaRPr>
          </a:p>
        </p:txBody>
      </p:sp>
      <p:sp>
        <p:nvSpPr>
          <p:cNvPr id="175" name="CustomShape 3"/>
          <p:cNvSpPr/>
          <p:nvPr/>
        </p:nvSpPr>
        <p:spPr>
          <a:xfrm>
            <a:off x="1435680" y="1795320"/>
            <a:ext cx="3472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1800" b="0" strike="noStrike" spc="-1">
                <a:solidFill>
                  <a:srgbClr val="000000"/>
                </a:solidFill>
                <a:latin typeface="Consolas"/>
              </a:rPr>
              <a:t>?. operator, ?? operator</a:t>
            </a:r>
            <a:endParaRPr lang="ru-RU" sz="1800" b="0" strike="noStrike" spc="-1">
              <a:latin typeface="Arial"/>
            </a:endParaRPr>
          </a:p>
        </p:txBody>
      </p:sp>
    </p:spTree>
    <p:extLst>
      <p:ext uri="{BB962C8B-B14F-4D97-AF65-F5344CB8AC3E}">
        <p14:creationId xmlns:p14="http://schemas.microsoft.com/office/powerpoint/2010/main" val="166730681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CFF5C-7ECC-4619-94BE-85D564FD418E}"/>
              </a:ext>
            </a:extLst>
          </p:cNvPr>
          <p:cNvSpPr txBox="1"/>
          <p:nvPr/>
        </p:nvSpPr>
        <p:spPr>
          <a:xfrm>
            <a:off x="635739" y="536725"/>
            <a:ext cx="5184561" cy="707886"/>
          </a:xfrm>
          <a:prstGeom prst="rect">
            <a:avLst/>
          </a:prstGeom>
          <a:noFill/>
        </p:spPr>
        <p:txBody>
          <a:bodyPr wrap="none" rtlCol="0">
            <a:spAutoFit/>
          </a:bodyPr>
          <a:lstStyle/>
          <a:p>
            <a:r>
              <a:rPr lang="ru-RU" sz="4000" dirty="0" smtClean="0">
                <a:solidFill>
                  <a:srgbClr val="0078D7"/>
                </a:solidFill>
                <a:latin typeface="+mj-lt"/>
              </a:rPr>
              <a:t>Убираем лишнее - </a:t>
            </a:r>
            <a:r>
              <a:rPr lang="en-US" sz="4000" dirty="0" smtClean="0">
                <a:solidFill>
                  <a:srgbClr val="0078D7"/>
                </a:solidFill>
                <a:latin typeface="+mj-lt"/>
              </a:rPr>
              <a:t>strip</a:t>
            </a:r>
            <a:endParaRPr lang="ru-RU" sz="4000" dirty="0">
              <a:solidFill>
                <a:srgbClr val="0078D7"/>
              </a:solidFill>
              <a:latin typeface="+mj-lt"/>
            </a:endParaRPr>
          </a:p>
        </p:txBody>
      </p:sp>
      <p:sp>
        <p:nvSpPr>
          <p:cNvPr id="6" name="TextBox 5">
            <a:extLst>
              <a:ext uri="{FF2B5EF4-FFF2-40B4-BE49-F238E27FC236}">
                <a16:creationId xmlns:a16="http://schemas.microsoft.com/office/drawing/2014/main" id="{F3183BF5-C0DC-4CF2-AC0B-6E2AFC1CEB55}"/>
              </a:ext>
            </a:extLst>
          </p:cNvPr>
          <p:cNvSpPr txBox="1"/>
          <p:nvPr/>
        </p:nvSpPr>
        <p:spPr>
          <a:xfrm>
            <a:off x="635739" y="1453397"/>
            <a:ext cx="1994457" cy="769441"/>
          </a:xfrm>
          <a:prstGeom prst="rect">
            <a:avLst/>
          </a:prstGeom>
          <a:noFill/>
        </p:spPr>
        <p:txBody>
          <a:bodyPr wrap="none" rtlCol="0">
            <a:spAutoFit/>
          </a:bodyPr>
          <a:lstStyle/>
          <a:p>
            <a:r>
              <a:rPr lang="ru-RU" sz="2200" dirty="0" smtClean="0">
                <a:solidFill>
                  <a:schemeClr val="tx1">
                    <a:lumMod val="85000"/>
                    <a:lumOff val="15000"/>
                  </a:schemeClr>
                </a:solidFill>
                <a:latin typeface="+mj-lt"/>
              </a:rPr>
              <a:t>До</a:t>
            </a:r>
            <a:r>
              <a:rPr lang="ru-RU" sz="2200" dirty="0">
                <a:solidFill>
                  <a:schemeClr val="tx1">
                    <a:lumMod val="85000"/>
                    <a:lumOff val="15000"/>
                  </a:schemeClr>
                </a:solidFill>
                <a:latin typeface="+mj-lt"/>
              </a:rPr>
              <a:t>: 152 МБ</a:t>
            </a:r>
            <a:endParaRPr lang="ru-RU" sz="2200" dirty="0" smtClean="0">
              <a:solidFill>
                <a:schemeClr val="tx1">
                  <a:lumMod val="85000"/>
                  <a:lumOff val="15000"/>
                </a:schemeClr>
              </a:solidFill>
              <a:latin typeface="+mj-lt"/>
            </a:endParaRPr>
          </a:p>
          <a:p>
            <a:r>
              <a:rPr lang="ru-RU" sz="2200" dirty="0" smtClean="0">
                <a:solidFill>
                  <a:schemeClr val="tx1">
                    <a:lumMod val="85000"/>
                    <a:lumOff val="15000"/>
                  </a:schemeClr>
                </a:solidFill>
                <a:latin typeface="+mj-lt"/>
              </a:rPr>
              <a:t>После: </a:t>
            </a:r>
            <a:r>
              <a:rPr lang="en-US" sz="2200" dirty="0" smtClean="0">
                <a:solidFill>
                  <a:schemeClr val="tx1">
                    <a:lumMod val="85000"/>
                    <a:lumOff val="15000"/>
                  </a:schemeClr>
                </a:solidFill>
                <a:latin typeface="+mj-lt"/>
              </a:rPr>
              <a:t>33.1 </a:t>
            </a:r>
            <a:r>
              <a:rPr lang="ru-RU" sz="2200" dirty="0" smtClean="0">
                <a:solidFill>
                  <a:schemeClr val="tx1">
                    <a:lumMod val="85000"/>
                    <a:lumOff val="15000"/>
                  </a:schemeClr>
                </a:solidFill>
                <a:latin typeface="+mj-lt"/>
              </a:rPr>
              <a:t>МБ</a:t>
            </a:r>
            <a:endParaRPr lang="ru-RU" sz="2200" dirty="0">
              <a:solidFill>
                <a:schemeClr val="tx1">
                  <a:lumMod val="85000"/>
                  <a:lumOff val="15000"/>
                </a:schemeClr>
              </a:solidFill>
              <a:latin typeface="+mj-lt"/>
            </a:endParaRPr>
          </a:p>
        </p:txBody>
      </p:sp>
    </p:spTree>
    <p:extLst>
      <p:ext uri="{BB962C8B-B14F-4D97-AF65-F5344CB8AC3E}">
        <p14:creationId xmlns:p14="http://schemas.microsoft.com/office/powerpoint/2010/main" val="3141558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1265</Words>
  <Application>Microsoft Office PowerPoint</Application>
  <PresentationFormat>Широкоэкранный</PresentationFormat>
  <Paragraphs>254</Paragraphs>
  <Slides>36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Arial</vt:lpstr>
      <vt:lpstr>Calibri</vt:lpstr>
      <vt:lpstr>Calibri Light</vt:lpstr>
      <vt:lpstr>Consolas</vt:lpstr>
      <vt:lpstr>Segoe UI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Aleksey Fadeev</dc:creator>
  <cp:lastModifiedBy>Aleksey Fadeev</cp:lastModifiedBy>
  <cp:revision>71</cp:revision>
  <dcterms:created xsi:type="dcterms:W3CDTF">2022-06-09T10:54:22Z</dcterms:created>
  <dcterms:modified xsi:type="dcterms:W3CDTF">2022-06-16T11:55:06Z</dcterms:modified>
</cp:coreProperties>
</file>