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4" r:id="rId1"/>
    <p:sldMasterId id="2147483665" r:id="rId2"/>
  </p:sldMasterIdLst>
  <p:notesMasterIdLst>
    <p:notesMasterId r:id="rId77"/>
  </p:notesMasterIdLst>
  <p:sldIdLst>
    <p:sldId id="256" r:id="rId3"/>
    <p:sldId id="466" r:id="rId4"/>
    <p:sldId id="327" r:id="rId5"/>
    <p:sldId id="264" r:id="rId6"/>
    <p:sldId id="433" r:id="rId7"/>
    <p:sldId id="435" r:id="rId8"/>
    <p:sldId id="436" r:id="rId9"/>
    <p:sldId id="437" r:id="rId10"/>
    <p:sldId id="438" r:id="rId11"/>
    <p:sldId id="440" r:id="rId12"/>
    <p:sldId id="434" r:id="rId13"/>
    <p:sldId id="439" r:id="rId14"/>
    <p:sldId id="259" r:id="rId15"/>
    <p:sldId id="283" r:id="rId16"/>
    <p:sldId id="258" r:id="rId17"/>
    <p:sldId id="396" r:id="rId18"/>
    <p:sldId id="397" r:id="rId19"/>
    <p:sldId id="465" r:id="rId20"/>
    <p:sldId id="398" r:id="rId21"/>
    <p:sldId id="461" r:id="rId22"/>
    <p:sldId id="399" r:id="rId23"/>
    <p:sldId id="462" r:id="rId24"/>
    <p:sldId id="429" r:id="rId25"/>
    <p:sldId id="400" r:id="rId26"/>
    <p:sldId id="430" r:id="rId27"/>
    <p:sldId id="404" r:id="rId28"/>
    <p:sldId id="431" r:id="rId29"/>
    <p:sldId id="432" r:id="rId30"/>
    <p:sldId id="412" r:id="rId31"/>
    <p:sldId id="402" r:id="rId32"/>
    <p:sldId id="408" r:id="rId33"/>
    <p:sldId id="419" r:id="rId34"/>
    <p:sldId id="413" r:id="rId35"/>
    <p:sldId id="414" r:id="rId36"/>
    <p:sldId id="463" r:id="rId37"/>
    <p:sldId id="415" r:id="rId38"/>
    <p:sldId id="416" r:id="rId39"/>
    <p:sldId id="468" r:id="rId40"/>
    <p:sldId id="409" r:id="rId41"/>
    <p:sldId id="418" r:id="rId42"/>
    <p:sldId id="441" r:id="rId43"/>
    <p:sldId id="410" r:id="rId44"/>
    <p:sldId id="464" r:id="rId45"/>
    <p:sldId id="420" r:id="rId46"/>
    <p:sldId id="421" r:id="rId47"/>
    <p:sldId id="422" r:id="rId48"/>
    <p:sldId id="423" r:id="rId49"/>
    <p:sldId id="425" r:id="rId50"/>
    <p:sldId id="426" r:id="rId51"/>
    <p:sldId id="427" r:id="rId52"/>
    <p:sldId id="469" r:id="rId53"/>
    <p:sldId id="428" r:id="rId54"/>
    <p:sldId id="471" r:id="rId55"/>
    <p:sldId id="389" r:id="rId56"/>
    <p:sldId id="390" r:id="rId57"/>
    <p:sldId id="442" r:id="rId58"/>
    <p:sldId id="443" r:id="rId59"/>
    <p:sldId id="444" r:id="rId60"/>
    <p:sldId id="445" r:id="rId61"/>
    <p:sldId id="446" r:id="rId62"/>
    <p:sldId id="447" r:id="rId63"/>
    <p:sldId id="448" r:id="rId64"/>
    <p:sldId id="449" r:id="rId65"/>
    <p:sldId id="450" r:id="rId66"/>
    <p:sldId id="452" r:id="rId67"/>
    <p:sldId id="453" r:id="rId68"/>
    <p:sldId id="455" r:id="rId69"/>
    <p:sldId id="454" r:id="rId70"/>
    <p:sldId id="470" r:id="rId71"/>
    <p:sldId id="457" r:id="rId72"/>
    <p:sldId id="458" r:id="rId73"/>
    <p:sldId id="460" r:id="rId74"/>
    <p:sldId id="459" r:id="rId75"/>
    <p:sldId id="263" r:id="rId76"/>
  </p:sldIdLst>
  <p:sldSz cx="9144000" cy="5143500" type="screen16x9"/>
  <p:notesSz cx="6858000" cy="9144000"/>
  <p:embeddedFontLst>
    <p:embeddedFont>
      <p:font typeface="Cabin" panose="020B0604020202020204" charset="0"/>
      <p:regular r:id="rId78"/>
      <p:bold r:id="rId79"/>
      <p:italic r:id="rId80"/>
      <p:boldItalic r:id="rId81"/>
    </p:embeddedFont>
    <p:embeddedFont>
      <p:font typeface="Consolas" panose="020B0609020204030204" pitchFamily="49" charset="0"/>
      <p:regular r:id="rId82"/>
      <p:bold r:id="rId83"/>
      <p:italic r:id="rId84"/>
      <p:boldItalic r:id="rId85"/>
    </p:embeddedFont>
    <p:embeddedFont>
      <p:font typeface="Gill Sans" panose="020B0604020202020204" charset="0"/>
      <p:regular r:id="rId86"/>
      <p:bold r:id="rId87"/>
    </p:embeddedFont>
    <p:embeddedFont>
      <p:font typeface="Open Sans" panose="020B0606030504020204" pitchFamily="34" charset="0"/>
      <p:regular r:id="rId88"/>
      <p:bold r:id="rId89"/>
      <p:italic r:id="rId90"/>
      <p:boldItalic r:id="rId9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09">
          <p15:clr>
            <a:srgbClr val="A4A3A4"/>
          </p15:clr>
        </p15:guide>
        <p15:guide id="2" pos="281">
          <p15:clr>
            <a:srgbClr val="A4A3A4"/>
          </p15:clr>
        </p15:guide>
        <p15:guide id="3" pos="979">
          <p15:clr>
            <a:srgbClr val="A4A3A4"/>
          </p15:clr>
        </p15:guide>
        <p15:guide id="4" pos="1174">
          <p15:clr>
            <a:srgbClr val="A4A3A4"/>
          </p15:clr>
        </p15:guide>
        <p15:guide id="5" pos="1865">
          <p15:clr>
            <a:srgbClr val="A4A3A4"/>
          </p15:clr>
        </p15:guide>
        <p15:guide id="6" pos="2066">
          <p15:clr>
            <a:srgbClr val="A4A3A4"/>
          </p15:clr>
        </p15:guide>
        <p15:guide id="7" pos="2783">
          <p15:clr>
            <a:srgbClr val="A4A3A4"/>
          </p15:clr>
        </p15:guide>
        <p15:guide id="8" pos="2977">
          <p15:clr>
            <a:srgbClr val="A4A3A4"/>
          </p15:clr>
        </p15:guide>
        <p15:guide id="9" pos="3675">
          <p15:clr>
            <a:srgbClr val="A4A3A4"/>
          </p15:clr>
        </p15:guide>
        <p15:guide id="10" pos="3869">
          <p15:clr>
            <a:srgbClr val="A4A3A4"/>
          </p15:clr>
        </p15:guide>
        <p15:guide id="11" pos="4565">
          <p15:clr>
            <a:srgbClr val="A4A3A4"/>
          </p15:clr>
        </p15:guide>
        <p15:guide id="12" pos="4761">
          <p15:clr>
            <a:srgbClr val="A4A3A4"/>
          </p15:clr>
        </p15:guide>
        <p15:guide id="13" pos="5479">
          <p15:clr>
            <a:srgbClr val="A4A3A4"/>
          </p15:clr>
        </p15:guide>
        <p15:guide id="14" orient="horz" pos="2835">
          <p15:clr>
            <a:srgbClr val="A4A3A4"/>
          </p15:clr>
        </p15:guide>
        <p15:guide id="15" orient="horz" pos="2381">
          <p15:clr>
            <a:srgbClr val="A4A3A4"/>
          </p15:clr>
        </p15:guide>
        <p15:guide id="16" orient="horz" pos="231">
          <p15:clr>
            <a:srgbClr val="A4A3A4"/>
          </p15:clr>
        </p15:guide>
        <p15:guide id="17" orient="horz" pos="1296">
          <p15:clr>
            <a:srgbClr val="A4A3A4"/>
          </p15:clr>
        </p15:guide>
        <p15:guide id="18" orient="horz" pos="6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80"/>
    <p:restoredTop sz="94694"/>
  </p:normalViewPr>
  <p:slideViewPr>
    <p:cSldViewPr snapToGrid="0">
      <p:cViewPr varScale="1">
        <p:scale>
          <a:sx n="133" d="100"/>
          <a:sy n="133" d="100"/>
        </p:scale>
        <p:origin x="1002" y="126"/>
      </p:cViewPr>
      <p:guideLst>
        <p:guide orient="horz" pos="3009"/>
        <p:guide pos="281"/>
        <p:guide pos="979"/>
        <p:guide pos="1174"/>
        <p:guide pos="1865"/>
        <p:guide pos="2066"/>
        <p:guide pos="2783"/>
        <p:guide pos="2977"/>
        <p:guide pos="3675"/>
        <p:guide pos="3869"/>
        <p:guide pos="4565"/>
        <p:guide pos="4761"/>
        <p:guide pos="5479"/>
        <p:guide orient="horz" pos="2835"/>
        <p:guide orient="horz" pos="2381"/>
        <p:guide orient="horz" pos="231"/>
        <p:guide orient="horz" pos="1296"/>
        <p:guide orient="horz" pos="69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font" Target="fonts/font7.fntdata"/><Relationship Id="rId89" Type="http://schemas.openxmlformats.org/officeDocument/2006/relationships/font" Target="fonts/font12.fntdata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font" Target="fonts/font2.fntdata"/><Relationship Id="rId5" Type="http://schemas.openxmlformats.org/officeDocument/2006/relationships/slide" Target="slides/slide3.xml"/><Relationship Id="rId90" Type="http://schemas.openxmlformats.org/officeDocument/2006/relationships/font" Target="fonts/font13.fntdata"/><Relationship Id="rId95" Type="http://schemas.openxmlformats.org/officeDocument/2006/relationships/tableStyles" Target="tableStyles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font" Target="fonts/font3.fntdata"/><Relationship Id="rId85" Type="http://schemas.openxmlformats.org/officeDocument/2006/relationships/font" Target="fonts/font8.fntdata"/><Relationship Id="rId93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font" Target="fonts/font6.fntdata"/><Relationship Id="rId88" Type="http://schemas.openxmlformats.org/officeDocument/2006/relationships/font" Target="fonts/font11.fntdata"/><Relationship Id="rId9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font" Target="fonts/font1.fntdata"/><Relationship Id="rId81" Type="http://schemas.openxmlformats.org/officeDocument/2006/relationships/font" Target="fonts/font4.fntdata"/><Relationship Id="rId86" Type="http://schemas.openxmlformats.org/officeDocument/2006/relationships/font" Target="fonts/font9.fntdata"/><Relationship Id="rId9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font" Target="fonts/font10.fntdata"/><Relationship Id="rId61" Type="http://schemas.openxmlformats.org/officeDocument/2006/relationships/slide" Target="slides/slide59.xml"/><Relationship Id="rId82" Type="http://schemas.openxmlformats.org/officeDocument/2006/relationships/font" Target="fonts/font5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42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42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42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42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42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84447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32890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82553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57224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708792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905396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428951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08852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151cb6b79d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151cb6b79d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1151cb6b79d_0_19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Open Sans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413343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273822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100344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127636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349459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025718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163044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520340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458716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52688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6f13e80c0b_0_1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42"/>
              <a:buFont typeface="Open Sans"/>
              <a:buNone/>
            </a:pPr>
            <a:endParaRPr sz="1042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2" name="Google Shape;162;g6f13e80c0b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742146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254419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379349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907342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770084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881170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591373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261790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907660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722170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11156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745013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872724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0041151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9113522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6862167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8061561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5100868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1284671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2728316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1045399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34176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5217238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2284170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8112676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4069098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8678877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08894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6412336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3850549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7232526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2575210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05757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1348742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3206290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8247245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8603512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7011526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7389893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3709813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1168785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2605612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6276347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20617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4101901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4826596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7107358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3235079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6641621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60889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66308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>
  <p:cSld name="Титульный слайд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l="317" r="308"/>
          <a:stretch/>
        </p:blipFill>
        <p:spPr>
          <a:xfrm>
            <a:off x="6480043" y="1335994"/>
            <a:ext cx="1787669" cy="364261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/>
          <p:nvPr/>
        </p:nvSpPr>
        <p:spPr>
          <a:xfrm>
            <a:off x="0" y="4504204"/>
            <a:ext cx="9144000" cy="659019"/>
          </a:xfrm>
          <a:prstGeom prst="rect">
            <a:avLst/>
          </a:prstGeom>
          <a:solidFill>
            <a:srgbClr val="3431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2"/>
              <a:buFont typeface="Arial"/>
              <a:buNone/>
            </a:pPr>
            <a:endParaRPr sz="1172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0" y="4504204"/>
            <a:ext cx="9144000" cy="659019"/>
          </a:xfrm>
          <a:prstGeom prst="rect">
            <a:avLst/>
          </a:prstGeom>
          <a:solidFill>
            <a:srgbClr val="3431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2"/>
              <a:buFont typeface="Arial"/>
              <a:buNone/>
            </a:pPr>
            <a:endParaRPr sz="1172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446013" y="2829195"/>
            <a:ext cx="5275035" cy="797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429"/>
              <a:buFont typeface="Arial"/>
              <a:buNone/>
              <a:defRPr sz="2429" b="1" i="0" cap="none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446012" y="4504204"/>
            <a:ext cx="6034031" cy="659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000"/>
              <a:buNone/>
              <a:defRPr sz="1000" b="0" i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125"/>
              <a:buNone/>
              <a:defRPr sz="1125"/>
            </a:lvl2pPr>
            <a:lvl3pPr lvl="2" algn="ctr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012"/>
              <a:buNone/>
              <a:defRPr sz="1012"/>
            </a:lvl3pPr>
            <a:lvl4pPr lvl="3" algn="ctr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900"/>
              <a:buNone/>
              <a:defRPr sz="900"/>
            </a:lvl4pPr>
            <a:lvl5pPr lvl="4" algn="ctr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900"/>
              <a:buNone/>
              <a:defRPr sz="900"/>
            </a:lvl5pPr>
            <a:lvl6pPr lvl="5" algn="ctr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900"/>
              <a:buNone/>
              <a:defRPr sz="900"/>
            </a:lvl6pPr>
            <a:lvl7pPr lvl="6" algn="ctr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900"/>
              <a:buNone/>
              <a:defRPr sz="900"/>
            </a:lvl7pPr>
            <a:lvl8pPr lvl="7" algn="ctr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900"/>
              <a:buNone/>
              <a:defRPr sz="900"/>
            </a:lvl8pPr>
            <a:lvl9pPr lvl="8" algn="ctr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0" y="2"/>
            <a:ext cx="9144000" cy="688337"/>
          </a:xfrm>
          <a:prstGeom prst="rect">
            <a:avLst/>
          </a:prstGeom>
          <a:solidFill>
            <a:srgbClr val="D4D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2"/>
              <a:buFont typeface="Arial"/>
              <a:buNone/>
            </a:pPr>
            <a:endParaRPr sz="1172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9075" y="298111"/>
            <a:ext cx="1783118" cy="122543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/>
          <p:nvPr/>
        </p:nvSpPr>
        <p:spPr>
          <a:xfrm>
            <a:off x="0" y="2"/>
            <a:ext cx="9144000" cy="688337"/>
          </a:xfrm>
          <a:prstGeom prst="rect">
            <a:avLst/>
          </a:prstGeom>
          <a:solidFill>
            <a:srgbClr val="D4D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2"/>
              <a:buFont typeface="Arial"/>
              <a:buNone/>
            </a:pPr>
            <a:endParaRPr sz="1172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" name="Google Shape;23;p2"/>
          <p:cNvPicPr preferRelativeResize="0"/>
          <p:nvPr/>
        </p:nvPicPr>
        <p:blipFill rotWithShape="1">
          <a:blip r:embed="rId4">
            <a:alphaModFix/>
          </a:blip>
          <a:srcRect l="932" r="932"/>
          <a:stretch/>
        </p:blipFill>
        <p:spPr>
          <a:xfrm>
            <a:off x="944766" y="1543722"/>
            <a:ext cx="326687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 rotWithShape="1">
          <a:blip r:embed="rId5">
            <a:alphaModFix/>
          </a:blip>
          <a:srcRect l="218" r="227"/>
          <a:stretch/>
        </p:blipFill>
        <p:spPr>
          <a:xfrm>
            <a:off x="4941463" y="2066179"/>
            <a:ext cx="292220" cy="657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"/>
          <p:cNvPicPr preferRelativeResize="0"/>
          <p:nvPr/>
        </p:nvPicPr>
        <p:blipFill rotWithShape="1">
          <a:blip r:embed="rId6">
            <a:alphaModFix/>
          </a:blip>
          <a:srcRect l="1960" r="1959"/>
          <a:stretch/>
        </p:blipFill>
        <p:spPr>
          <a:xfrm>
            <a:off x="3874989" y="4191714"/>
            <a:ext cx="379512" cy="747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2"/>
          <p:cNvPicPr preferRelativeResize="0"/>
          <p:nvPr/>
        </p:nvPicPr>
        <p:blipFill rotWithShape="1">
          <a:blip r:embed="rId7">
            <a:alphaModFix/>
          </a:blip>
          <a:srcRect t="553" b="553"/>
          <a:stretch/>
        </p:blipFill>
        <p:spPr>
          <a:xfrm>
            <a:off x="630750" y="201168"/>
            <a:ext cx="2619785" cy="79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Заголовок и объект">
  <p:cSld name="1_Заголовок и объект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5"/>
          <p:cNvSpPr/>
          <p:nvPr/>
        </p:nvSpPr>
        <p:spPr>
          <a:xfrm>
            <a:off x="0" y="4504204"/>
            <a:ext cx="9144000" cy="659019"/>
          </a:xfrm>
          <a:prstGeom prst="rect">
            <a:avLst/>
          </a:prstGeom>
          <a:solidFill>
            <a:srgbClr val="3431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2"/>
              <a:buFont typeface="Arial"/>
              <a:buNone/>
            </a:pPr>
            <a:endParaRPr sz="1172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8" name="Google Shape;12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35730" y="4630512"/>
            <a:ext cx="406400" cy="40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5"/>
          <p:cNvSpPr txBox="1">
            <a:spLocks noGrp="1"/>
          </p:cNvSpPr>
          <p:nvPr>
            <p:ph type="body" idx="1"/>
          </p:nvPr>
        </p:nvSpPr>
        <p:spPr>
          <a:xfrm>
            <a:off x="459620" y="1723578"/>
            <a:ext cx="8261046" cy="2495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0261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286"/>
              <a:buChar char="•"/>
              <a:defRPr>
                <a:solidFill>
                  <a:srgbClr val="34312D"/>
                </a:solidFill>
              </a:defRPr>
            </a:lvl1pPr>
            <a:lvl2pPr marL="914400" lvl="1" indent="-310261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286"/>
              <a:buChar char="•"/>
              <a:defRPr>
                <a:solidFill>
                  <a:srgbClr val="34312D"/>
                </a:solidFill>
              </a:defRPr>
            </a:lvl2pPr>
            <a:lvl3pPr marL="1371600" lvl="2" indent="-310261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286"/>
              <a:buChar char="•"/>
              <a:defRPr>
                <a:solidFill>
                  <a:srgbClr val="34312D"/>
                </a:solidFill>
              </a:defRPr>
            </a:lvl3pPr>
            <a:lvl4pPr marL="1828800" lvl="3" indent="-310261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286"/>
              <a:buChar char="•"/>
              <a:defRPr>
                <a:solidFill>
                  <a:srgbClr val="34312D"/>
                </a:solidFill>
              </a:defRPr>
            </a:lvl4pPr>
            <a:lvl5pPr marL="2286000" lvl="4" indent="-31026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286"/>
              <a:buChar char="•"/>
              <a:defRPr>
                <a:solidFill>
                  <a:srgbClr val="34312D"/>
                </a:solidFill>
              </a:defRPr>
            </a:lvl5pPr>
            <a:lvl6pPr marL="2743200" lvl="5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15"/>
          <p:cNvSpPr/>
          <p:nvPr/>
        </p:nvSpPr>
        <p:spPr>
          <a:xfrm>
            <a:off x="-1" y="2"/>
            <a:ext cx="9144001" cy="826287"/>
          </a:xfrm>
          <a:prstGeom prst="rect">
            <a:avLst/>
          </a:prstGeom>
          <a:solidFill>
            <a:srgbClr val="FCCB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4"/>
              <a:buFont typeface="Arial"/>
              <a:buNone/>
            </a:pPr>
            <a:endParaRPr sz="1224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" name="Google Shape;131;p15"/>
          <p:cNvSpPr txBox="1">
            <a:spLocks noGrp="1"/>
          </p:cNvSpPr>
          <p:nvPr>
            <p:ph type="sldNum" idx="12"/>
          </p:nvPr>
        </p:nvSpPr>
        <p:spPr>
          <a:xfrm>
            <a:off x="1" y="117955"/>
            <a:ext cx="1366762" cy="685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71"/>
              <a:buFont typeface="Arial"/>
              <a:buNone/>
              <a:defRPr sz="2571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71"/>
              <a:buFont typeface="Arial"/>
              <a:buNone/>
              <a:defRPr sz="2571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71"/>
              <a:buFont typeface="Arial"/>
              <a:buNone/>
              <a:defRPr sz="2571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71"/>
              <a:buFont typeface="Arial"/>
              <a:buNone/>
              <a:defRPr sz="2571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71"/>
              <a:buFont typeface="Arial"/>
              <a:buNone/>
              <a:defRPr sz="2571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71"/>
              <a:buFont typeface="Arial"/>
              <a:buNone/>
              <a:defRPr sz="2571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71"/>
              <a:buFont typeface="Arial"/>
              <a:buNone/>
              <a:defRPr sz="2571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71"/>
              <a:buFont typeface="Arial"/>
              <a:buNone/>
              <a:defRPr sz="2571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71"/>
              <a:buFont typeface="Arial"/>
              <a:buNone/>
              <a:defRPr sz="2571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01</a:t>
            </a:r>
            <a:endParaRPr/>
          </a:p>
        </p:txBody>
      </p:sp>
      <p:sp>
        <p:nvSpPr>
          <p:cNvPr id="132" name="Google Shape;132;p15"/>
          <p:cNvSpPr txBox="1">
            <a:spLocks noGrp="1"/>
          </p:cNvSpPr>
          <p:nvPr>
            <p:ph type="title"/>
          </p:nvPr>
        </p:nvSpPr>
        <p:spPr>
          <a:xfrm>
            <a:off x="1390954" y="272203"/>
            <a:ext cx="7317619" cy="39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429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5"/>
          <p:cNvSpPr txBox="1">
            <a:spLocks noGrp="1"/>
          </p:cNvSpPr>
          <p:nvPr>
            <p:ph type="ftr" idx="11"/>
          </p:nvPr>
        </p:nvSpPr>
        <p:spPr>
          <a:xfrm>
            <a:off x="459919" y="4616516"/>
            <a:ext cx="5655431" cy="43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5"/>
          <p:cNvSpPr txBox="1">
            <a:spLocks noGrp="1"/>
          </p:cNvSpPr>
          <p:nvPr>
            <p:ph type="body" idx="2"/>
          </p:nvPr>
        </p:nvSpPr>
        <p:spPr>
          <a:xfrm>
            <a:off x="447524" y="1116032"/>
            <a:ext cx="8261047" cy="517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2571"/>
              <a:buNone/>
              <a:defRPr sz="2571" b="1" i="0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end">
  <p:cSld name="10_end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6"/>
          <p:cNvSpPr/>
          <p:nvPr/>
        </p:nvSpPr>
        <p:spPr>
          <a:xfrm>
            <a:off x="0" y="4504204"/>
            <a:ext cx="9144000" cy="659019"/>
          </a:xfrm>
          <a:prstGeom prst="rect">
            <a:avLst/>
          </a:prstGeom>
          <a:solidFill>
            <a:srgbClr val="3431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2"/>
              <a:buFont typeface="Arial"/>
              <a:buNone/>
            </a:pPr>
            <a:endParaRPr sz="1172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7" name="Google Shape;13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93893" y="619012"/>
            <a:ext cx="2156214" cy="4372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3661" y="389689"/>
            <a:ext cx="359847" cy="626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168" y="1793861"/>
            <a:ext cx="370533" cy="55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74666" y="3460829"/>
            <a:ext cx="358995" cy="707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36586" y="1181869"/>
            <a:ext cx="281315" cy="622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45575" y="2651044"/>
            <a:ext cx="439452" cy="439452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6"/>
          <p:cNvSpPr txBox="1">
            <a:spLocks noGrp="1"/>
          </p:cNvSpPr>
          <p:nvPr>
            <p:ph type="body" idx="1"/>
          </p:nvPr>
        </p:nvSpPr>
        <p:spPr>
          <a:xfrm>
            <a:off x="466303" y="4739441"/>
            <a:ext cx="3578678" cy="188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929"/>
              <a:buNone/>
              <a:defRPr sz="929" b="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16"/>
          <p:cNvSpPr txBox="1">
            <a:spLocks noGrp="1"/>
          </p:cNvSpPr>
          <p:nvPr>
            <p:ph type="body" idx="2"/>
          </p:nvPr>
        </p:nvSpPr>
        <p:spPr>
          <a:xfrm>
            <a:off x="4511284" y="4735738"/>
            <a:ext cx="4203952" cy="19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929"/>
              <a:buNone/>
              <a:defRPr sz="929" b="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16"/>
          <p:cNvSpPr txBox="1">
            <a:spLocks noGrp="1"/>
          </p:cNvSpPr>
          <p:nvPr>
            <p:ph type="body" idx="3"/>
          </p:nvPr>
        </p:nvSpPr>
        <p:spPr>
          <a:xfrm>
            <a:off x="1790095" y="2138579"/>
            <a:ext cx="5585833" cy="120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2142"/>
              <a:buNone/>
              <a:defRPr sz="2142" b="1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46" name="Google Shape;146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18533" y="4340847"/>
            <a:ext cx="304800" cy="4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/>
          <p:nvPr/>
        </p:nvSpPr>
        <p:spPr>
          <a:xfrm>
            <a:off x="0" y="4504203"/>
            <a:ext cx="9144000" cy="659018"/>
          </a:xfrm>
          <a:prstGeom prst="rect">
            <a:avLst/>
          </a:prstGeom>
          <a:solidFill>
            <a:srgbClr val="3431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2"/>
              <a:buFont typeface="Arial"/>
              <a:buNone/>
            </a:pPr>
            <a:endParaRPr sz="1172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" name="Google Shape;30;p3"/>
          <p:cNvSpPr txBox="1">
            <a:spLocks noGrp="1"/>
          </p:cNvSpPr>
          <p:nvPr>
            <p:ph type="ftr" idx="11"/>
          </p:nvPr>
        </p:nvSpPr>
        <p:spPr>
          <a:xfrm>
            <a:off x="445789" y="4616378"/>
            <a:ext cx="5669262" cy="43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64"/>
              <a:buFont typeface="Cabin"/>
              <a:buNone/>
              <a:defRPr sz="1564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64"/>
              <a:buFont typeface="Cabin"/>
              <a:buNone/>
              <a:defRPr sz="1564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64"/>
              <a:buFont typeface="Cabin"/>
              <a:buNone/>
              <a:defRPr sz="1564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64"/>
              <a:buFont typeface="Cabin"/>
              <a:buNone/>
              <a:defRPr sz="1564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64"/>
              <a:buFont typeface="Cabin"/>
              <a:buNone/>
              <a:defRPr sz="1564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64"/>
              <a:buFont typeface="Cabin"/>
              <a:buNone/>
              <a:defRPr sz="1564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64"/>
              <a:buFont typeface="Cabin"/>
              <a:buNone/>
              <a:defRPr sz="1564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64"/>
              <a:buFont typeface="Cabin"/>
              <a:buNone/>
              <a:defRPr sz="1564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445789" y="1131678"/>
            <a:ext cx="7375071" cy="501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429"/>
              <a:buFont typeface="Arial"/>
              <a:buNone/>
              <a:defRPr sz="2429" b="1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2" name="Google Shape;3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51071" y="6714773"/>
            <a:ext cx="356017" cy="356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03471" y="6867173"/>
            <a:ext cx="356017" cy="356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3"/>
          <p:cNvPicPr preferRelativeResize="0"/>
          <p:nvPr/>
        </p:nvPicPr>
        <p:blipFill rotWithShape="1">
          <a:blip r:embed="rId3">
            <a:alphaModFix/>
          </a:blip>
          <a:srcRect l="25266" r="26811" b="46388"/>
          <a:stretch/>
        </p:blipFill>
        <p:spPr>
          <a:xfrm>
            <a:off x="8350049" y="4633576"/>
            <a:ext cx="446856" cy="428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9936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>
  <p:cSld name="Заголовок раздела">
    <p:bg>
      <p:bgPr>
        <a:solidFill>
          <a:schemeClr val="lt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8"/>
          <p:cNvSpPr/>
          <p:nvPr/>
        </p:nvSpPr>
        <p:spPr>
          <a:xfrm>
            <a:off x="0" y="1"/>
            <a:ext cx="3556000" cy="5143500"/>
          </a:xfrm>
          <a:prstGeom prst="rect">
            <a:avLst/>
          </a:prstGeom>
          <a:solidFill>
            <a:srgbClr val="FCCB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4"/>
              <a:buFont typeface="Arial"/>
              <a:buNone/>
            </a:pPr>
            <a:endParaRPr sz="1224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4" name="Google Shape;154;p18"/>
          <p:cNvSpPr/>
          <p:nvPr/>
        </p:nvSpPr>
        <p:spPr>
          <a:xfrm>
            <a:off x="0" y="1"/>
            <a:ext cx="3556000" cy="5143500"/>
          </a:xfrm>
          <a:prstGeom prst="rect">
            <a:avLst/>
          </a:prstGeom>
          <a:solidFill>
            <a:srgbClr val="FCCB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4"/>
              <a:buFont typeface="Arial"/>
              <a:buNone/>
            </a:pPr>
            <a:endParaRPr sz="1224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5" name="Google Shape;155;p18"/>
          <p:cNvSpPr txBox="1">
            <a:spLocks noGrp="1"/>
          </p:cNvSpPr>
          <p:nvPr>
            <p:ph type="title"/>
          </p:nvPr>
        </p:nvSpPr>
        <p:spPr>
          <a:xfrm>
            <a:off x="480916" y="3037617"/>
            <a:ext cx="2592484" cy="1507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25009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571"/>
              <a:buFont typeface="Arial"/>
              <a:buNone/>
              <a:defRPr sz="2571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8"/>
          <p:cNvSpPr txBox="1">
            <a:spLocks noGrp="1"/>
          </p:cNvSpPr>
          <p:nvPr>
            <p:ph type="body" idx="1"/>
          </p:nvPr>
        </p:nvSpPr>
        <p:spPr>
          <a:xfrm>
            <a:off x="480892" y="669306"/>
            <a:ext cx="2592507" cy="1045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8216"/>
              <a:buNone/>
              <a:defRPr sz="8216" b="1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57" name="Google Shape;157;p18"/>
          <p:cNvPicPr preferRelativeResize="0"/>
          <p:nvPr/>
        </p:nvPicPr>
        <p:blipFill rotWithShape="1">
          <a:blip r:embed="rId2">
            <a:alphaModFix/>
          </a:blip>
          <a:srcRect l="39" r="49"/>
          <a:stretch/>
        </p:blipFill>
        <p:spPr>
          <a:xfrm>
            <a:off x="5711570" y="972244"/>
            <a:ext cx="1772674" cy="3592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8"/>
          <p:cNvPicPr preferRelativeResize="0"/>
          <p:nvPr/>
        </p:nvPicPr>
        <p:blipFill rotWithShape="1">
          <a:blip r:embed="rId3">
            <a:alphaModFix/>
          </a:blip>
          <a:srcRect t="563" b="563"/>
          <a:stretch/>
        </p:blipFill>
        <p:spPr>
          <a:xfrm>
            <a:off x="4838399" y="498105"/>
            <a:ext cx="266700" cy="41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8"/>
          <p:cNvPicPr preferRelativeResize="0"/>
          <p:nvPr/>
        </p:nvPicPr>
        <p:blipFill rotWithShape="1">
          <a:blip r:embed="rId4">
            <a:alphaModFix/>
          </a:blip>
          <a:srcRect l="405" r="405"/>
          <a:stretch/>
        </p:blipFill>
        <p:spPr>
          <a:xfrm>
            <a:off x="3967884" y="2028613"/>
            <a:ext cx="362091" cy="543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8"/>
          <p:cNvPicPr preferRelativeResize="0"/>
          <p:nvPr/>
        </p:nvPicPr>
        <p:blipFill rotWithShape="1">
          <a:blip r:embed="rId5">
            <a:alphaModFix/>
          </a:blip>
          <a:srcRect l="514" r="514"/>
          <a:stretch/>
        </p:blipFill>
        <p:spPr>
          <a:xfrm>
            <a:off x="5172924" y="4173453"/>
            <a:ext cx="266700" cy="510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8"/>
          <p:cNvPicPr preferRelativeResize="0"/>
          <p:nvPr/>
        </p:nvPicPr>
        <p:blipFill rotWithShape="1">
          <a:blip r:embed="rId6">
            <a:alphaModFix/>
          </a:blip>
          <a:srcRect t="709" b="697"/>
          <a:stretch/>
        </p:blipFill>
        <p:spPr>
          <a:xfrm>
            <a:off x="7726469" y="1192163"/>
            <a:ext cx="262856" cy="580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8"/>
          <p:cNvPicPr preferRelativeResize="0"/>
          <p:nvPr/>
        </p:nvPicPr>
        <p:blipFill rotWithShape="1">
          <a:blip r:embed="rId7">
            <a:alphaModFix/>
          </a:blip>
          <a:srcRect l="2918" r="2928"/>
          <a:stretch/>
        </p:blipFill>
        <p:spPr>
          <a:xfrm>
            <a:off x="8349451" y="3521155"/>
            <a:ext cx="223845" cy="466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>
  <p:cSld name="Заголовок и объект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/>
          <p:nvPr/>
        </p:nvSpPr>
        <p:spPr>
          <a:xfrm>
            <a:off x="0" y="4504204"/>
            <a:ext cx="9144000" cy="659019"/>
          </a:xfrm>
          <a:prstGeom prst="rect">
            <a:avLst/>
          </a:prstGeom>
          <a:solidFill>
            <a:srgbClr val="3431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2"/>
              <a:buFont typeface="Arial"/>
              <a:buNone/>
            </a:pPr>
            <a:endParaRPr sz="1172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9" name="Google Shape;29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35730" y="4630512"/>
            <a:ext cx="406400" cy="40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3"/>
          <p:cNvSpPr/>
          <p:nvPr/>
        </p:nvSpPr>
        <p:spPr>
          <a:xfrm>
            <a:off x="-1" y="2"/>
            <a:ext cx="9144001" cy="826287"/>
          </a:xfrm>
          <a:prstGeom prst="rect">
            <a:avLst/>
          </a:prstGeom>
          <a:solidFill>
            <a:srgbClr val="FCCB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4"/>
              <a:buFont typeface="Arial"/>
              <a:buNone/>
            </a:pPr>
            <a:endParaRPr sz="1224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-1" y="2"/>
            <a:ext cx="9144001" cy="826287"/>
          </a:xfrm>
          <a:prstGeom prst="rect">
            <a:avLst/>
          </a:prstGeom>
          <a:solidFill>
            <a:srgbClr val="FCCB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4"/>
              <a:buFont typeface="Arial"/>
              <a:buNone/>
            </a:pPr>
            <a:endParaRPr sz="1224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" name="Google Shape;32;p3"/>
          <p:cNvSpPr txBox="1">
            <a:spLocks noGrp="1"/>
          </p:cNvSpPr>
          <p:nvPr>
            <p:ph type="body" idx="1"/>
          </p:nvPr>
        </p:nvSpPr>
        <p:spPr>
          <a:xfrm>
            <a:off x="445789" y="1850605"/>
            <a:ext cx="8261046" cy="2695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0261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286"/>
              <a:buChar char="•"/>
              <a:defRPr>
                <a:solidFill>
                  <a:srgbClr val="34312D"/>
                </a:solidFill>
              </a:defRPr>
            </a:lvl1pPr>
            <a:lvl2pPr marL="914400" lvl="1" indent="-310261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286"/>
              <a:buChar char="•"/>
              <a:defRPr>
                <a:solidFill>
                  <a:srgbClr val="34312D"/>
                </a:solidFill>
              </a:defRPr>
            </a:lvl2pPr>
            <a:lvl3pPr marL="1371600" lvl="2" indent="-310261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286"/>
              <a:buChar char="•"/>
              <a:defRPr>
                <a:solidFill>
                  <a:srgbClr val="34312D"/>
                </a:solidFill>
              </a:defRPr>
            </a:lvl3pPr>
            <a:lvl4pPr marL="1828800" lvl="3" indent="-310261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286"/>
              <a:buChar char="•"/>
              <a:defRPr>
                <a:solidFill>
                  <a:srgbClr val="34312D"/>
                </a:solidFill>
              </a:defRPr>
            </a:lvl4pPr>
            <a:lvl5pPr marL="2286000" lvl="4" indent="-31026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286"/>
              <a:buChar char="•"/>
              <a:defRPr>
                <a:solidFill>
                  <a:srgbClr val="34312D"/>
                </a:solidFill>
              </a:defRPr>
            </a:lvl5pPr>
            <a:lvl6pPr marL="2743200" lvl="5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1197627" cy="803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71"/>
              <a:buFont typeface="Arial"/>
              <a:buNone/>
              <a:defRPr sz="2571" b="1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71"/>
              <a:buFont typeface="Arial"/>
              <a:buNone/>
              <a:defRPr sz="2571" b="1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71"/>
              <a:buFont typeface="Arial"/>
              <a:buNone/>
              <a:defRPr sz="2571" b="1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71"/>
              <a:buFont typeface="Arial"/>
              <a:buNone/>
              <a:defRPr sz="2571" b="1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71"/>
              <a:buFont typeface="Arial"/>
              <a:buNone/>
              <a:defRPr sz="2571" b="1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71"/>
              <a:buFont typeface="Arial"/>
              <a:buNone/>
              <a:defRPr sz="2571" b="1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71"/>
              <a:buFont typeface="Arial"/>
              <a:buNone/>
              <a:defRPr sz="2571" b="1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71"/>
              <a:buFont typeface="Arial"/>
              <a:buNone/>
              <a:defRPr sz="2571" b="1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71"/>
              <a:buFont typeface="Arial"/>
              <a:buNone/>
              <a:defRPr sz="2571" b="1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title"/>
          </p:nvPr>
        </p:nvSpPr>
        <p:spPr>
          <a:xfrm>
            <a:off x="1577403" y="-1"/>
            <a:ext cx="7075446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  <a:defRPr sz="2143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ftr" idx="11"/>
          </p:nvPr>
        </p:nvSpPr>
        <p:spPr>
          <a:xfrm>
            <a:off x="459919" y="4616516"/>
            <a:ext cx="5655431" cy="43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&lt;#&gt;/80</a:t>
            </a:r>
            <a:endParaRPr dirty="0"/>
          </a:p>
        </p:txBody>
      </p:sp>
      <p:sp>
        <p:nvSpPr>
          <p:cNvPr id="36" name="Google Shape;36;p3"/>
          <p:cNvSpPr txBox="1">
            <a:spLocks noGrp="1"/>
          </p:cNvSpPr>
          <p:nvPr>
            <p:ph type="body" idx="2"/>
          </p:nvPr>
        </p:nvSpPr>
        <p:spPr>
          <a:xfrm>
            <a:off x="445788" y="1131678"/>
            <a:ext cx="8261047" cy="517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2429"/>
              <a:buNone/>
              <a:defRPr sz="2429" b="1" i="0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t">
  <p:cSld name="3_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>
            <a:off x="959593" y="3073429"/>
            <a:ext cx="309600" cy="313373"/>
          </a:xfrm>
          <a:prstGeom prst="ellipse">
            <a:avLst/>
          </a:prstGeom>
          <a:solidFill>
            <a:srgbClr val="FCCB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14"/>
              <a:buFont typeface="Arial"/>
              <a:buNone/>
            </a:pPr>
            <a:endParaRPr sz="1314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959593" y="1945114"/>
            <a:ext cx="309600" cy="313373"/>
          </a:xfrm>
          <a:prstGeom prst="ellipse">
            <a:avLst/>
          </a:prstGeom>
          <a:solidFill>
            <a:srgbClr val="FCCB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14"/>
              <a:buFont typeface="Arial"/>
              <a:buNone/>
            </a:pPr>
            <a:endParaRPr sz="1314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959593" y="740394"/>
            <a:ext cx="309600" cy="313373"/>
          </a:xfrm>
          <a:prstGeom prst="ellipse">
            <a:avLst/>
          </a:prstGeom>
          <a:solidFill>
            <a:srgbClr val="FCCB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14"/>
              <a:buFont typeface="Arial"/>
              <a:buNone/>
            </a:pPr>
            <a:endParaRPr sz="1314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" name="Google Shape;41;p4"/>
          <p:cNvSpPr txBox="1">
            <a:spLocks noGrp="1"/>
          </p:cNvSpPr>
          <p:nvPr>
            <p:ph type="body" idx="1"/>
          </p:nvPr>
        </p:nvSpPr>
        <p:spPr>
          <a:xfrm>
            <a:off x="1477271" y="696327"/>
            <a:ext cx="6858460" cy="332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2142"/>
              <a:buNone/>
              <a:defRPr sz="2142" b="1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body" idx="2"/>
          </p:nvPr>
        </p:nvSpPr>
        <p:spPr>
          <a:xfrm>
            <a:off x="1862668" y="1104926"/>
            <a:ext cx="6473063" cy="523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0261" algn="l">
              <a:lnSpc>
                <a:spcPct val="138880"/>
              </a:lnSpc>
              <a:spcBef>
                <a:spcPts val="0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body" idx="3"/>
          </p:nvPr>
        </p:nvSpPr>
        <p:spPr>
          <a:xfrm>
            <a:off x="1480009" y="1903137"/>
            <a:ext cx="6843627" cy="332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2142"/>
              <a:buNone/>
              <a:defRPr sz="2142" b="1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4"/>
          </p:nvPr>
        </p:nvSpPr>
        <p:spPr>
          <a:xfrm>
            <a:off x="1862668" y="2322032"/>
            <a:ext cx="6473063" cy="523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0261" algn="l">
              <a:lnSpc>
                <a:spcPct val="138880"/>
              </a:lnSpc>
              <a:spcBef>
                <a:spcPts val="0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body" idx="5"/>
          </p:nvPr>
        </p:nvSpPr>
        <p:spPr>
          <a:xfrm>
            <a:off x="1481063" y="3034683"/>
            <a:ext cx="6843627" cy="332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2142"/>
              <a:buNone/>
              <a:defRPr sz="2142" b="1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6"/>
          </p:nvPr>
        </p:nvSpPr>
        <p:spPr>
          <a:xfrm>
            <a:off x="1862668" y="3453377"/>
            <a:ext cx="6473063" cy="523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0261" algn="l">
              <a:lnSpc>
                <a:spcPct val="138880"/>
              </a:lnSpc>
              <a:spcBef>
                <a:spcPts val="0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7"/>
          </p:nvPr>
        </p:nvSpPr>
        <p:spPr>
          <a:xfrm>
            <a:off x="921493" y="767119"/>
            <a:ext cx="423618" cy="197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143"/>
              <a:buNone/>
              <a:defRPr sz="1143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body" idx="8"/>
          </p:nvPr>
        </p:nvSpPr>
        <p:spPr>
          <a:xfrm>
            <a:off x="919098" y="1970347"/>
            <a:ext cx="423618" cy="197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143"/>
              <a:buNone/>
              <a:defRPr sz="1143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body" idx="9"/>
          </p:nvPr>
        </p:nvSpPr>
        <p:spPr>
          <a:xfrm>
            <a:off x="919098" y="3100449"/>
            <a:ext cx="423618" cy="197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143"/>
              <a:buNone/>
              <a:defRPr sz="1143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4"/>
          <p:cNvSpPr/>
          <p:nvPr/>
        </p:nvSpPr>
        <p:spPr>
          <a:xfrm>
            <a:off x="0" y="4504204"/>
            <a:ext cx="9144000" cy="659019"/>
          </a:xfrm>
          <a:prstGeom prst="rect">
            <a:avLst/>
          </a:prstGeom>
          <a:solidFill>
            <a:srgbClr val="3431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2"/>
              <a:buFont typeface="Arial"/>
              <a:buNone/>
            </a:pPr>
            <a:endParaRPr sz="1172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1" name="Google Shape;51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35730" y="4630512"/>
            <a:ext cx="406400" cy="4064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4"/>
          <p:cNvSpPr txBox="1">
            <a:spLocks noGrp="1"/>
          </p:cNvSpPr>
          <p:nvPr>
            <p:ph type="ftr" idx="11"/>
          </p:nvPr>
        </p:nvSpPr>
        <p:spPr>
          <a:xfrm>
            <a:off x="459919" y="4616516"/>
            <a:ext cx="5655431" cy="43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9_end">
  <p:cSld name="09_end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8"/>
          <p:cNvPicPr preferRelativeResize="0"/>
          <p:nvPr/>
        </p:nvPicPr>
        <p:blipFill rotWithShape="1">
          <a:blip r:embed="rId2">
            <a:alphaModFix/>
          </a:blip>
          <a:srcRect l="79" r="79"/>
          <a:stretch/>
        </p:blipFill>
        <p:spPr>
          <a:xfrm>
            <a:off x="3493893" y="619012"/>
            <a:ext cx="2156214" cy="437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8"/>
          <p:cNvPicPr preferRelativeResize="0"/>
          <p:nvPr/>
        </p:nvPicPr>
        <p:blipFill rotWithShape="1">
          <a:blip r:embed="rId3">
            <a:alphaModFix/>
          </a:blip>
          <a:srcRect t="227" b="227"/>
          <a:stretch/>
        </p:blipFill>
        <p:spPr>
          <a:xfrm>
            <a:off x="2433661" y="389689"/>
            <a:ext cx="359847" cy="626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8"/>
          <p:cNvPicPr preferRelativeResize="0"/>
          <p:nvPr/>
        </p:nvPicPr>
        <p:blipFill rotWithShape="1">
          <a:blip r:embed="rId4">
            <a:alphaModFix/>
          </a:blip>
          <a:srcRect l="405" r="405"/>
          <a:stretch/>
        </p:blipFill>
        <p:spPr>
          <a:xfrm>
            <a:off x="775168" y="1793861"/>
            <a:ext cx="370533" cy="55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8"/>
          <p:cNvPicPr preferRelativeResize="0"/>
          <p:nvPr/>
        </p:nvPicPr>
        <p:blipFill rotWithShape="1">
          <a:blip r:embed="rId5">
            <a:alphaModFix/>
          </a:blip>
          <a:srcRect l="1960" r="1959"/>
          <a:stretch/>
        </p:blipFill>
        <p:spPr>
          <a:xfrm>
            <a:off x="2074666" y="3460829"/>
            <a:ext cx="358996" cy="707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8"/>
          <p:cNvPicPr preferRelativeResize="0"/>
          <p:nvPr/>
        </p:nvPicPr>
        <p:blipFill rotWithShape="1">
          <a:blip r:embed="rId6">
            <a:alphaModFix/>
          </a:blip>
          <a:srcRect t="573" b="572"/>
          <a:stretch/>
        </p:blipFill>
        <p:spPr>
          <a:xfrm>
            <a:off x="6536586" y="1181869"/>
            <a:ext cx="281315" cy="622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45575" y="2651044"/>
            <a:ext cx="439452" cy="439452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8"/>
          <p:cNvSpPr/>
          <p:nvPr/>
        </p:nvSpPr>
        <p:spPr>
          <a:xfrm>
            <a:off x="0" y="4504204"/>
            <a:ext cx="9144000" cy="659019"/>
          </a:xfrm>
          <a:prstGeom prst="rect">
            <a:avLst/>
          </a:prstGeom>
          <a:solidFill>
            <a:srgbClr val="3431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2"/>
              <a:buFont typeface="Arial"/>
              <a:buNone/>
            </a:pPr>
            <a:endParaRPr sz="1172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" name="Google Shape;88;p8"/>
          <p:cNvSpPr txBox="1">
            <a:spLocks noGrp="1"/>
          </p:cNvSpPr>
          <p:nvPr>
            <p:ph type="body" idx="1"/>
          </p:nvPr>
        </p:nvSpPr>
        <p:spPr>
          <a:xfrm>
            <a:off x="4500941" y="4732274"/>
            <a:ext cx="4203952" cy="19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929"/>
              <a:buNone/>
              <a:defRPr sz="929" b="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8"/>
          <p:cNvSpPr txBox="1">
            <a:spLocks noGrp="1"/>
          </p:cNvSpPr>
          <p:nvPr>
            <p:ph type="body" idx="2"/>
          </p:nvPr>
        </p:nvSpPr>
        <p:spPr>
          <a:xfrm>
            <a:off x="1790095" y="2138579"/>
            <a:ext cx="5585833" cy="120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2142"/>
              <a:buNone/>
              <a:defRPr sz="2142" b="1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0" name="Google Shape;90;p8"/>
          <p:cNvPicPr preferRelativeResize="0"/>
          <p:nvPr/>
        </p:nvPicPr>
        <p:blipFill rotWithShape="1">
          <a:blip r:embed="rId8">
            <a:alphaModFix/>
          </a:blip>
          <a:srcRect l="219" r="207"/>
          <a:stretch/>
        </p:blipFill>
        <p:spPr>
          <a:xfrm>
            <a:off x="6018533" y="4340847"/>
            <a:ext cx="304800" cy="4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8"/>
          <p:cNvSpPr txBox="1">
            <a:spLocks noGrp="1"/>
          </p:cNvSpPr>
          <p:nvPr>
            <p:ph type="body" idx="3"/>
          </p:nvPr>
        </p:nvSpPr>
        <p:spPr>
          <a:xfrm>
            <a:off x="461132" y="4735977"/>
            <a:ext cx="3578700" cy="1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929"/>
              <a:buNone/>
              <a:defRPr sz="929" b="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>
  <p:cSld name="Заголовок раздела"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9"/>
          <p:cNvSpPr/>
          <p:nvPr/>
        </p:nvSpPr>
        <p:spPr>
          <a:xfrm>
            <a:off x="0" y="1"/>
            <a:ext cx="3556000" cy="5143500"/>
          </a:xfrm>
          <a:prstGeom prst="rect">
            <a:avLst/>
          </a:prstGeom>
          <a:solidFill>
            <a:srgbClr val="FCCB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4"/>
              <a:buFont typeface="Arial"/>
              <a:buNone/>
            </a:pPr>
            <a:endParaRPr sz="1224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" name="Google Shape;94;p9"/>
          <p:cNvSpPr/>
          <p:nvPr/>
        </p:nvSpPr>
        <p:spPr>
          <a:xfrm>
            <a:off x="0" y="1"/>
            <a:ext cx="3556000" cy="5143500"/>
          </a:xfrm>
          <a:prstGeom prst="rect">
            <a:avLst/>
          </a:prstGeom>
          <a:solidFill>
            <a:srgbClr val="FCCB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4"/>
              <a:buFont typeface="Arial"/>
              <a:buNone/>
            </a:pPr>
            <a:endParaRPr sz="1224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480916" y="3037617"/>
            <a:ext cx="2592484" cy="1507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25009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571"/>
              <a:buFont typeface="Arial"/>
              <a:buNone/>
              <a:defRPr sz="2571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body" idx="1"/>
          </p:nvPr>
        </p:nvSpPr>
        <p:spPr>
          <a:xfrm>
            <a:off x="480892" y="669306"/>
            <a:ext cx="2592507" cy="1045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8216"/>
              <a:buNone/>
              <a:defRPr sz="8216" b="1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7" name="Google Shape;9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1570" y="972244"/>
            <a:ext cx="1772674" cy="3592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0295" y="438844"/>
            <a:ext cx="3429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67884" y="2028613"/>
            <a:ext cx="362091" cy="543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43195" y="4116587"/>
            <a:ext cx="326150" cy="623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26469" y="1192163"/>
            <a:ext cx="262856" cy="580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347532" y="3517217"/>
            <a:ext cx="266700" cy="54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" type="blank">
  <p:cSld name="BLANK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OBJECT_WITH_CAPTION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1"/>
          <p:cNvSpPr/>
          <p:nvPr/>
        </p:nvSpPr>
        <p:spPr>
          <a:xfrm>
            <a:off x="5528437" y="0"/>
            <a:ext cx="3615562" cy="5143500"/>
          </a:xfrm>
          <a:prstGeom prst="rect">
            <a:avLst/>
          </a:prstGeom>
          <a:solidFill>
            <a:srgbClr val="FCCB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4"/>
              <a:buFont typeface="Arial"/>
              <a:buNone/>
            </a:pPr>
            <a:endParaRPr sz="1224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6" name="Google Shape;106;p11"/>
          <p:cNvSpPr txBox="1">
            <a:spLocks noGrp="1"/>
          </p:cNvSpPr>
          <p:nvPr>
            <p:ph type="title"/>
          </p:nvPr>
        </p:nvSpPr>
        <p:spPr>
          <a:xfrm>
            <a:off x="5951842" y="342900"/>
            <a:ext cx="2790020" cy="897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9"/>
              <a:buFont typeface="Arial"/>
              <a:buNone/>
              <a:defRPr sz="1429" b="1" i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body" idx="1"/>
          </p:nvPr>
        </p:nvSpPr>
        <p:spPr>
          <a:xfrm>
            <a:off x="452816" y="690284"/>
            <a:ext cx="4083720" cy="3855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8612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575"/>
              <a:buChar char="•"/>
              <a:defRPr sz="1575"/>
            </a:lvl2pPr>
            <a:lvl3pPr marL="1371600" lvl="2" indent="-314325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350"/>
              <a:buChar char="•"/>
              <a:defRPr sz="1350"/>
            </a:lvl3pPr>
            <a:lvl4pPr marL="1828800" lvl="3" indent="-300037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125"/>
              <a:buChar char="•"/>
              <a:defRPr sz="1125"/>
            </a:lvl4pPr>
            <a:lvl5pPr marL="2286000" lvl="4" indent="-300037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125"/>
              <a:buChar char="•"/>
              <a:defRPr sz="1125"/>
            </a:lvl5pPr>
            <a:lvl6pPr marL="2743200" lvl="5" indent="-300037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125"/>
              <a:buChar char="–"/>
              <a:defRPr sz="1125"/>
            </a:lvl6pPr>
            <a:lvl7pPr marL="3200400" lvl="6" indent="-300037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125"/>
              <a:buChar char="•"/>
              <a:defRPr sz="1125"/>
            </a:lvl7pPr>
            <a:lvl8pPr marL="3657600" lvl="7" indent="-300037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125"/>
              <a:buChar char="–"/>
              <a:defRPr sz="1125"/>
            </a:lvl8pPr>
            <a:lvl9pPr marL="4114800" lvl="8" indent="-300037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125"/>
              <a:buChar char="•"/>
              <a:defRPr sz="1125"/>
            </a:lvl9pPr>
          </a:lstStyle>
          <a:p>
            <a:endParaRPr/>
          </a:p>
        </p:txBody>
      </p:sp>
      <p:sp>
        <p:nvSpPr>
          <p:cNvPr id="108" name="Google Shape;108;p11"/>
          <p:cNvSpPr txBox="1">
            <a:spLocks noGrp="1"/>
          </p:cNvSpPr>
          <p:nvPr>
            <p:ph type="body" idx="2"/>
          </p:nvPr>
        </p:nvSpPr>
        <p:spPr>
          <a:xfrm>
            <a:off x="5941207" y="1423959"/>
            <a:ext cx="2790020" cy="3123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286"/>
              <a:buNone/>
              <a:defRPr sz="1286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787"/>
              <a:buNone/>
              <a:defRPr sz="787"/>
            </a:lvl2pPr>
            <a:lvl3pPr marL="1371600" lvl="2" indent="-2286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675"/>
              <a:buNone/>
              <a:defRPr sz="675"/>
            </a:lvl3pPr>
            <a:lvl4pPr marL="1828800" lvl="3" indent="-2286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562"/>
              <a:buNone/>
              <a:defRPr sz="562"/>
            </a:lvl4pPr>
            <a:lvl5pPr marL="2286000" lvl="4" indent="-2286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562"/>
              <a:buNone/>
              <a:defRPr sz="562"/>
            </a:lvl5pPr>
            <a:lvl6pPr marL="2743200" lvl="5" indent="-2286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562"/>
              <a:buNone/>
              <a:defRPr sz="562"/>
            </a:lvl6pPr>
            <a:lvl7pPr marL="3200400" lvl="6" indent="-2286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562"/>
              <a:buNone/>
              <a:defRPr sz="562"/>
            </a:lvl7pPr>
            <a:lvl8pPr marL="3657600" lvl="7" indent="-2286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562"/>
              <a:buNone/>
              <a:defRPr sz="562"/>
            </a:lvl8pPr>
            <a:lvl9pPr marL="4114800" lvl="8" indent="-2286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562"/>
              <a:buNone/>
              <a:defRPr sz="562"/>
            </a:lvl9pPr>
          </a:lstStyle>
          <a:p>
            <a:endParaRPr/>
          </a:p>
        </p:txBody>
      </p:sp>
      <p:sp>
        <p:nvSpPr>
          <p:cNvPr id="109" name="Google Shape;109;p11"/>
          <p:cNvSpPr txBox="1">
            <a:spLocks noGrp="1"/>
          </p:cNvSpPr>
          <p:nvPr>
            <p:ph type="ftr" idx="11"/>
          </p:nvPr>
        </p:nvSpPr>
        <p:spPr>
          <a:xfrm>
            <a:off x="452816" y="4690963"/>
            <a:ext cx="4083720" cy="452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4312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9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. текст" type="vertTx">
  <p:cSld name="VERTICAL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3"/>
          <p:cNvSpPr txBox="1">
            <a:spLocks noGrp="1"/>
          </p:cNvSpPr>
          <p:nvPr>
            <p:ph type="ftr" idx="11"/>
          </p:nvPr>
        </p:nvSpPr>
        <p:spPr>
          <a:xfrm>
            <a:off x="445787" y="4709109"/>
            <a:ext cx="5669264" cy="434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/>
          </p:nvPr>
        </p:nvSpPr>
        <p:spPr>
          <a:xfrm>
            <a:off x="445789" y="1131678"/>
            <a:ext cx="7375071" cy="501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body" idx="1"/>
          </p:nvPr>
        </p:nvSpPr>
        <p:spPr>
          <a:xfrm rot="5400000">
            <a:off x="2581621" y="-275940"/>
            <a:ext cx="2695193" cy="6966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sldNum" idx="12"/>
          </p:nvPr>
        </p:nvSpPr>
        <p:spPr>
          <a:xfrm>
            <a:off x="6457951" y="4709109"/>
            <a:ext cx="2227865" cy="434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4"/>
              <a:buFont typeface="Arial"/>
              <a:buNone/>
              <a:defRPr sz="714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4"/>
              <a:buFont typeface="Arial"/>
              <a:buNone/>
              <a:defRPr sz="714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4"/>
              <a:buFont typeface="Arial"/>
              <a:buNone/>
              <a:defRPr sz="714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4"/>
              <a:buFont typeface="Arial"/>
              <a:buNone/>
              <a:defRPr sz="714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4"/>
              <a:buFont typeface="Arial"/>
              <a:buNone/>
              <a:defRPr sz="714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4"/>
              <a:buFont typeface="Arial"/>
              <a:buNone/>
              <a:defRPr sz="714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4"/>
              <a:buFont typeface="Arial"/>
              <a:buNone/>
              <a:defRPr sz="714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4"/>
              <a:buFont typeface="Arial"/>
              <a:buNone/>
              <a:defRPr sz="714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4"/>
              <a:buFont typeface="Arial"/>
              <a:buNone/>
              <a:defRPr sz="714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. загол. и текст" type="vertTitleAndTx">
  <p:cSld name="VERTICAL_TITLE_AND_VERTICAL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4"/>
          <p:cNvSpPr txBox="1">
            <a:spLocks noGrp="1"/>
          </p:cNvSpPr>
          <p:nvPr>
            <p:ph type="ftr" idx="11"/>
          </p:nvPr>
        </p:nvSpPr>
        <p:spPr>
          <a:xfrm>
            <a:off x="445787" y="4709109"/>
            <a:ext cx="5669264" cy="434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title"/>
          </p:nvPr>
        </p:nvSpPr>
        <p:spPr>
          <a:xfrm rot="5400000">
            <a:off x="5682726" y="1500976"/>
            <a:ext cx="4200303" cy="1771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body" idx="1"/>
          </p:nvPr>
        </p:nvSpPr>
        <p:spPr>
          <a:xfrm rot="5400000">
            <a:off x="1498989" y="-766411"/>
            <a:ext cx="4200303" cy="630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sldNum" idx="12"/>
          </p:nvPr>
        </p:nvSpPr>
        <p:spPr>
          <a:xfrm>
            <a:off x="6457951" y="4709109"/>
            <a:ext cx="2227865" cy="434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4"/>
              <a:buFont typeface="Arial"/>
              <a:buNone/>
              <a:defRPr sz="714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4"/>
              <a:buFont typeface="Arial"/>
              <a:buNone/>
              <a:defRPr sz="714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4"/>
              <a:buFont typeface="Arial"/>
              <a:buNone/>
              <a:defRPr sz="714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4"/>
              <a:buFont typeface="Arial"/>
              <a:buNone/>
              <a:defRPr sz="714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4"/>
              <a:buFont typeface="Arial"/>
              <a:buNone/>
              <a:defRPr sz="714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4"/>
              <a:buFont typeface="Arial"/>
              <a:buNone/>
              <a:defRPr sz="714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4"/>
              <a:buFont typeface="Arial"/>
              <a:buNone/>
              <a:defRPr sz="714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4"/>
              <a:buFont typeface="Arial"/>
              <a:buNone/>
              <a:defRPr sz="714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4"/>
              <a:buFont typeface="Arial"/>
              <a:buNone/>
              <a:defRPr sz="714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45789" y="1131678"/>
            <a:ext cx="7375071" cy="501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429"/>
              <a:buFont typeface="Arial"/>
              <a:buNone/>
              <a:defRPr sz="2429" b="1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45789" y="1859892"/>
            <a:ext cx="6966857" cy="2695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026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5275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Gill Sans"/>
              <a:buChar char="–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95275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95275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Gill Sans"/>
              <a:buChar char="–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95275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445787" y="4709109"/>
            <a:ext cx="5669264" cy="434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4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4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4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4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4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4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4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4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6457951" y="4709109"/>
            <a:ext cx="2227865" cy="434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4"/>
              <a:buFont typeface="Arial"/>
              <a:buNone/>
              <a:defRPr sz="1800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4"/>
              <a:buFont typeface="Arial"/>
              <a:buNone/>
              <a:defRPr sz="714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4"/>
              <a:buFont typeface="Arial"/>
              <a:buNone/>
              <a:defRPr sz="714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4"/>
              <a:buFont typeface="Arial"/>
              <a:buNone/>
              <a:defRPr sz="714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4"/>
              <a:buFont typeface="Arial"/>
              <a:buNone/>
              <a:defRPr sz="714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4"/>
              <a:buFont typeface="Arial"/>
              <a:buNone/>
              <a:defRPr sz="714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4"/>
              <a:buFont typeface="Arial"/>
              <a:buNone/>
              <a:defRPr sz="714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4"/>
              <a:buFont typeface="Arial"/>
              <a:buNone/>
              <a:defRPr sz="714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4"/>
              <a:buFont typeface="Arial"/>
              <a:buNone/>
              <a:defRPr sz="714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5" r:id="rId5"/>
    <p:sldLayoutId id="2147483656" r:id="rId6"/>
    <p:sldLayoutId id="2147483657" r:id="rId7"/>
    <p:sldLayoutId id="2147483659" r:id="rId8"/>
    <p:sldLayoutId id="2147483660" r:id="rId9"/>
    <p:sldLayoutId id="2147483661" r:id="rId10"/>
    <p:sldLayoutId id="2147483662" r:id="rId11"/>
    <p:sldLayoutId id="2147483666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6858">
          <p15:clr>
            <a:srgbClr val="F26B43"/>
          </p15:clr>
        </p15:guide>
        <p15:guide id="2" pos="5144">
          <p15:clr>
            <a:srgbClr val="F26B43"/>
          </p15:clr>
        </p15:guide>
        <p15:guide id="3" pos="754">
          <p15:clr>
            <a:srgbClr val="F26B43"/>
          </p15:clr>
        </p15:guide>
        <p15:guide id="4" pos="6857">
          <p15:clr>
            <a:srgbClr val="F26B43"/>
          </p15:clr>
        </p15:guide>
        <p15:guide id="5" pos="566">
          <p15:clr>
            <a:srgbClr val="F26B43"/>
          </p15:clr>
        </p15:guide>
        <p15:guide id="6" pos="5143">
          <p15:clr>
            <a:srgbClr val="F26B43"/>
          </p15:clr>
        </p15:guide>
        <p15:guide id="7" orient="horz" pos="2863">
          <p15:clr>
            <a:srgbClr val="F26B43"/>
          </p15:clr>
        </p15:guide>
        <p15:guide id="8" orient="horz" pos="1029">
          <p15:clr>
            <a:srgbClr val="F26B43"/>
          </p15:clr>
        </p15:guide>
        <p15:guide id="9" orient="horz" pos="2658">
          <p15:clr>
            <a:srgbClr val="F26B43"/>
          </p15:clr>
        </p15:guide>
        <p15:guide id="10" orient="horz" pos="17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7"/>
          <p:cNvSpPr txBox="1">
            <a:spLocks noGrp="1"/>
          </p:cNvSpPr>
          <p:nvPr>
            <p:ph type="title"/>
          </p:nvPr>
        </p:nvSpPr>
        <p:spPr>
          <a:xfrm>
            <a:off x="445789" y="1131678"/>
            <a:ext cx="7375071" cy="501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429"/>
              <a:buFont typeface="Arial"/>
              <a:buNone/>
              <a:defRPr sz="2429" b="1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Google Shape;149;p17"/>
          <p:cNvSpPr txBox="1">
            <a:spLocks noGrp="1"/>
          </p:cNvSpPr>
          <p:nvPr>
            <p:ph type="body" idx="1"/>
          </p:nvPr>
        </p:nvSpPr>
        <p:spPr>
          <a:xfrm>
            <a:off x="445789" y="1859892"/>
            <a:ext cx="6966857" cy="2695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026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5275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050"/>
              <a:buFont typeface="Gill Sans"/>
              <a:buChar char="–"/>
              <a:defRPr sz="105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95275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95275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050"/>
              <a:buFont typeface="Gill Sans"/>
              <a:buChar char="–"/>
              <a:defRPr sz="105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95275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50" name="Google Shape;150;p17"/>
          <p:cNvSpPr txBox="1">
            <a:spLocks noGrp="1"/>
          </p:cNvSpPr>
          <p:nvPr>
            <p:ph type="ftr" idx="11"/>
          </p:nvPr>
        </p:nvSpPr>
        <p:spPr>
          <a:xfrm>
            <a:off x="445787" y="4709109"/>
            <a:ext cx="5669264" cy="434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4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4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4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4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4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4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4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4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51" name="Google Shape;151;p17"/>
          <p:cNvSpPr txBox="1">
            <a:spLocks noGrp="1"/>
          </p:cNvSpPr>
          <p:nvPr>
            <p:ph type="sldNum" idx="12"/>
          </p:nvPr>
        </p:nvSpPr>
        <p:spPr>
          <a:xfrm>
            <a:off x="6457951" y="4709109"/>
            <a:ext cx="2227865" cy="434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4"/>
              <a:buFont typeface="Arial"/>
              <a:buNone/>
              <a:defRPr sz="714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4"/>
              <a:buFont typeface="Arial"/>
              <a:buNone/>
              <a:defRPr sz="714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4"/>
              <a:buFont typeface="Arial"/>
              <a:buNone/>
              <a:defRPr sz="714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4"/>
              <a:buFont typeface="Arial"/>
              <a:buNone/>
              <a:defRPr sz="714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4"/>
              <a:buFont typeface="Arial"/>
              <a:buNone/>
              <a:defRPr sz="714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4"/>
              <a:buFont typeface="Arial"/>
              <a:buNone/>
              <a:defRPr sz="714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4"/>
              <a:buFont typeface="Arial"/>
              <a:buNone/>
              <a:defRPr sz="714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4"/>
              <a:buFont typeface="Arial"/>
              <a:buNone/>
              <a:defRPr sz="714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4"/>
              <a:buFont typeface="Arial"/>
              <a:buNone/>
              <a:defRPr sz="714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6858">
          <p15:clr>
            <a:srgbClr val="F26B43"/>
          </p15:clr>
        </p15:guide>
        <p15:guide id="2" pos="5144">
          <p15:clr>
            <a:srgbClr val="F26B43"/>
          </p15:clr>
        </p15:guide>
        <p15:guide id="3" pos="754">
          <p15:clr>
            <a:srgbClr val="F26B43"/>
          </p15:clr>
        </p15:guide>
        <p15:guide id="4" pos="6857">
          <p15:clr>
            <a:srgbClr val="F26B43"/>
          </p15:clr>
        </p15:guide>
        <p15:guide id="5" pos="566">
          <p15:clr>
            <a:srgbClr val="F26B43"/>
          </p15:clr>
        </p15:guide>
        <p15:guide id="6" pos="5143">
          <p15:clr>
            <a:srgbClr val="F26B43"/>
          </p15:clr>
        </p15:guide>
        <p15:guide id="7" orient="horz" pos="2863">
          <p15:clr>
            <a:srgbClr val="F26B43"/>
          </p15:clr>
        </p15:guide>
        <p15:guide id="8" orient="horz" pos="1029">
          <p15:clr>
            <a:srgbClr val="F26B43"/>
          </p15:clr>
        </p15:guide>
        <p15:guide id="9" orient="horz" pos="2658">
          <p15:clr>
            <a:srgbClr val="F26B43"/>
          </p15:clr>
        </p15:guide>
        <p15:guide id="10" orient="horz" pos="17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hyperlink" Target="https://github.com/dataegret/pg-utils/" TargetMode="External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hyperlink" Target="https://github.com/dataegret/pg_index_watch" TargetMode="External"/><Relationship Id="rId10" Type="http://schemas.openxmlformats.org/officeDocument/2006/relationships/hyperlink" Target="https://www.postgresql.org/search/?m=1&amp;q=boguk&amp;l=8&amp;d=-1&amp;s=r" TargetMode="External"/><Relationship Id="rId4" Type="http://schemas.openxmlformats.org/officeDocument/2006/relationships/hyperlink" Target="https://github.com/dataegret/pgcompacttable" TargetMode="External"/><Relationship Id="rId9" Type="http://schemas.openxmlformats.org/officeDocument/2006/relationships/image" Target="../media/image3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"/>
          <p:cNvSpPr txBox="1">
            <a:spLocks noGrp="1"/>
          </p:cNvSpPr>
          <p:nvPr>
            <p:ph type="ctrTitle"/>
          </p:nvPr>
        </p:nvSpPr>
        <p:spPr>
          <a:xfrm>
            <a:off x="446013" y="2829195"/>
            <a:ext cx="5275035" cy="797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29"/>
              <a:buNone/>
            </a:pPr>
            <a:r>
              <a:rPr lang="ru-RU" dirty="0"/>
              <a:t>Борьба с </a:t>
            </a:r>
            <a:r>
              <a:rPr lang="en-US" dirty="0"/>
              <a:t>bloat</a:t>
            </a:r>
            <a:endParaRPr dirty="0"/>
          </a:p>
        </p:txBody>
      </p:sp>
      <p:sp>
        <p:nvSpPr>
          <p:cNvPr id="168" name="Google Shape;168;p19"/>
          <p:cNvSpPr txBox="1">
            <a:spLocks noGrp="1"/>
          </p:cNvSpPr>
          <p:nvPr>
            <p:ph type="subTitle" idx="1"/>
          </p:nvPr>
        </p:nvSpPr>
        <p:spPr>
          <a:xfrm>
            <a:off x="446012" y="4504204"/>
            <a:ext cx="60339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000"/>
              <a:buNone/>
            </a:pPr>
            <a:r>
              <a:rPr lang="ru-RU" dirty="0"/>
              <a:t>Александр Никитин</a:t>
            </a:r>
            <a:r>
              <a:rPr lang="en-US" dirty="0"/>
              <a:t> DBA, </a:t>
            </a:r>
            <a:r>
              <a:rPr lang="en-US" dirty="0" err="1"/>
              <a:t>PGConf.Russia</a:t>
            </a:r>
            <a:r>
              <a:rPr lang="en-US" dirty="0"/>
              <a:t> 2023-04-03 </a:t>
            </a:r>
            <a:endParaRPr dirty="0"/>
          </a:p>
        </p:txBody>
      </p:sp>
      <p:sp>
        <p:nvSpPr>
          <p:cNvPr id="4" name="PB">
            <a:extLst>
              <a:ext uri="{FF2B5EF4-FFF2-40B4-BE49-F238E27FC236}">
                <a16:creationId xmlns:a16="http://schemas.microsoft.com/office/drawing/2014/main" id="{1F71C3B0-FE3B-52CE-8ACE-022D456593A2}"/>
              </a:ext>
            </a:extLst>
          </p:cNvPr>
          <p:cNvSpPr/>
          <p:nvPr/>
        </p:nvSpPr>
        <p:spPr>
          <a:xfrm>
            <a:off x="0" y="5092700"/>
            <a:ext cx="123568" cy="50800"/>
          </a:xfrm>
          <a:prstGeom prst="rect">
            <a:avLst/>
          </a:prstGeom>
          <a:solidFill>
            <a:srgbClr val="FCCB4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445789" y="1119964"/>
            <a:ext cx="8261046" cy="312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4140" lvl="0" indent="-122479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ru-RU" dirty="0"/>
              <a:t>2018</a:t>
            </a:r>
          </a:p>
          <a:p>
            <a:pPr marL="204140" lvl="0" indent="-122479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ru-RU" dirty="0"/>
          </a:p>
          <a:p>
            <a:pPr marL="204140" lvl="0" indent="-122479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ru-RU" dirty="0"/>
              <a:t>2019</a:t>
            </a:r>
          </a:p>
          <a:p>
            <a:pPr marL="204140" lvl="0" indent="-122479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ru-RU" dirty="0"/>
          </a:p>
          <a:p>
            <a:pPr marL="204140" lvl="0" indent="-122479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ru-RU" dirty="0"/>
          </a:p>
          <a:p>
            <a:pPr marL="204140" lvl="0" indent="-122479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ru-RU" dirty="0"/>
          </a:p>
          <a:p>
            <a:pPr marL="204140" lvl="0" indent="-122479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ru-RU" dirty="0"/>
              <a:t>2020</a:t>
            </a:r>
          </a:p>
          <a:p>
            <a:pPr marL="204140" lvl="0" indent="-122479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ru-RU" dirty="0"/>
              <a:t>2021</a:t>
            </a:r>
          </a:p>
          <a:p>
            <a:pPr marL="204140" lvl="0" indent="-122479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ru-RU" dirty="0"/>
          </a:p>
          <a:p>
            <a:pPr marL="204140" lvl="0" indent="-122479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ru-RU" dirty="0"/>
          </a:p>
          <a:p>
            <a:pPr marL="204140" lvl="0" indent="-122479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ru-RU" dirty="0"/>
              <a:t>2022</a:t>
            </a:r>
          </a:p>
          <a:p>
            <a:pPr marL="204140" lvl="0" indent="-122479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dirty="0"/>
          </a:p>
        </p:txBody>
      </p:sp>
      <p:sp>
        <p:nvSpPr>
          <p:cNvPr id="180" name="Google Shape;180;p21"/>
          <p:cNvSpPr txBox="1">
            <a:spLocks noGrp="1"/>
          </p:cNvSpPr>
          <p:nvPr>
            <p:ph type="title"/>
          </p:nvPr>
        </p:nvSpPr>
        <p:spPr>
          <a:xfrm>
            <a:off x="602513" y="-1"/>
            <a:ext cx="8050336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Вступление</a:t>
            </a:r>
            <a:endParaRPr dirty="0"/>
          </a:p>
        </p:txBody>
      </p:sp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6F9884A-062E-0BBB-377E-F63ABC124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65" y="1119964"/>
            <a:ext cx="5890483" cy="1262247"/>
          </a:xfrm>
          <a:prstGeom prst="rect">
            <a:avLst/>
          </a:prstGeom>
        </p:spPr>
      </p:pic>
      <p:pic>
        <p:nvPicPr>
          <p:cNvPr id="5" name="Рисунок 4" descr="Изображение выглядит как Веб-сайт&#10;&#10;Автоматически созданное описание">
            <a:extLst>
              <a:ext uri="{FF2B5EF4-FFF2-40B4-BE49-F238E27FC236}">
                <a16:creationId xmlns:a16="http://schemas.microsoft.com/office/drawing/2014/main" id="{53080E9E-84EB-B813-3038-B8C5976E2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302" y="1514672"/>
            <a:ext cx="5961098" cy="1030907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3A49968-F640-D1AB-819A-BCD33BDEC1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918" y="2396770"/>
            <a:ext cx="5867729" cy="1156490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A8E67D7-48F4-E571-31C1-031F37DEF5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918" y="2649117"/>
            <a:ext cx="5867729" cy="122759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737946D-A8F3-0955-6920-B4BB8A4D21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918" y="2909830"/>
            <a:ext cx="5828805" cy="1227596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83C2AEB-2DF3-50A3-0AFC-9F9B17C889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9918" y="3095883"/>
            <a:ext cx="5828805" cy="1182657"/>
          </a:xfrm>
          <a:prstGeom prst="rect">
            <a:avLst/>
          </a:prstGeom>
        </p:spPr>
      </p:pic>
      <p:sp>
        <p:nvSpPr>
          <p:cNvPr id="10" name="PB">
            <a:extLst>
              <a:ext uri="{FF2B5EF4-FFF2-40B4-BE49-F238E27FC236}">
                <a16:creationId xmlns:a16="http://schemas.microsoft.com/office/drawing/2014/main" id="{46061324-688B-D75E-A5A7-3B176F35DF28}"/>
              </a:ext>
            </a:extLst>
          </p:cNvPr>
          <p:cNvSpPr/>
          <p:nvPr/>
        </p:nvSpPr>
        <p:spPr>
          <a:xfrm>
            <a:off x="0" y="5092700"/>
            <a:ext cx="1235676" cy="50800"/>
          </a:xfrm>
          <a:prstGeom prst="rect">
            <a:avLst/>
          </a:prstGeom>
          <a:solidFill>
            <a:srgbClr val="FCCB4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141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445789" y="1119964"/>
            <a:ext cx="8261046" cy="312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ru-RU" sz="3600" dirty="0"/>
              <a:t>Фатальный недостаток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ru-RU" dirty="0"/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ru-RU" dirty="0"/>
              <a:t>Означает, что кто-то от нежелания платить за авторские права, ЧСВ, зависти, скуки (или просто выгнали) решает сделать что-то своё, только с … (дополнительными опциями)</a:t>
            </a:r>
          </a:p>
          <a:p>
            <a:pPr marL="204140" lvl="0" indent="-122479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ru-RU" dirty="0"/>
              <a:t>(с) с просторов интернета</a:t>
            </a:r>
            <a:endParaRPr dirty="0"/>
          </a:p>
        </p:txBody>
      </p:sp>
      <p:sp>
        <p:nvSpPr>
          <p:cNvPr id="180" name="Google Shape;180;p21"/>
          <p:cNvSpPr txBox="1">
            <a:spLocks noGrp="1"/>
          </p:cNvSpPr>
          <p:nvPr>
            <p:ph type="title"/>
          </p:nvPr>
        </p:nvSpPr>
        <p:spPr>
          <a:xfrm>
            <a:off x="602513" y="-1"/>
            <a:ext cx="8050336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Вступление</a:t>
            </a:r>
            <a:endParaRPr dirty="0"/>
          </a:p>
        </p:txBody>
      </p:sp>
      <p:sp>
        <p:nvSpPr>
          <p:cNvPr id="4" name="PB">
            <a:extLst>
              <a:ext uri="{FF2B5EF4-FFF2-40B4-BE49-F238E27FC236}">
                <a16:creationId xmlns:a16="http://schemas.microsoft.com/office/drawing/2014/main" id="{95C9B521-A006-FA5F-1A4F-B46DFD375AB9}"/>
              </a:ext>
            </a:extLst>
          </p:cNvPr>
          <p:cNvSpPr/>
          <p:nvPr/>
        </p:nvSpPr>
        <p:spPr>
          <a:xfrm>
            <a:off x="0" y="5092700"/>
            <a:ext cx="1359243" cy="50800"/>
          </a:xfrm>
          <a:prstGeom prst="rect">
            <a:avLst/>
          </a:prstGeom>
          <a:solidFill>
            <a:srgbClr val="FCCB4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250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445789" y="1119964"/>
            <a:ext cx="8261046" cy="312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ru-RU" dirty="0"/>
              <a:t>Причины появления </a:t>
            </a:r>
            <a:r>
              <a:rPr lang="ru-RU" dirty="0" err="1"/>
              <a:t>блоата</a:t>
            </a:r>
            <a:r>
              <a:rPr lang="ru-RU" dirty="0"/>
              <a:t>:</a:t>
            </a:r>
          </a:p>
          <a:p>
            <a:pPr marL="424561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AutoNum type="arabicParenR"/>
            </a:pPr>
            <a:r>
              <a:rPr lang="ru-RU" dirty="0"/>
              <a:t>Длительная транзакция</a:t>
            </a:r>
          </a:p>
          <a:p>
            <a:pPr marL="424561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AutoNum type="arabicParenR"/>
            </a:pPr>
            <a:r>
              <a:rPr lang="ru-RU" dirty="0"/>
              <a:t>Неправильные настройки </a:t>
            </a:r>
            <a:r>
              <a:rPr lang="ru-RU" dirty="0" err="1"/>
              <a:t>автовакуума</a:t>
            </a:r>
            <a:endParaRPr lang="ru-RU" dirty="0"/>
          </a:p>
          <a:p>
            <a:pPr marL="424561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AutoNum type="arabicParenR"/>
            </a:pPr>
            <a:r>
              <a:rPr lang="en-US" dirty="0" err="1"/>
              <a:t>Hot_standby_feedback</a:t>
            </a:r>
            <a:r>
              <a:rPr lang="en-US" dirty="0"/>
              <a:t> </a:t>
            </a:r>
            <a:r>
              <a:rPr lang="ru-RU" dirty="0"/>
              <a:t>на реплике</a:t>
            </a:r>
          </a:p>
          <a:p>
            <a:pPr marL="424561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AutoNum type="arabicParenR"/>
            </a:pPr>
            <a:r>
              <a:rPr lang="ru-RU" dirty="0"/>
              <a:t>Массовое удаление</a:t>
            </a:r>
          </a:p>
          <a:p>
            <a:pPr marL="424561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AutoNum type="arabicParenR"/>
            </a:pPr>
            <a:r>
              <a:rPr lang="ru-RU" dirty="0"/>
              <a:t>Неравномерное удаление</a:t>
            </a:r>
          </a:p>
          <a:p>
            <a:pPr marL="424561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AutoNum type="arabicParenR"/>
            </a:pPr>
            <a:r>
              <a:rPr lang="en-US" dirty="0"/>
              <a:t>Index bloat – </a:t>
            </a:r>
            <a:r>
              <a:rPr lang="ru-RU" dirty="0"/>
              <a:t>не зависит ни от каких настроек</a:t>
            </a:r>
            <a:endParaRPr dirty="0"/>
          </a:p>
        </p:txBody>
      </p:sp>
      <p:sp>
        <p:nvSpPr>
          <p:cNvPr id="180" name="Google Shape;180;p21"/>
          <p:cNvSpPr txBox="1">
            <a:spLocks noGrp="1"/>
          </p:cNvSpPr>
          <p:nvPr>
            <p:ph type="title"/>
          </p:nvPr>
        </p:nvSpPr>
        <p:spPr>
          <a:xfrm>
            <a:off x="602513" y="-1"/>
            <a:ext cx="8050336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Вступление</a:t>
            </a:r>
            <a:endParaRPr dirty="0"/>
          </a:p>
        </p:txBody>
      </p:sp>
      <p:sp>
        <p:nvSpPr>
          <p:cNvPr id="4" name="PB">
            <a:extLst>
              <a:ext uri="{FF2B5EF4-FFF2-40B4-BE49-F238E27FC236}">
                <a16:creationId xmlns:a16="http://schemas.microsoft.com/office/drawing/2014/main" id="{9A97F009-F334-70EA-4546-65D2F8A04F66}"/>
              </a:ext>
            </a:extLst>
          </p:cNvPr>
          <p:cNvSpPr/>
          <p:nvPr/>
        </p:nvSpPr>
        <p:spPr>
          <a:xfrm>
            <a:off x="0" y="5092700"/>
            <a:ext cx="1482811" cy="50800"/>
          </a:xfrm>
          <a:prstGeom prst="rect">
            <a:avLst/>
          </a:prstGeom>
          <a:solidFill>
            <a:srgbClr val="FCCB4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718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"/>
          <p:cNvSpPr txBox="1">
            <a:spLocks noGrp="1"/>
          </p:cNvSpPr>
          <p:nvPr>
            <p:ph type="body" idx="1"/>
          </p:nvPr>
        </p:nvSpPr>
        <p:spPr>
          <a:xfrm>
            <a:off x="1477271" y="696327"/>
            <a:ext cx="6858460" cy="332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142"/>
              <a:buNone/>
            </a:pPr>
            <a:r>
              <a:rPr lang="ru-RU" dirty="0"/>
              <a:t>Подготовим тестовую среду</a:t>
            </a:r>
            <a:endParaRPr dirty="0"/>
          </a:p>
        </p:txBody>
      </p:sp>
      <p:sp>
        <p:nvSpPr>
          <p:cNvPr id="188" name="Google Shape;188;p22"/>
          <p:cNvSpPr txBox="1">
            <a:spLocks noGrp="1"/>
          </p:cNvSpPr>
          <p:nvPr>
            <p:ph type="body" idx="2"/>
          </p:nvPr>
        </p:nvSpPr>
        <p:spPr>
          <a:xfrm>
            <a:off x="1862668" y="1104926"/>
            <a:ext cx="6473063" cy="523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4140" lvl="0" indent="-122479" algn="l" rtl="0">
              <a:lnSpc>
                <a:spcPct val="138880"/>
              </a:lnSpc>
              <a:spcBef>
                <a:spcPts val="0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None/>
            </a:pPr>
            <a:r>
              <a:rPr lang="ru-RU" dirty="0"/>
              <a:t>Описание среды, подготовка.</a:t>
            </a:r>
            <a:endParaRPr dirty="0"/>
          </a:p>
        </p:txBody>
      </p:sp>
      <p:sp>
        <p:nvSpPr>
          <p:cNvPr id="189" name="Google Shape;189;p22"/>
          <p:cNvSpPr txBox="1">
            <a:spLocks noGrp="1"/>
          </p:cNvSpPr>
          <p:nvPr>
            <p:ph type="body" idx="3"/>
          </p:nvPr>
        </p:nvSpPr>
        <p:spPr>
          <a:xfrm>
            <a:off x="1480009" y="1903137"/>
            <a:ext cx="6843627" cy="332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142"/>
              <a:buNone/>
            </a:pPr>
            <a:r>
              <a:rPr lang="ru-RU" dirty="0"/>
              <a:t>Посмотрим результаты экспериментов</a:t>
            </a:r>
            <a:endParaRPr dirty="0"/>
          </a:p>
        </p:txBody>
      </p:sp>
      <p:sp>
        <p:nvSpPr>
          <p:cNvPr id="190" name="Google Shape;190;p22"/>
          <p:cNvSpPr txBox="1">
            <a:spLocks noGrp="1"/>
          </p:cNvSpPr>
          <p:nvPr>
            <p:ph type="body" idx="4"/>
          </p:nvPr>
        </p:nvSpPr>
        <p:spPr>
          <a:xfrm>
            <a:off x="1862668" y="2322032"/>
            <a:ext cx="6473063" cy="523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4140" lvl="0" indent="-122479" algn="l" rtl="0">
              <a:lnSpc>
                <a:spcPct val="138880"/>
              </a:lnSpc>
              <a:spcBef>
                <a:spcPts val="0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None/>
            </a:pPr>
            <a:r>
              <a:rPr lang="ru-RU" dirty="0"/>
              <a:t>По итогу сравним то, что получили</a:t>
            </a:r>
            <a:endParaRPr dirty="0"/>
          </a:p>
        </p:txBody>
      </p:sp>
      <p:sp>
        <p:nvSpPr>
          <p:cNvPr id="191" name="Google Shape;191;p22"/>
          <p:cNvSpPr txBox="1">
            <a:spLocks noGrp="1"/>
          </p:cNvSpPr>
          <p:nvPr>
            <p:ph type="body" idx="5"/>
          </p:nvPr>
        </p:nvSpPr>
        <p:spPr>
          <a:xfrm>
            <a:off x="1481063" y="3034683"/>
            <a:ext cx="6843627" cy="332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142"/>
              <a:buNone/>
            </a:pPr>
            <a:r>
              <a:rPr lang="ru-RU" dirty="0"/>
              <a:t>Бонусный материал</a:t>
            </a:r>
            <a:endParaRPr dirty="0"/>
          </a:p>
        </p:txBody>
      </p:sp>
      <p:sp>
        <p:nvSpPr>
          <p:cNvPr id="192" name="Google Shape;192;p22"/>
          <p:cNvSpPr txBox="1">
            <a:spLocks noGrp="1"/>
          </p:cNvSpPr>
          <p:nvPr>
            <p:ph type="body" idx="6"/>
          </p:nvPr>
        </p:nvSpPr>
        <p:spPr>
          <a:xfrm>
            <a:off x="1862668" y="3453377"/>
            <a:ext cx="6473063" cy="523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4140" lvl="0" indent="-122479" algn="l" rtl="0">
              <a:lnSpc>
                <a:spcPct val="138880"/>
              </a:lnSpc>
              <a:spcBef>
                <a:spcPts val="0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None/>
            </a:pPr>
            <a:r>
              <a:rPr lang="ru-RU" dirty="0"/>
              <a:t>Расскажу о том, что мы делаем для того, чтобы </a:t>
            </a:r>
            <a:r>
              <a:rPr lang="ru-RU" dirty="0" err="1"/>
              <a:t>блоата</a:t>
            </a:r>
            <a:r>
              <a:rPr lang="ru-RU" dirty="0"/>
              <a:t> стало меньше</a:t>
            </a:r>
            <a:endParaRPr dirty="0"/>
          </a:p>
        </p:txBody>
      </p:sp>
      <p:sp>
        <p:nvSpPr>
          <p:cNvPr id="193" name="Google Shape;193;p22"/>
          <p:cNvSpPr txBox="1">
            <a:spLocks noGrp="1"/>
          </p:cNvSpPr>
          <p:nvPr>
            <p:ph type="body" idx="7"/>
          </p:nvPr>
        </p:nvSpPr>
        <p:spPr>
          <a:xfrm>
            <a:off x="898518" y="752806"/>
            <a:ext cx="423600" cy="1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43"/>
              <a:buNone/>
            </a:pPr>
            <a:r>
              <a:rPr lang="en-US"/>
              <a:t>1</a:t>
            </a:r>
            <a:endParaRPr/>
          </a:p>
        </p:txBody>
      </p:sp>
      <p:sp>
        <p:nvSpPr>
          <p:cNvPr id="194" name="Google Shape;194;p22"/>
          <p:cNvSpPr txBox="1">
            <a:spLocks noGrp="1"/>
          </p:cNvSpPr>
          <p:nvPr>
            <p:ph type="body" idx="8"/>
          </p:nvPr>
        </p:nvSpPr>
        <p:spPr>
          <a:xfrm>
            <a:off x="919098" y="1970347"/>
            <a:ext cx="423600" cy="1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43"/>
              <a:buNone/>
            </a:pPr>
            <a:r>
              <a:rPr lang="en-US" dirty="0"/>
              <a:t>2</a:t>
            </a:r>
            <a:endParaRPr dirty="0"/>
          </a:p>
        </p:txBody>
      </p:sp>
      <p:sp>
        <p:nvSpPr>
          <p:cNvPr id="195" name="Google Shape;195;p22"/>
          <p:cNvSpPr txBox="1">
            <a:spLocks noGrp="1"/>
          </p:cNvSpPr>
          <p:nvPr>
            <p:ph type="body" idx="9"/>
          </p:nvPr>
        </p:nvSpPr>
        <p:spPr>
          <a:xfrm>
            <a:off x="919098" y="3100449"/>
            <a:ext cx="423618" cy="197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43"/>
              <a:buNone/>
            </a:pPr>
            <a:r>
              <a:rPr lang="en-US" dirty="0"/>
              <a:t>3</a:t>
            </a:r>
            <a:endParaRPr dirty="0"/>
          </a:p>
        </p:txBody>
      </p:sp>
      <p:sp>
        <p:nvSpPr>
          <p:cNvPr id="4" name="PB">
            <a:extLst>
              <a:ext uri="{FF2B5EF4-FFF2-40B4-BE49-F238E27FC236}">
                <a16:creationId xmlns:a16="http://schemas.microsoft.com/office/drawing/2014/main" id="{75FE20DD-27C7-FA92-4A3B-CCD739B4B8C7}"/>
              </a:ext>
            </a:extLst>
          </p:cNvPr>
          <p:cNvSpPr/>
          <p:nvPr/>
        </p:nvSpPr>
        <p:spPr>
          <a:xfrm>
            <a:off x="0" y="5092700"/>
            <a:ext cx="1606378" cy="50800"/>
          </a:xfrm>
          <a:prstGeom prst="rect">
            <a:avLst/>
          </a:prstGeom>
          <a:solidFill>
            <a:srgbClr val="FCCB4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"/>
          <p:cNvSpPr txBox="1">
            <a:spLocks noGrp="1"/>
          </p:cNvSpPr>
          <p:nvPr>
            <p:ph type="title"/>
          </p:nvPr>
        </p:nvSpPr>
        <p:spPr>
          <a:xfrm>
            <a:off x="480916" y="3037617"/>
            <a:ext cx="2673410" cy="1507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9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571"/>
              <a:buFont typeface="Arial"/>
              <a:buNone/>
            </a:pPr>
            <a:r>
              <a:rPr lang="ru-RU" dirty="0"/>
              <a:t>Подготовка тестовой среды</a:t>
            </a:r>
            <a:endParaRPr sz="1400" dirty="0">
              <a:latin typeface="Consolas" panose="020B0609020204030204" pitchFamily="49" charset="0"/>
            </a:endParaRPr>
          </a:p>
        </p:txBody>
      </p:sp>
      <p:sp>
        <p:nvSpPr>
          <p:cNvPr id="174" name="Google Shape;174;p20"/>
          <p:cNvSpPr txBox="1">
            <a:spLocks noGrp="1"/>
          </p:cNvSpPr>
          <p:nvPr>
            <p:ph type="sldNum" idx="4294967295"/>
          </p:nvPr>
        </p:nvSpPr>
        <p:spPr>
          <a:xfrm>
            <a:off x="480917" y="1025360"/>
            <a:ext cx="2592484" cy="1527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ru-RU" sz="12000" b="1" dirty="0"/>
              <a:t>1</a:t>
            </a:r>
            <a:endParaRPr sz="12000" b="1" dirty="0"/>
          </a:p>
        </p:txBody>
      </p:sp>
      <p:pic>
        <p:nvPicPr>
          <p:cNvPr id="2" name="Picture 1" descr="A picture containing grass, outdoor, field, chair&#10;&#10;Description automatically generated">
            <a:extLst>
              <a:ext uri="{FF2B5EF4-FFF2-40B4-BE49-F238E27FC236}">
                <a16:creationId xmlns:a16="http://schemas.microsoft.com/office/drawing/2014/main" id="{5CEC9E05-1703-44C6-2B6E-0694F5153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370" y="7483"/>
            <a:ext cx="5591630" cy="5136017"/>
          </a:xfrm>
          <a:prstGeom prst="rect">
            <a:avLst/>
          </a:prstGeom>
        </p:spPr>
      </p:pic>
      <p:sp>
        <p:nvSpPr>
          <p:cNvPr id="5" name="PB">
            <a:extLst>
              <a:ext uri="{FF2B5EF4-FFF2-40B4-BE49-F238E27FC236}">
                <a16:creationId xmlns:a16="http://schemas.microsoft.com/office/drawing/2014/main" id="{3215AE55-E531-3F70-551C-6775EE80DBC9}"/>
              </a:ext>
            </a:extLst>
          </p:cNvPr>
          <p:cNvSpPr/>
          <p:nvPr/>
        </p:nvSpPr>
        <p:spPr>
          <a:xfrm>
            <a:off x="0" y="5092700"/>
            <a:ext cx="1729946" cy="50800"/>
          </a:xfrm>
          <a:prstGeom prst="rect">
            <a:avLst/>
          </a:prstGeom>
          <a:solidFill>
            <a:srgbClr val="FCCB4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712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445789" y="1119964"/>
            <a:ext cx="8261046" cy="312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sz="2000" dirty="0">
              <a:latin typeface="Consolas" panose="020B0609020204030204" pitchFamily="49" charset="0"/>
            </a:endParaRPr>
          </a:p>
        </p:txBody>
      </p:sp>
      <p:sp>
        <p:nvSpPr>
          <p:cNvPr id="2" name="Google Shape;179;p21">
            <a:extLst>
              <a:ext uri="{FF2B5EF4-FFF2-40B4-BE49-F238E27FC236}">
                <a16:creationId xmlns:a16="http://schemas.microsoft.com/office/drawing/2014/main" id="{126032FC-7ECE-2A1A-C9E0-07F4CEC2CAEB}"/>
              </a:ext>
            </a:extLst>
          </p:cNvPr>
          <p:cNvSpPr txBox="1">
            <a:spLocks/>
          </p:cNvSpPr>
          <p:nvPr/>
        </p:nvSpPr>
        <p:spPr>
          <a:xfrm>
            <a:off x="266400" y="1036800"/>
            <a:ext cx="8652849" cy="336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026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538861" indent="-457200">
              <a:spcBef>
                <a:spcPts val="0"/>
              </a:spcBef>
              <a:buSzPct val="100000"/>
              <a:buFont typeface="+mj-lt"/>
              <a:buAutoNum type="arabicParenR"/>
            </a:pPr>
            <a:r>
              <a:rPr lang="ru-RU" sz="19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Подготовка повторяемой ситуации (таблица и индексы).</a:t>
            </a:r>
          </a:p>
          <a:p>
            <a:pPr marL="204140" indent="-122479">
              <a:spcBef>
                <a:spcPts val="0"/>
              </a:spcBef>
              <a:buFont typeface="Arial"/>
              <a:buNone/>
            </a:pPr>
            <a:endParaRPr lang="en-US" sz="1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Google Shape;180;p21">
            <a:extLst>
              <a:ext uri="{FF2B5EF4-FFF2-40B4-BE49-F238E27FC236}">
                <a16:creationId xmlns:a16="http://schemas.microsoft.com/office/drawing/2014/main" id="{B38DB039-0780-0ADA-B85F-093AA81016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2513" y="-1"/>
            <a:ext cx="8050336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1 Подготовка тестовой среды</a:t>
            </a:r>
            <a:endParaRPr dirty="0"/>
          </a:p>
        </p:txBody>
      </p:sp>
      <p:sp>
        <p:nvSpPr>
          <p:cNvPr id="5" name="PB">
            <a:extLst>
              <a:ext uri="{FF2B5EF4-FFF2-40B4-BE49-F238E27FC236}">
                <a16:creationId xmlns:a16="http://schemas.microsoft.com/office/drawing/2014/main" id="{9720332F-651F-842B-C989-797B00707BB7}"/>
              </a:ext>
            </a:extLst>
          </p:cNvPr>
          <p:cNvSpPr/>
          <p:nvPr/>
        </p:nvSpPr>
        <p:spPr>
          <a:xfrm>
            <a:off x="0" y="5092700"/>
            <a:ext cx="1853514" cy="50800"/>
          </a:xfrm>
          <a:prstGeom prst="rect">
            <a:avLst/>
          </a:prstGeom>
          <a:solidFill>
            <a:srgbClr val="FCCB4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445789" y="1119964"/>
            <a:ext cx="8261046" cy="312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sz="2000" dirty="0">
              <a:latin typeface="Consolas" panose="020B0609020204030204" pitchFamily="49" charset="0"/>
            </a:endParaRPr>
          </a:p>
        </p:txBody>
      </p:sp>
      <p:sp>
        <p:nvSpPr>
          <p:cNvPr id="2" name="Google Shape;179;p21">
            <a:extLst>
              <a:ext uri="{FF2B5EF4-FFF2-40B4-BE49-F238E27FC236}">
                <a16:creationId xmlns:a16="http://schemas.microsoft.com/office/drawing/2014/main" id="{126032FC-7ECE-2A1A-C9E0-07F4CEC2CAEB}"/>
              </a:ext>
            </a:extLst>
          </p:cNvPr>
          <p:cNvSpPr txBox="1">
            <a:spLocks/>
          </p:cNvSpPr>
          <p:nvPr/>
        </p:nvSpPr>
        <p:spPr>
          <a:xfrm>
            <a:off x="266400" y="1036800"/>
            <a:ext cx="8652849" cy="336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026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538861" indent="-457200">
              <a:spcBef>
                <a:spcPts val="0"/>
              </a:spcBef>
              <a:buSzPct val="100000"/>
              <a:buFont typeface="+mj-lt"/>
              <a:buAutoNum type="arabicParenR"/>
            </a:pPr>
            <a:r>
              <a:rPr lang="ru-RU" sz="1900" dirty="0">
                <a:latin typeface="+mn-lt"/>
              </a:rPr>
              <a:t>Подготовка повторяемой ситуации (таблица и индексы). </a:t>
            </a:r>
          </a:p>
          <a:p>
            <a:pPr marL="538861" indent="-457200">
              <a:spcBef>
                <a:spcPts val="0"/>
              </a:spcBef>
              <a:buSzPct val="100000"/>
              <a:buFont typeface="+mj-lt"/>
              <a:buAutoNum type="arabicParenR"/>
            </a:pPr>
            <a:r>
              <a:rPr lang="ru-RU" sz="1900" dirty="0">
                <a:latin typeface="+mn-lt"/>
              </a:rPr>
              <a:t>Установка дополнительных инструментов.</a:t>
            </a:r>
          </a:p>
          <a:p>
            <a:pPr marL="204140" indent="-122479">
              <a:spcBef>
                <a:spcPts val="0"/>
              </a:spcBef>
              <a:buFont typeface="Arial"/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sp>
        <p:nvSpPr>
          <p:cNvPr id="6" name="Google Shape;180;p21">
            <a:extLst>
              <a:ext uri="{FF2B5EF4-FFF2-40B4-BE49-F238E27FC236}">
                <a16:creationId xmlns:a16="http://schemas.microsoft.com/office/drawing/2014/main" id="{5F8C3407-1786-BD64-FF09-33F015B9E6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2513" y="-1"/>
            <a:ext cx="8050336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1 Подготовка тестовой среды</a:t>
            </a:r>
            <a:endParaRPr dirty="0"/>
          </a:p>
        </p:txBody>
      </p:sp>
      <p:sp>
        <p:nvSpPr>
          <p:cNvPr id="5" name="PB">
            <a:extLst>
              <a:ext uri="{FF2B5EF4-FFF2-40B4-BE49-F238E27FC236}">
                <a16:creationId xmlns:a16="http://schemas.microsoft.com/office/drawing/2014/main" id="{82E80456-63BA-5192-ACDD-D451DE7615B7}"/>
              </a:ext>
            </a:extLst>
          </p:cNvPr>
          <p:cNvSpPr/>
          <p:nvPr/>
        </p:nvSpPr>
        <p:spPr>
          <a:xfrm>
            <a:off x="0" y="5092700"/>
            <a:ext cx="1977081" cy="50800"/>
          </a:xfrm>
          <a:prstGeom prst="rect">
            <a:avLst/>
          </a:prstGeom>
          <a:solidFill>
            <a:srgbClr val="FCCB4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664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445789" y="1119964"/>
            <a:ext cx="8261046" cy="312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sz="2000" dirty="0">
              <a:latin typeface="Consolas" panose="020B0609020204030204" pitchFamily="49" charset="0"/>
            </a:endParaRPr>
          </a:p>
        </p:txBody>
      </p:sp>
      <p:sp>
        <p:nvSpPr>
          <p:cNvPr id="2" name="Google Shape;179;p21">
            <a:extLst>
              <a:ext uri="{FF2B5EF4-FFF2-40B4-BE49-F238E27FC236}">
                <a16:creationId xmlns:a16="http://schemas.microsoft.com/office/drawing/2014/main" id="{126032FC-7ECE-2A1A-C9E0-07F4CEC2CAEB}"/>
              </a:ext>
            </a:extLst>
          </p:cNvPr>
          <p:cNvSpPr txBox="1">
            <a:spLocks/>
          </p:cNvSpPr>
          <p:nvPr/>
        </p:nvSpPr>
        <p:spPr>
          <a:xfrm>
            <a:off x="266400" y="1036800"/>
            <a:ext cx="8652849" cy="336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026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538861" indent="-457200">
              <a:spcBef>
                <a:spcPts val="0"/>
              </a:spcBef>
              <a:buSzPct val="100000"/>
              <a:buFont typeface="+mj-lt"/>
              <a:buAutoNum type="arabicParenR"/>
            </a:pPr>
            <a:r>
              <a:rPr lang="ru-RU" sz="1900" dirty="0">
                <a:latin typeface="+mn-lt"/>
              </a:rPr>
              <a:t>Подготовка повторяемой ситуации (таблица и индексы).</a:t>
            </a:r>
          </a:p>
          <a:p>
            <a:pPr marL="538861" indent="-457200">
              <a:spcBef>
                <a:spcPts val="0"/>
              </a:spcBef>
              <a:buSzPct val="100000"/>
              <a:buFont typeface="+mj-lt"/>
              <a:buAutoNum type="arabicParenR"/>
            </a:pPr>
            <a:r>
              <a:rPr lang="ru-RU" sz="1900" dirty="0">
                <a:latin typeface="+mn-lt"/>
              </a:rPr>
              <a:t>Установка дополнительных инструментов.</a:t>
            </a:r>
          </a:p>
          <a:p>
            <a:pPr marL="538861" indent="-457200">
              <a:spcBef>
                <a:spcPts val="0"/>
              </a:spcBef>
              <a:buSzPct val="100000"/>
              <a:buFont typeface="+mj-lt"/>
              <a:buAutoNum type="arabicParenR"/>
            </a:pPr>
            <a:r>
              <a:rPr lang="ru-RU" sz="1900" dirty="0">
                <a:latin typeface="+mn-lt"/>
              </a:rPr>
              <a:t>Проведение тестов</a:t>
            </a:r>
          </a:p>
        </p:txBody>
      </p:sp>
      <p:sp>
        <p:nvSpPr>
          <p:cNvPr id="7" name="Google Shape;180;p21">
            <a:extLst>
              <a:ext uri="{FF2B5EF4-FFF2-40B4-BE49-F238E27FC236}">
                <a16:creationId xmlns:a16="http://schemas.microsoft.com/office/drawing/2014/main" id="{6CC9CA89-24A2-9AB0-0033-6AFC805E71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2513" y="-1"/>
            <a:ext cx="8050336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1 Подготовка тестовой среды</a:t>
            </a:r>
            <a:endParaRPr dirty="0"/>
          </a:p>
        </p:txBody>
      </p:sp>
      <p:sp>
        <p:nvSpPr>
          <p:cNvPr id="5" name="PB">
            <a:extLst>
              <a:ext uri="{FF2B5EF4-FFF2-40B4-BE49-F238E27FC236}">
                <a16:creationId xmlns:a16="http://schemas.microsoft.com/office/drawing/2014/main" id="{A5EF7B2C-BB24-4ECB-7CF9-A8A2280866FB}"/>
              </a:ext>
            </a:extLst>
          </p:cNvPr>
          <p:cNvSpPr/>
          <p:nvPr/>
        </p:nvSpPr>
        <p:spPr>
          <a:xfrm>
            <a:off x="0" y="5092700"/>
            <a:ext cx="2100649" cy="50800"/>
          </a:xfrm>
          <a:prstGeom prst="rect">
            <a:avLst/>
          </a:prstGeom>
          <a:solidFill>
            <a:srgbClr val="FCCB4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668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445789" y="1119964"/>
            <a:ext cx="8261046" cy="312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sz="2000" dirty="0">
              <a:latin typeface="Consolas" panose="020B0609020204030204" pitchFamily="49" charset="0"/>
            </a:endParaRPr>
          </a:p>
        </p:txBody>
      </p:sp>
      <p:sp>
        <p:nvSpPr>
          <p:cNvPr id="2" name="Google Shape;179;p21">
            <a:extLst>
              <a:ext uri="{FF2B5EF4-FFF2-40B4-BE49-F238E27FC236}">
                <a16:creationId xmlns:a16="http://schemas.microsoft.com/office/drawing/2014/main" id="{126032FC-7ECE-2A1A-C9E0-07F4CEC2CAEB}"/>
              </a:ext>
            </a:extLst>
          </p:cNvPr>
          <p:cNvSpPr txBox="1">
            <a:spLocks/>
          </p:cNvSpPr>
          <p:nvPr/>
        </p:nvSpPr>
        <p:spPr>
          <a:xfrm>
            <a:off x="266400" y="1036800"/>
            <a:ext cx="8652849" cy="336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026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538861" indent="-457200">
              <a:spcBef>
                <a:spcPts val="0"/>
              </a:spcBef>
              <a:buSzPct val="100000"/>
              <a:buFont typeface="+mj-lt"/>
              <a:buAutoNum type="arabicParenR"/>
            </a:pPr>
            <a:r>
              <a:rPr lang="ru-RU" sz="1900" dirty="0">
                <a:latin typeface="+mn-lt"/>
              </a:rPr>
              <a:t>Подготовка повторяемой ситуации (таблица и индексы).</a:t>
            </a:r>
          </a:p>
          <a:p>
            <a:pPr marL="538861" indent="-457200">
              <a:spcBef>
                <a:spcPts val="0"/>
              </a:spcBef>
              <a:buSzPct val="100000"/>
              <a:buFont typeface="+mj-lt"/>
              <a:buAutoNum type="arabicParenR"/>
            </a:pPr>
            <a:r>
              <a:rPr lang="ru-RU" sz="1900" dirty="0">
                <a:latin typeface="+mn-lt"/>
              </a:rPr>
              <a:t>Установка дополнительных инструментов.</a:t>
            </a:r>
          </a:p>
          <a:p>
            <a:pPr marL="538861" indent="-457200">
              <a:spcBef>
                <a:spcPts val="0"/>
              </a:spcBef>
              <a:buSzPct val="100000"/>
              <a:buFont typeface="+mj-lt"/>
              <a:buAutoNum type="arabicParenR"/>
            </a:pPr>
            <a:r>
              <a:rPr lang="ru-RU" sz="1900" dirty="0">
                <a:latin typeface="+mn-lt"/>
              </a:rPr>
              <a:t>Проведение тестов</a:t>
            </a:r>
          </a:p>
          <a:p>
            <a:pPr marL="538861" indent="-457200">
              <a:spcBef>
                <a:spcPts val="0"/>
              </a:spcBef>
              <a:buSzPct val="100000"/>
              <a:buFont typeface="+mj-lt"/>
              <a:buAutoNum type="arabicParenR"/>
            </a:pPr>
            <a:r>
              <a:rPr lang="ru-RU" sz="1900" dirty="0">
                <a:latin typeface="+mn-lt"/>
              </a:rPr>
              <a:t>Анализ результатов</a:t>
            </a:r>
            <a:endParaRPr lang="en-US" sz="1900" dirty="0">
              <a:latin typeface="+mn-lt"/>
            </a:endParaRPr>
          </a:p>
        </p:txBody>
      </p:sp>
      <p:sp>
        <p:nvSpPr>
          <p:cNvPr id="6" name="Google Shape;180;p21">
            <a:extLst>
              <a:ext uri="{FF2B5EF4-FFF2-40B4-BE49-F238E27FC236}">
                <a16:creationId xmlns:a16="http://schemas.microsoft.com/office/drawing/2014/main" id="{9C354275-CE6A-C6DA-162B-99620AAE6F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2513" y="-1"/>
            <a:ext cx="8050336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1 Подготовка тестовой среды</a:t>
            </a:r>
            <a:endParaRPr dirty="0"/>
          </a:p>
        </p:txBody>
      </p:sp>
      <p:sp>
        <p:nvSpPr>
          <p:cNvPr id="5" name="PB">
            <a:extLst>
              <a:ext uri="{FF2B5EF4-FFF2-40B4-BE49-F238E27FC236}">
                <a16:creationId xmlns:a16="http://schemas.microsoft.com/office/drawing/2014/main" id="{DD752086-C8FA-59EB-02D3-1AF6B05A063F}"/>
              </a:ext>
            </a:extLst>
          </p:cNvPr>
          <p:cNvSpPr/>
          <p:nvPr/>
        </p:nvSpPr>
        <p:spPr>
          <a:xfrm>
            <a:off x="0" y="5092700"/>
            <a:ext cx="2224216" cy="50800"/>
          </a:xfrm>
          <a:prstGeom prst="rect">
            <a:avLst/>
          </a:prstGeom>
          <a:solidFill>
            <a:srgbClr val="FCCB4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5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445789" y="1119964"/>
            <a:ext cx="8261046" cy="312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sz="2000" dirty="0">
              <a:latin typeface="Consolas" panose="020B0609020204030204" pitchFamily="49" charset="0"/>
            </a:endParaRPr>
          </a:p>
        </p:txBody>
      </p:sp>
      <p:sp>
        <p:nvSpPr>
          <p:cNvPr id="2" name="Google Shape;179;p21">
            <a:extLst>
              <a:ext uri="{FF2B5EF4-FFF2-40B4-BE49-F238E27FC236}">
                <a16:creationId xmlns:a16="http://schemas.microsoft.com/office/drawing/2014/main" id="{126032FC-7ECE-2A1A-C9E0-07F4CEC2CAEB}"/>
              </a:ext>
            </a:extLst>
          </p:cNvPr>
          <p:cNvSpPr txBox="1">
            <a:spLocks/>
          </p:cNvSpPr>
          <p:nvPr/>
        </p:nvSpPr>
        <p:spPr>
          <a:xfrm>
            <a:off x="266400" y="1036800"/>
            <a:ext cx="8652849" cy="336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026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204140" indent="-122479">
              <a:spcBef>
                <a:spcPts val="0"/>
              </a:spcBef>
              <a:buFont typeface="Arial"/>
              <a:buNone/>
            </a:pPr>
            <a:r>
              <a:rPr lang="en-US" sz="1900" dirty="0">
                <a:highlight>
                  <a:srgbClr val="C0C0C0"/>
                </a:highlight>
                <a:latin typeface="Consolas" panose="020B0609020204030204" pitchFamily="49" charset="0"/>
              </a:rPr>
              <a:t>create database </a:t>
            </a:r>
            <a:r>
              <a:rPr lang="en-US" sz="2000" dirty="0" err="1">
                <a:solidFill>
                  <a:schemeClr val="tx1"/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pgconf</a:t>
            </a:r>
            <a:r>
              <a:rPr lang="en-US" sz="1900" dirty="0">
                <a:highlight>
                  <a:srgbClr val="C0C0C0"/>
                </a:highlight>
                <a:latin typeface="Consolas" panose="020B0609020204030204" pitchFamily="49" charset="0"/>
              </a:rPr>
              <a:t>;</a:t>
            </a:r>
          </a:p>
          <a:p>
            <a:pPr marL="204140" indent="-122479">
              <a:spcBef>
                <a:spcPts val="0"/>
              </a:spcBef>
              <a:buFont typeface="Arial"/>
              <a:buNone/>
            </a:pPr>
            <a:r>
              <a:rPr lang="en-US" sz="1900" dirty="0">
                <a:latin typeface="Consolas" panose="020B0609020204030204" pitchFamily="49" charset="0"/>
              </a:rPr>
              <a:t>\c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pgconf</a:t>
            </a:r>
            <a:endParaRPr lang="en-US" sz="1900" dirty="0">
              <a:latin typeface="Consolas" panose="020B0609020204030204" pitchFamily="49" charset="0"/>
            </a:endParaRPr>
          </a:p>
          <a:p>
            <a:pPr marL="204140" indent="-122479">
              <a:spcBef>
                <a:spcPts val="0"/>
              </a:spcBef>
              <a:buFont typeface="Arial"/>
              <a:buNone/>
            </a:pPr>
            <a:r>
              <a:rPr lang="en-US" sz="1900" dirty="0">
                <a:highlight>
                  <a:srgbClr val="C0C0C0"/>
                </a:highlight>
                <a:latin typeface="Consolas" panose="020B0609020204030204" pitchFamily="49" charset="0"/>
              </a:rPr>
              <a:t>CREATE TABLE clients1(</a:t>
            </a:r>
            <a:r>
              <a:rPr lang="en-US" sz="1900" dirty="0" err="1">
                <a:highlight>
                  <a:srgbClr val="C0C0C0"/>
                </a:highlight>
                <a:latin typeface="Consolas" panose="020B0609020204030204" pitchFamily="49" charset="0"/>
              </a:rPr>
              <a:t>client_id</a:t>
            </a:r>
            <a:r>
              <a:rPr lang="en-US" sz="1900" dirty="0">
                <a:highlight>
                  <a:srgbClr val="C0C0C0"/>
                </a:highlight>
                <a:latin typeface="Consolas" panose="020B0609020204030204" pitchFamily="49" charset="0"/>
              </a:rPr>
              <a:t> serial PRIMARY KEY, </a:t>
            </a:r>
            <a:r>
              <a:rPr lang="en-US" sz="1900" dirty="0" err="1">
                <a:highlight>
                  <a:srgbClr val="C0C0C0"/>
                </a:highlight>
                <a:latin typeface="Consolas" panose="020B0609020204030204" pitchFamily="49" charset="0"/>
              </a:rPr>
              <a:t>client_dt</a:t>
            </a:r>
            <a:r>
              <a:rPr lang="en-US" sz="1900" dirty="0">
                <a:highlight>
                  <a:srgbClr val="C0C0C0"/>
                </a:highlight>
                <a:latin typeface="Consolas" panose="020B0609020204030204" pitchFamily="49" charset="0"/>
              </a:rPr>
              <a:t> date, </a:t>
            </a:r>
            <a:r>
              <a:rPr lang="en-US" sz="1900" dirty="0" err="1">
                <a:highlight>
                  <a:srgbClr val="C0C0C0"/>
                </a:highlight>
                <a:latin typeface="Consolas" panose="020B0609020204030204" pitchFamily="49" charset="0"/>
              </a:rPr>
              <a:t>client_name</a:t>
            </a:r>
            <a:r>
              <a:rPr lang="en-US" sz="1900" dirty="0">
                <a:highlight>
                  <a:srgbClr val="C0C0C0"/>
                </a:highlight>
                <a:latin typeface="Consolas" panose="020B0609020204030204" pitchFamily="49" charset="0"/>
              </a:rPr>
              <a:t> text);</a:t>
            </a:r>
          </a:p>
          <a:p>
            <a:pPr marL="204140" indent="-122479">
              <a:spcBef>
                <a:spcPts val="0"/>
              </a:spcBef>
              <a:buFont typeface="Arial"/>
              <a:buNone/>
            </a:pPr>
            <a:r>
              <a:rPr lang="en-US" sz="1900" dirty="0">
                <a:latin typeface="Consolas" panose="020B0609020204030204" pitchFamily="49" charset="0"/>
              </a:rPr>
              <a:t>alter table clients1 alter column </a:t>
            </a:r>
            <a:r>
              <a:rPr lang="en-US" sz="1900" dirty="0" err="1">
                <a:latin typeface="Consolas" panose="020B0609020204030204" pitchFamily="49" charset="0"/>
              </a:rPr>
              <a:t>client_name</a:t>
            </a:r>
            <a:r>
              <a:rPr lang="en-US" sz="1900" dirty="0">
                <a:latin typeface="Consolas" panose="020B0609020204030204" pitchFamily="49" charset="0"/>
              </a:rPr>
              <a:t> set storage external;</a:t>
            </a:r>
          </a:p>
          <a:p>
            <a:pPr marL="204140" indent="-122479">
              <a:spcBef>
                <a:spcPts val="0"/>
              </a:spcBef>
              <a:buFont typeface="Arial"/>
              <a:buNone/>
            </a:pPr>
            <a:r>
              <a:rPr lang="en-US" sz="1900" dirty="0">
                <a:highlight>
                  <a:srgbClr val="C0C0C0"/>
                </a:highlight>
                <a:latin typeface="Consolas" panose="020B0609020204030204" pitchFamily="49" charset="0"/>
              </a:rPr>
              <a:t>INSERT INTO clients1(</a:t>
            </a:r>
            <a:r>
              <a:rPr lang="en-US" sz="1900" dirty="0" err="1">
                <a:highlight>
                  <a:srgbClr val="C0C0C0"/>
                </a:highlight>
                <a:latin typeface="Consolas" panose="020B0609020204030204" pitchFamily="49" charset="0"/>
              </a:rPr>
              <a:t>client_dt</a:t>
            </a:r>
            <a:r>
              <a:rPr lang="en-US" sz="1900" dirty="0">
                <a:highlight>
                  <a:srgbClr val="C0C0C0"/>
                </a:highlight>
                <a:latin typeface="Consolas" panose="020B0609020204030204" pitchFamily="49" charset="0"/>
              </a:rPr>
              <a:t>, </a:t>
            </a:r>
            <a:r>
              <a:rPr lang="en-US" sz="1900" dirty="0" err="1">
                <a:highlight>
                  <a:srgbClr val="C0C0C0"/>
                </a:highlight>
                <a:latin typeface="Consolas" panose="020B0609020204030204" pitchFamily="49" charset="0"/>
              </a:rPr>
              <a:t>client_name</a:t>
            </a:r>
            <a:r>
              <a:rPr lang="en-US" sz="1900" dirty="0">
                <a:highlight>
                  <a:srgbClr val="C0C0C0"/>
                </a:highlight>
                <a:latin typeface="Consolas" panose="020B0609020204030204" pitchFamily="49" charset="0"/>
              </a:rPr>
              <a:t>) SELECT (now() - random() * '5 year'::interval)::date, </a:t>
            </a:r>
            <a:r>
              <a:rPr lang="en-US" sz="1900" b="1" dirty="0">
                <a:highlight>
                  <a:srgbClr val="C0C0C0"/>
                </a:highlight>
                <a:latin typeface="Consolas" panose="020B0609020204030204" pitchFamily="49" charset="0"/>
              </a:rPr>
              <a:t>repeat(md5(random()::text),65) </a:t>
            </a:r>
            <a:r>
              <a:rPr lang="en-US" sz="1900" dirty="0">
                <a:highlight>
                  <a:srgbClr val="C0C0C0"/>
                </a:highlight>
                <a:latin typeface="Consolas" panose="020B0609020204030204" pitchFamily="49" charset="0"/>
              </a:rPr>
              <a:t>FROM </a:t>
            </a:r>
            <a:r>
              <a:rPr lang="en-US" sz="1900" dirty="0" err="1">
                <a:highlight>
                  <a:srgbClr val="C0C0C0"/>
                </a:highlight>
                <a:latin typeface="Consolas" panose="020B0609020204030204" pitchFamily="49" charset="0"/>
              </a:rPr>
              <a:t>generate_series</a:t>
            </a:r>
            <a:r>
              <a:rPr lang="en-US" sz="1900" dirty="0">
                <a:highlight>
                  <a:srgbClr val="C0C0C0"/>
                </a:highlight>
                <a:latin typeface="Consolas" panose="020B0609020204030204" pitchFamily="49" charset="0"/>
              </a:rPr>
              <a:t>(1, 2e6);</a:t>
            </a:r>
          </a:p>
          <a:p>
            <a:pPr marL="204140" indent="-122479">
              <a:spcBef>
                <a:spcPts val="0"/>
              </a:spcBef>
              <a:buFont typeface="Arial"/>
              <a:buNone/>
            </a:pPr>
            <a:r>
              <a:rPr lang="en-US" sz="1900" dirty="0">
                <a:latin typeface="Consolas" panose="020B0609020204030204" pitchFamily="49" charset="0"/>
              </a:rPr>
              <a:t>create index clients1_client_dt_idx on clients1(</a:t>
            </a:r>
            <a:r>
              <a:rPr lang="en-US" sz="1900" dirty="0" err="1">
                <a:latin typeface="Consolas" panose="020B0609020204030204" pitchFamily="49" charset="0"/>
              </a:rPr>
              <a:t>client_dt</a:t>
            </a:r>
            <a:r>
              <a:rPr lang="en-US" sz="1900" dirty="0"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6" name="Google Shape;180;p21">
            <a:extLst>
              <a:ext uri="{FF2B5EF4-FFF2-40B4-BE49-F238E27FC236}">
                <a16:creationId xmlns:a16="http://schemas.microsoft.com/office/drawing/2014/main" id="{8C9A2157-736C-88A0-4634-2649B92BBD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2513" y="-1"/>
            <a:ext cx="8050336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1 Подготовка тестовой среды</a:t>
            </a:r>
            <a:endParaRPr dirty="0"/>
          </a:p>
        </p:txBody>
      </p:sp>
      <p:sp>
        <p:nvSpPr>
          <p:cNvPr id="5" name="PB">
            <a:extLst>
              <a:ext uri="{FF2B5EF4-FFF2-40B4-BE49-F238E27FC236}">
                <a16:creationId xmlns:a16="http://schemas.microsoft.com/office/drawing/2014/main" id="{06E4F445-EB81-8328-C76F-850BAE0A6973}"/>
              </a:ext>
            </a:extLst>
          </p:cNvPr>
          <p:cNvSpPr/>
          <p:nvPr/>
        </p:nvSpPr>
        <p:spPr>
          <a:xfrm>
            <a:off x="0" y="5092700"/>
            <a:ext cx="2347784" cy="50800"/>
          </a:xfrm>
          <a:prstGeom prst="rect">
            <a:avLst/>
          </a:prstGeom>
          <a:solidFill>
            <a:srgbClr val="FCCB4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509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7"/>
          <p:cNvSpPr txBox="1"/>
          <p:nvPr/>
        </p:nvSpPr>
        <p:spPr>
          <a:xfrm>
            <a:off x="246675" y="292475"/>
            <a:ext cx="2708400" cy="13344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solidFill>
                  <a:srgbClr val="2D2D2D"/>
                </a:solidFill>
              </a:rPr>
              <a:t>За</a:t>
            </a:r>
            <a:r>
              <a:rPr lang="en-GB" dirty="0">
                <a:solidFill>
                  <a:srgbClr val="2D2D2D"/>
                </a:solidFill>
              </a:rPr>
              <a:t> </a:t>
            </a:r>
            <a:r>
              <a:rPr lang="en-GB" dirty="0" err="1">
                <a:solidFill>
                  <a:srgbClr val="2D2D2D"/>
                </a:solidFill>
              </a:rPr>
              <a:t>плечами</a:t>
            </a:r>
            <a:r>
              <a:rPr lang="en-GB" dirty="0">
                <a:solidFill>
                  <a:srgbClr val="2D2D2D"/>
                </a:solidFill>
              </a:rPr>
              <a:t> у </a:t>
            </a:r>
            <a:r>
              <a:rPr lang="en-GB" dirty="0" err="1">
                <a:solidFill>
                  <a:srgbClr val="2D2D2D"/>
                </a:solidFill>
              </a:rPr>
              <a:t>каждого</a:t>
            </a:r>
            <a:r>
              <a:rPr lang="en-GB" dirty="0">
                <a:solidFill>
                  <a:srgbClr val="2D2D2D"/>
                </a:solidFill>
              </a:rPr>
              <a:t> </a:t>
            </a:r>
            <a:r>
              <a:rPr lang="en-GB" dirty="0" err="1">
                <a:solidFill>
                  <a:srgbClr val="2D2D2D"/>
                </a:solidFill>
              </a:rPr>
              <a:t>из</a:t>
            </a:r>
            <a:r>
              <a:rPr lang="en-GB" dirty="0">
                <a:solidFill>
                  <a:srgbClr val="2D2D2D"/>
                </a:solidFill>
              </a:rPr>
              <a:t> </a:t>
            </a:r>
            <a:r>
              <a:rPr lang="en-GB" dirty="0" err="1">
                <a:solidFill>
                  <a:srgbClr val="2D2D2D"/>
                </a:solidFill>
              </a:rPr>
              <a:t>наших</a:t>
            </a:r>
            <a:r>
              <a:rPr lang="en-GB" dirty="0">
                <a:solidFill>
                  <a:srgbClr val="2D2D2D"/>
                </a:solidFill>
              </a:rPr>
              <a:t> DBA </a:t>
            </a:r>
            <a:r>
              <a:rPr lang="en-GB" dirty="0" err="1"/>
              <a:t>не</a:t>
            </a:r>
            <a:r>
              <a:rPr lang="en-GB" dirty="0"/>
              <a:t> </a:t>
            </a:r>
            <a:r>
              <a:rPr lang="en-GB" dirty="0" err="1"/>
              <a:t>менее</a:t>
            </a:r>
            <a:r>
              <a:rPr lang="en-GB" dirty="0"/>
              <a:t>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rgbClr val="BF9000"/>
                </a:solidFill>
              </a:rPr>
              <a:t>10 </a:t>
            </a:r>
            <a:r>
              <a:rPr lang="en-GB" sz="2000" dirty="0" err="1">
                <a:solidFill>
                  <a:srgbClr val="BF9000"/>
                </a:solidFill>
              </a:rPr>
              <a:t>лет</a:t>
            </a:r>
            <a:r>
              <a:rPr lang="en-GB" sz="2000" dirty="0"/>
              <a:t> </a:t>
            </a:r>
            <a:r>
              <a:rPr lang="en-GB" dirty="0" err="1">
                <a:solidFill>
                  <a:srgbClr val="2D2D2D"/>
                </a:solidFill>
              </a:rPr>
              <a:t>опыта</a:t>
            </a:r>
            <a:r>
              <a:rPr lang="en-GB" dirty="0">
                <a:solidFill>
                  <a:srgbClr val="2D2D2D"/>
                </a:solidFill>
              </a:rPr>
              <a:t> </a:t>
            </a:r>
            <a:r>
              <a:rPr lang="en-GB" dirty="0" err="1">
                <a:solidFill>
                  <a:srgbClr val="2D2D2D"/>
                </a:solidFill>
              </a:rPr>
              <a:t>работы</a:t>
            </a:r>
            <a:r>
              <a:rPr lang="en-GB" dirty="0">
                <a:solidFill>
                  <a:srgbClr val="2D2D2D"/>
                </a:solidFill>
              </a:rPr>
              <a:t> с </a:t>
            </a:r>
            <a:r>
              <a:rPr lang="ru-RU" dirty="0">
                <a:solidFill>
                  <a:srgbClr val="2D2D2D"/>
                </a:solidFill>
              </a:rPr>
              <a:t>базами данных</a:t>
            </a:r>
            <a:r>
              <a:rPr lang="en-GB" dirty="0">
                <a:solidFill>
                  <a:srgbClr val="2D2D2D"/>
                </a:solidFill>
              </a:rPr>
              <a:t>. </a:t>
            </a:r>
            <a:endParaRPr dirty="0">
              <a:solidFill>
                <a:srgbClr val="2D2D2D"/>
              </a:solidFill>
            </a:endParaRPr>
          </a:p>
        </p:txBody>
      </p:sp>
      <p:sp>
        <p:nvSpPr>
          <p:cNvPr id="149" name="Google Shape;149;p17"/>
          <p:cNvSpPr txBox="1"/>
          <p:nvPr/>
        </p:nvSpPr>
        <p:spPr>
          <a:xfrm>
            <a:off x="5643150" y="292475"/>
            <a:ext cx="3303600" cy="13344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2D2D2D"/>
                </a:solidFill>
              </a:rPr>
              <a:t>О</a:t>
            </a:r>
            <a:r>
              <a:rPr lang="en-GB" dirty="0" err="1">
                <a:solidFill>
                  <a:srgbClr val="2D2D2D"/>
                </a:solidFill>
              </a:rPr>
              <a:t>бширны</a:t>
            </a:r>
            <a:r>
              <a:rPr lang="ru-RU" dirty="0">
                <a:solidFill>
                  <a:srgbClr val="2D2D2D"/>
                </a:solidFill>
              </a:rPr>
              <a:t>й</a:t>
            </a:r>
            <a:r>
              <a:rPr lang="en-GB" dirty="0">
                <a:solidFill>
                  <a:srgbClr val="2D2D2D"/>
                </a:solidFill>
              </a:rPr>
              <a:t> </a:t>
            </a:r>
            <a:r>
              <a:rPr lang="en-GB" dirty="0" err="1">
                <a:solidFill>
                  <a:srgbClr val="2D2D2D"/>
                </a:solidFill>
              </a:rPr>
              <a:t>опыт</a:t>
            </a:r>
            <a:r>
              <a:rPr lang="en-GB" dirty="0">
                <a:solidFill>
                  <a:srgbClr val="2D2D2D"/>
                </a:solidFill>
              </a:rPr>
              <a:t>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err="1">
                <a:solidFill>
                  <a:srgbClr val="BF9000"/>
                </a:solidFill>
              </a:rPr>
              <a:t>миграции</a:t>
            </a:r>
            <a:r>
              <a:rPr lang="en-GB" sz="2000" dirty="0">
                <a:solidFill>
                  <a:srgbClr val="BF9000"/>
                </a:solidFill>
              </a:rPr>
              <a:t> </a:t>
            </a:r>
            <a:r>
              <a:rPr lang="en-GB" sz="2000" dirty="0" err="1">
                <a:solidFill>
                  <a:srgbClr val="BF9000"/>
                </a:solidFill>
              </a:rPr>
              <a:t>на</a:t>
            </a:r>
            <a:r>
              <a:rPr lang="en-GB" sz="2000" dirty="0">
                <a:solidFill>
                  <a:srgbClr val="2D2D2D"/>
                </a:solidFill>
              </a:rPr>
              <a:t> </a:t>
            </a:r>
            <a:r>
              <a:rPr lang="en-GB" sz="2000" dirty="0">
                <a:solidFill>
                  <a:srgbClr val="BF9000"/>
                </a:solidFill>
              </a:rPr>
              <a:t>PostgreSQL</a:t>
            </a:r>
            <a:r>
              <a:rPr lang="ru-RU" sz="2000" dirty="0">
                <a:solidFill>
                  <a:srgbClr val="2D2D2D"/>
                </a:solidFill>
              </a:rPr>
              <a:t>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2D2D2D"/>
                </a:solidFill>
              </a:rPr>
              <a:t>с популярных коммерческих БД.</a:t>
            </a:r>
            <a:endParaRPr dirty="0">
              <a:solidFill>
                <a:srgbClr val="2D2D2D"/>
              </a:solidFill>
            </a:endParaRPr>
          </a:p>
        </p:txBody>
      </p:sp>
      <p:sp>
        <p:nvSpPr>
          <p:cNvPr id="150" name="Google Shape;150;p17"/>
          <p:cNvSpPr txBox="1"/>
          <p:nvPr/>
        </p:nvSpPr>
        <p:spPr>
          <a:xfrm>
            <a:off x="246675" y="3443451"/>
            <a:ext cx="5199300" cy="93845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2D2D2D"/>
                </a:solidFill>
                <a:uFill>
                  <a:noFill/>
                </a:uFill>
              </a:rPr>
              <a:t>Международное сообщество признает </a:t>
            </a:r>
            <a:r>
              <a:rPr lang="en-GB" dirty="0">
                <a:solidFill>
                  <a:srgbClr val="BF9000"/>
                </a:solidFill>
                <a:uFill>
                  <a:noFill/>
                </a:uFill>
              </a:rPr>
              <a:t>Data Egret</a:t>
            </a:r>
            <a:r>
              <a:rPr lang="ru-RU" dirty="0">
                <a:solidFill>
                  <a:srgbClr val="BF9000"/>
                </a:solidFill>
                <a:uFill>
                  <a:noFill/>
                </a:uFill>
              </a:rPr>
              <a:t> существенным спонсором </a:t>
            </a:r>
            <a:r>
              <a:rPr lang="en-GB" dirty="0">
                <a:solidFill>
                  <a:srgbClr val="BF9000"/>
                </a:solidFill>
              </a:rPr>
              <a:t>PostgreSQL</a:t>
            </a:r>
            <a:r>
              <a:rPr lang="ru-RU" dirty="0">
                <a:solidFill>
                  <a:srgbClr val="BF9000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за наш вклад в развитие СУБД.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51" name="Google Shape;151;p17"/>
          <p:cNvSpPr txBox="1"/>
          <p:nvPr/>
        </p:nvSpPr>
        <p:spPr>
          <a:xfrm>
            <a:off x="3196000" y="292475"/>
            <a:ext cx="2206200" cy="13344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2D2D2D"/>
                </a:solidFill>
              </a:rPr>
              <a:t>Наши утилиты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err="1">
                <a:solidFill>
                  <a:srgbClr val="BF9000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pg</a:t>
            </a:r>
            <a:r>
              <a:rPr lang="en-GB" sz="2000" dirty="0">
                <a:solidFill>
                  <a:srgbClr val="BF9000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-utils</a:t>
            </a:r>
            <a:r>
              <a:rPr lang="en-GB" sz="2000" dirty="0">
                <a:solidFill>
                  <a:srgbClr val="2D2D2D"/>
                </a:solidFill>
              </a:rPr>
              <a:t> </a:t>
            </a:r>
            <a:endParaRPr sz="2000" dirty="0">
              <a:solidFill>
                <a:srgbClr val="2D2D2D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BF9000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</a:t>
            </a:r>
            <a:r>
              <a:rPr lang="en-GB" sz="2000" dirty="0" err="1">
                <a:solidFill>
                  <a:srgbClr val="BF9000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gcompacttable</a:t>
            </a:r>
            <a:endParaRPr sz="2000" dirty="0">
              <a:solidFill>
                <a:srgbClr val="2D2D2D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err="1">
                <a:solidFill>
                  <a:srgbClr val="BF9000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pg_index_watch</a:t>
            </a:r>
            <a:endParaRPr sz="2000" dirty="0">
              <a:solidFill>
                <a:srgbClr val="BF9000"/>
              </a:solidFill>
            </a:endParaRPr>
          </a:p>
        </p:txBody>
      </p:sp>
      <p:sp>
        <p:nvSpPr>
          <p:cNvPr id="152" name="Google Shape;152;p17"/>
          <p:cNvSpPr txBox="1"/>
          <p:nvPr/>
        </p:nvSpPr>
        <p:spPr>
          <a:xfrm>
            <a:off x="5657175" y="2528322"/>
            <a:ext cx="3289500" cy="889925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err="1">
                <a:solidFill>
                  <a:srgbClr val="2D2D2D"/>
                </a:solidFill>
              </a:rPr>
              <a:t>Разработка</a:t>
            </a:r>
            <a:r>
              <a:rPr lang="en-GB" b="1" dirty="0">
                <a:solidFill>
                  <a:srgbClr val="2D2D2D"/>
                </a:solidFill>
              </a:rPr>
              <a:t>: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rgbClr val="BF9000"/>
                </a:solidFill>
              </a:rPr>
              <a:t>7</a:t>
            </a:r>
            <a:r>
              <a:rPr lang="en-GB" dirty="0">
                <a:solidFill>
                  <a:srgbClr val="2D2D2D"/>
                </a:solidFill>
              </a:rPr>
              <a:t> </a:t>
            </a:r>
            <a:r>
              <a:rPr lang="en-GB" dirty="0" err="1">
                <a:solidFill>
                  <a:srgbClr val="2D2D2D"/>
                </a:solidFill>
              </a:rPr>
              <a:t>наших</a:t>
            </a:r>
            <a:r>
              <a:rPr lang="en-GB" dirty="0">
                <a:solidFill>
                  <a:srgbClr val="2D2D2D"/>
                </a:solidFill>
              </a:rPr>
              <a:t> </a:t>
            </a:r>
            <a:r>
              <a:rPr lang="en-GB" dirty="0" err="1">
                <a:solidFill>
                  <a:srgbClr val="2D2D2D"/>
                </a:solidFill>
              </a:rPr>
              <a:t>патчей</a:t>
            </a:r>
            <a:r>
              <a:rPr lang="en-GB" dirty="0">
                <a:solidFill>
                  <a:srgbClr val="2D2D2D"/>
                </a:solidFill>
              </a:rPr>
              <a:t> </a:t>
            </a:r>
            <a:r>
              <a:rPr lang="en-GB" dirty="0" err="1">
                <a:solidFill>
                  <a:srgbClr val="2D2D2D"/>
                </a:solidFill>
              </a:rPr>
              <a:t>были</a:t>
            </a:r>
            <a:r>
              <a:rPr lang="en-GB" dirty="0">
                <a:solidFill>
                  <a:srgbClr val="2D2D2D"/>
                </a:solidFill>
              </a:rPr>
              <a:t> </a:t>
            </a:r>
            <a:r>
              <a:rPr lang="en-GB" dirty="0" err="1">
                <a:solidFill>
                  <a:srgbClr val="2D2D2D"/>
                </a:solidFill>
              </a:rPr>
              <a:t>внесены</a:t>
            </a:r>
            <a:r>
              <a:rPr lang="en-GB" dirty="0">
                <a:solidFill>
                  <a:srgbClr val="2D2D2D"/>
                </a:solidFill>
              </a:rPr>
              <a:t> в mainstream </a:t>
            </a:r>
            <a:r>
              <a:rPr lang="en-GB" dirty="0" err="1">
                <a:solidFill>
                  <a:srgbClr val="2D2D2D"/>
                </a:solidFill>
              </a:rPr>
              <a:t>код</a:t>
            </a:r>
            <a:r>
              <a:rPr lang="en-GB" dirty="0">
                <a:solidFill>
                  <a:srgbClr val="2D2D2D"/>
                </a:solidFill>
              </a:rPr>
              <a:t> PostgreSQL.</a:t>
            </a:r>
            <a:endParaRPr dirty="0">
              <a:solidFill>
                <a:srgbClr val="2D2D2D"/>
              </a:solidFill>
            </a:endParaRPr>
          </a:p>
        </p:txBody>
      </p:sp>
      <p:sp>
        <p:nvSpPr>
          <p:cNvPr id="153" name="Google Shape;153;p17"/>
          <p:cNvSpPr txBox="1"/>
          <p:nvPr/>
        </p:nvSpPr>
        <p:spPr>
          <a:xfrm>
            <a:off x="5643325" y="1765746"/>
            <a:ext cx="3303600" cy="622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2D2D2D"/>
                </a:solidFill>
              </a:rPr>
              <a:t>Мы </a:t>
            </a:r>
            <a:r>
              <a:rPr lang="en-GB" dirty="0" err="1">
                <a:solidFill>
                  <a:srgbClr val="2D2D2D"/>
                </a:solidFill>
              </a:rPr>
              <a:t>поддерживаем</a:t>
            </a:r>
            <a:r>
              <a:rPr lang="en-GB" dirty="0">
                <a:solidFill>
                  <a:srgbClr val="2D2D2D"/>
                </a:solidFill>
              </a:rPr>
              <a:t> </a:t>
            </a:r>
            <a:r>
              <a:rPr lang="ru-RU" dirty="0">
                <a:solidFill>
                  <a:srgbClr val="2D2D2D"/>
                </a:solidFill>
              </a:rPr>
              <a:t>базы </a:t>
            </a:r>
            <a:r>
              <a:rPr lang="en-GB" dirty="0" err="1">
                <a:solidFill>
                  <a:srgbClr val="2D2D2D"/>
                </a:solidFill>
              </a:rPr>
              <a:t>объемом</a:t>
            </a:r>
            <a:r>
              <a:rPr lang="en-GB" dirty="0">
                <a:solidFill>
                  <a:srgbClr val="2D2D2D"/>
                </a:solidFill>
              </a:rPr>
              <a:t> </a:t>
            </a:r>
            <a:r>
              <a:rPr lang="en-GB" dirty="0" err="1"/>
              <a:t>свыше</a:t>
            </a:r>
            <a:r>
              <a:rPr lang="en-GB" dirty="0">
                <a:solidFill>
                  <a:srgbClr val="BF9000"/>
                </a:solidFill>
              </a:rPr>
              <a:t> </a:t>
            </a:r>
            <a:r>
              <a:rPr lang="en-GB" sz="2000" dirty="0">
                <a:solidFill>
                  <a:srgbClr val="BF9000"/>
                </a:solidFill>
              </a:rPr>
              <a:t>30 ТБ</a:t>
            </a:r>
            <a:r>
              <a:rPr lang="en-GB" sz="2000" dirty="0"/>
              <a:t> </a:t>
            </a:r>
            <a:r>
              <a:rPr lang="en-GB" dirty="0" err="1"/>
              <a:t>на</a:t>
            </a:r>
            <a:r>
              <a:rPr lang="en-GB" dirty="0"/>
              <a:t> </a:t>
            </a:r>
            <a:r>
              <a:rPr lang="en-GB" dirty="0" err="1"/>
              <a:t>хост</a:t>
            </a:r>
            <a:r>
              <a:rPr lang="en-GB" dirty="0"/>
              <a:t>.</a:t>
            </a:r>
            <a:endParaRPr dirty="0"/>
          </a:p>
        </p:txBody>
      </p:sp>
      <p:sp>
        <p:nvSpPr>
          <p:cNvPr id="156" name="Google Shape;156;p17"/>
          <p:cNvSpPr/>
          <p:nvPr/>
        </p:nvSpPr>
        <p:spPr>
          <a:xfrm>
            <a:off x="246675" y="1765745"/>
            <a:ext cx="2708400" cy="1551185"/>
          </a:xfrm>
          <a:prstGeom prst="homePlate">
            <a:avLst>
              <a:gd name="adj" fmla="val 0"/>
            </a:avLst>
          </a:prstGeom>
          <a:solidFill>
            <a:srgbClr val="FCC8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solidFill>
                  <a:srgbClr val="2D2D2D"/>
                </a:solidFill>
              </a:rPr>
              <a:t>Наши</a:t>
            </a:r>
            <a:r>
              <a:rPr lang="en-GB" dirty="0">
                <a:solidFill>
                  <a:srgbClr val="2D2D2D"/>
                </a:solidFill>
              </a:rPr>
              <a:t> </a:t>
            </a:r>
            <a:r>
              <a:rPr lang="en-GB" dirty="0" err="1">
                <a:solidFill>
                  <a:srgbClr val="2D2D2D"/>
                </a:solidFill>
              </a:rPr>
              <a:t>клиенты</a:t>
            </a:r>
            <a:endParaRPr dirty="0">
              <a:solidFill>
                <a:srgbClr val="2D2D2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err="1">
                <a:solidFill>
                  <a:srgbClr val="2D2D2D"/>
                </a:solidFill>
              </a:rPr>
              <a:t>платежные</a:t>
            </a:r>
            <a:r>
              <a:rPr lang="en-GB" b="1" dirty="0">
                <a:solidFill>
                  <a:srgbClr val="2D2D2D"/>
                </a:solidFill>
              </a:rPr>
              <a:t> </a:t>
            </a:r>
            <a:r>
              <a:rPr lang="en-GB" b="1" dirty="0" err="1">
                <a:solidFill>
                  <a:srgbClr val="2D2D2D"/>
                </a:solidFill>
              </a:rPr>
              <a:t>системы</a:t>
            </a:r>
            <a:r>
              <a:rPr lang="en-GB" b="1" dirty="0">
                <a:solidFill>
                  <a:srgbClr val="2D2D2D"/>
                </a:solidFill>
              </a:rPr>
              <a:t>, </a:t>
            </a:r>
            <a:r>
              <a:rPr lang="en-GB" b="1" dirty="0" err="1">
                <a:solidFill>
                  <a:srgbClr val="2D2D2D"/>
                </a:solidFill>
              </a:rPr>
              <a:t>телеком</a:t>
            </a:r>
            <a:r>
              <a:rPr lang="en-GB" b="1" dirty="0">
                <a:solidFill>
                  <a:srgbClr val="2D2D2D"/>
                </a:solidFill>
              </a:rPr>
              <a:t>, </a:t>
            </a:r>
            <a:r>
              <a:rPr lang="en-GB" b="1" dirty="0" err="1">
                <a:solidFill>
                  <a:srgbClr val="2D2D2D"/>
                </a:solidFill>
              </a:rPr>
              <a:t>логистика</a:t>
            </a:r>
            <a:r>
              <a:rPr lang="en-GB" b="1" dirty="0">
                <a:solidFill>
                  <a:srgbClr val="2D2D2D"/>
                </a:solidFill>
              </a:rPr>
              <a:t> и </a:t>
            </a:r>
            <a:r>
              <a:rPr lang="en-GB" b="1" dirty="0" err="1">
                <a:solidFill>
                  <a:srgbClr val="2D2D2D"/>
                </a:solidFill>
              </a:rPr>
              <a:t>крупный</a:t>
            </a:r>
            <a:r>
              <a:rPr lang="en-GB" b="1" dirty="0">
                <a:solidFill>
                  <a:srgbClr val="2D2D2D"/>
                </a:solidFill>
              </a:rPr>
              <a:t> </a:t>
            </a:r>
            <a:r>
              <a:rPr lang="en-GB" b="1" dirty="0" err="1">
                <a:solidFill>
                  <a:srgbClr val="2D2D2D"/>
                </a:solidFill>
              </a:rPr>
              <a:t>ритейл</a:t>
            </a:r>
            <a:r>
              <a:rPr lang="en-GB" b="1" dirty="0">
                <a:solidFill>
                  <a:srgbClr val="2D2D2D"/>
                </a:solidFill>
              </a:rPr>
              <a:t>. </a:t>
            </a:r>
            <a:endParaRPr lang="ru-RU" b="1" dirty="0">
              <a:solidFill>
                <a:srgbClr val="2D2D2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b="1" dirty="0">
              <a:solidFill>
                <a:srgbClr val="2D2D2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b="1" dirty="0">
              <a:solidFill>
                <a:srgbClr val="2D2D2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b="1" dirty="0">
              <a:solidFill>
                <a:srgbClr val="2D2D2D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CFC2893-8D51-487C-0A34-A0B61C118803}"/>
              </a:ext>
            </a:extLst>
          </p:cNvPr>
          <p:cNvGrpSpPr/>
          <p:nvPr/>
        </p:nvGrpSpPr>
        <p:grpSpPr>
          <a:xfrm>
            <a:off x="246675" y="2570518"/>
            <a:ext cx="2508740" cy="811725"/>
            <a:chOff x="246675" y="2431730"/>
            <a:chExt cx="2508740" cy="811725"/>
          </a:xfrm>
        </p:grpSpPr>
        <p:pic>
          <p:nvPicPr>
            <p:cNvPr id="154" name="Google Shape;154;p1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46675" y="2431730"/>
              <a:ext cx="811725" cy="811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Google Shape;155;p1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617939" y="2597183"/>
              <a:ext cx="543800" cy="543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Google Shape;157;p17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97700" y="2597183"/>
              <a:ext cx="543800" cy="543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17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2288065" y="2590957"/>
              <a:ext cx="467350" cy="50055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9" name="Google Shape;159;p17"/>
          <p:cNvSpPr txBox="1"/>
          <p:nvPr/>
        </p:nvSpPr>
        <p:spPr>
          <a:xfrm>
            <a:off x="5640847" y="3597856"/>
            <a:ext cx="3303600" cy="7434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err="1">
                <a:solidFill>
                  <a:srgbClr val="2D2D2D"/>
                </a:solidFill>
              </a:rPr>
              <a:t>Диагностика</a:t>
            </a:r>
            <a:r>
              <a:rPr lang="en-GB" b="1" dirty="0">
                <a:solidFill>
                  <a:srgbClr val="2D2D2D"/>
                </a:solidFill>
              </a:rPr>
              <a:t>:</a:t>
            </a:r>
            <a:r>
              <a:rPr lang="en-GB" b="1" dirty="0"/>
              <a:t>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solidFill>
                  <a:schemeClr val="dk1"/>
                </a:solidFill>
              </a:rPr>
              <a:t>нашими</a:t>
            </a:r>
            <a:r>
              <a:rPr lang="en-GB" dirty="0">
                <a:solidFill>
                  <a:schemeClr val="dk1"/>
                </a:solidFill>
              </a:rPr>
              <a:t> DBA </a:t>
            </a:r>
            <a:r>
              <a:rPr lang="en-GB" dirty="0" err="1"/>
              <a:t>поданo</a:t>
            </a:r>
            <a:r>
              <a:rPr lang="en-GB" dirty="0"/>
              <a:t> </a:t>
            </a:r>
            <a:r>
              <a:rPr lang="en-GB" dirty="0" err="1"/>
              <a:t>около</a:t>
            </a:r>
            <a:r>
              <a:rPr lang="en-GB" dirty="0"/>
              <a:t> </a:t>
            </a:r>
            <a:r>
              <a:rPr lang="en-GB" sz="2000" dirty="0">
                <a:solidFill>
                  <a:srgbClr val="BF9000"/>
                </a:solidFill>
                <a:uFill>
                  <a:noFill/>
                </a:uFill>
              </a:rPr>
              <a:t>4</a:t>
            </a:r>
            <a:r>
              <a:rPr lang="en-GB" sz="2000" dirty="0">
                <a:solidFill>
                  <a:srgbClr val="BF9000"/>
                </a:solidFill>
                <a:uFill>
                  <a:noFill/>
                </a:u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00</a:t>
            </a:r>
            <a:r>
              <a:rPr lang="en-GB" dirty="0"/>
              <a:t> bug reports.</a:t>
            </a:r>
            <a:endParaRPr dirty="0">
              <a:solidFill>
                <a:srgbClr val="2D2D2D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94B36C-33EF-7FA8-E623-6494F9A6EC0F}"/>
              </a:ext>
            </a:extLst>
          </p:cNvPr>
          <p:cNvSpPr txBox="1"/>
          <p:nvPr/>
        </p:nvSpPr>
        <p:spPr>
          <a:xfrm>
            <a:off x="3152357" y="2214489"/>
            <a:ext cx="2313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>Администрирование СУБД </a:t>
            </a:r>
            <a:r>
              <a:rPr lang="en-GB" sz="1600" b="1" dirty="0">
                <a:solidFill>
                  <a:schemeClr val="accent4">
                    <a:lumMod val="75000"/>
                  </a:schemeClr>
                </a:solidFill>
              </a:rPr>
              <a:t>PostgreSQL.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10B643-1019-F0DF-6D54-803018589993}"/>
              </a:ext>
            </a:extLst>
          </p:cNvPr>
          <p:cNvSpPr txBox="1"/>
          <p:nvPr/>
        </p:nvSpPr>
        <p:spPr>
          <a:xfrm>
            <a:off x="230347" y="4694465"/>
            <a:ext cx="1294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C000"/>
                </a:solidFill>
              </a:rPr>
              <a:t>Data Egret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7" name="PB">
            <a:extLst>
              <a:ext uri="{FF2B5EF4-FFF2-40B4-BE49-F238E27FC236}">
                <a16:creationId xmlns:a16="http://schemas.microsoft.com/office/drawing/2014/main" id="{FBC1C44E-8110-2872-CF19-3DB55D89957E}"/>
              </a:ext>
            </a:extLst>
          </p:cNvPr>
          <p:cNvSpPr/>
          <p:nvPr/>
        </p:nvSpPr>
        <p:spPr>
          <a:xfrm>
            <a:off x="0" y="5092700"/>
            <a:ext cx="247135" cy="50800"/>
          </a:xfrm>
          <a:prstGeom prst="rect">
            <a:avLst/>
          </a:prstGeom>
          <a:solidFill>
            <a:srgbClr val="FCCB4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445789" y="1119964"/>
            <a:ext cx="8261046" cy="312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sz="2000" dirty="0">
              <a:latin typeface="Consolas" panose="020B0609020204030204" pitchFamily="49" charset="0"/>
            </a:endParaRPr>
          </a:p>
        </p:txBody>
      </p:sp>
      <p:sp>
        <p:nvSpPr>
          <p:cNvPr id="2" name="Google Shape;179;p21">
            <a:extLst>
              <a:ext uri="{FF2B5EF4-FFF2-40B4-BE49-F238E27FC236}">
                <a16:creationId xmlns:a16="http://schemas.microsoft.com/office/drawing/2014/main" id="{126032FC-7ECE-2A1A-C9E0-07F4CEC2CAEB}"/>
              </a:ext>
            </a:extLst>
          </p:cNvPr>
          <p:cNvSpPr txBox="1">
            <a:spLocks/>
          </p:cNvSpPr>
          <p:nvPr/>
        </p:nvSpPr>
        <p:spPr>
          <a:xfrm>
            <a:off x="266400" y="1036800"/>
            <a:ext cx="8652849" cy="336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026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204140" indent="-122479">
              <a:spcBef>
                <a:spcPts val="0"/>
              </a:spcBef>
              <a:buFont typeface="Arial"/>
              <a:buNone/>
            </a:pPr>
            <a:r>
              <a:rPr lang="en-US" sz="1900" dirty="0">
                <a:highlight>
                  <a:srgbClr val="C0C0C0"/>
                </a:highlight>
                <a:latin typeface="Consolas" panose="020B0609020204030204" pitchFamily="49" charset="0"/>
              </a:rPr>
              <a:t>CREATE TABLE clients2(</a:t>
            </a:r>
            <a:r>
              <a:rPr lang="en-US" sz="1900" dirty="0" err="1">
                <a:highlight>
                  <a:srgbClr val="C0C0C0"/>
                </a:highlight>
                <a:latin typeface="Consolas" panose="020B0609020204030204" pitchFamily="49" charset="0"/>
              </a:rPr>
              <a:t>client_id</a:t>
            </a:r>
            <a:r>
              <a:rPr lang="en-US" sz="1900" dirty="0">
                <a:highlight>
                  <a:srgbClr val="C0C0C0"/>
                </a:highlight>
                <a:latin typeface="Consolas" panose="020B0609020204030204" pitchFamily="49" charset="0"/>
              </a:rPr>
              <a:t> serial PRIMARY KEY, </a:t>
            </a:r>
            <a:r>
              <a:rPr lang="en-US" sz="1900" dirty="0" err="1">
                <a:highlight>
                  <a:srgbClr val="C0C0C0"/>
                </a:highlight>
                <a:latin typeface="Consolas" panose="020B0609020204030204" pitchFamily="49" charset="0"/>
              </a:rPr>
              <a:t>client_dt</a:t>
            </a:r>
            <a:r>
              <a:rPr lang="en-US" sz="1900" dirty="0">
                <a:highlight>
                  <a:srgbClr val="C0C0C0"/>
                </a:highlight>
                <a:latin typeface="Consolas" panose="020B0609020204030204" pitchFamily="49" charset="0"/>
              </a:rPr>
              <a:t> date, </a:t>
            </a:r>
            <a:r>
              <a:rPr lang="en-US" sz="1900" dirty="0" err="1">
                <a:highlight>
                  <a:srgbClr val="C0C0C0"/>
                </a:highlight>
                <a:latin typeface="Consolas" panose="020B0609020204030204" pitchFamily="49" charset="0"/>
              </a:rPr>
              <a:t>client_name</a:t>
            </a:r>
            <a:r>
              <a:rPr lang="en-US" sz="1900" dirty="0">
                <a:highlight>
                  <a:srgbClr val="C0C0C0"/>
                </a:highlight>
                <a:latin typeface="Consolas" panose="020B0609020204030204" pitchFamily="49" charset="0"/>
              </a:rPr>
              <a:t> text);</a:t>
            </a:r>
          </a:p>
          <a:p>
            <a:pPr marL="204140" indent="-122479">
              <a:spcBef>
                <a:spcPts val="0"/>
              </a:spcBef>
              <a:buFont typeface="Arial"/>
              <a:buNone/>
            </a:pPr>
            <a:r>
              <a:rPr lang="en-US" sz="1900" dirty="0">
                <a:latin typeface="Consolas" panose="020B0609020204030204" pitchFamily="49" charset="0"/>
              </a:rPr>
              <a:t>INSERT INTO clients2(</a:t>
            </a:r>
            <a:r>
              <a:rPr lang="en-US" sz="1900" dirty="0" err="1">
                <a:latin typeface="Consolas" panose="020B0609020204030204" pitchFamily="49" charset="0"/>
              </a:rPr>
              <a:t>client_dt</a:t>
            </a:r>
            <a:r>
              <a:rPr lang="en-US" sz="1900" dirty="0">
                <a:latin typeface="Consolas" panose="020B0609020204030204" pitchFamily="49" charset="0"/>
              </a:rPr>
              <a:t>, </a:t>
            </a:r>
            <a:r>
              <a:rPr lang="en-US" sz="1900" dirty="0" err="1">
                <a:latin typeface="Consolas" panose="020B0609020204030204" pitchFamily="49" charset="0"/>
              </a:rPr>
              <a:t>client_name</a:t>
            </a:r>
            <a:r>
              <a:rPr lang="en-US" sz="1900" dirty="0">
                <a:latin typeface="Consolas" panose="020B0609020204030204" pitchFamily="49" charset="0"/>
              </a:rPr>
              <a:t>) SELECT (now() - random() * '5 year'::interval)::date, </a:t>
            </a:r>
            <a:r>
              <a:rPr lang="en-US" sz="1900" b="1" dirty="0">
                <a:latin typeface="Consolas" panose="020B0609020204030204" pitchFamily="49" charset="0"/>
              </a:rPr>
              <a:t>md5(random()::text</a:t>
            </a:r>
            <a:r>
              <a:rPr lang="en-US" sz="1900" dirty="0">
                <a:latin typeface="Consolas" panose="020B0609020204030204" pitchFamily="49" charset="0"/>
              </a:rPr>
              <a:t>) FROM </a:t>
            </a:r>
            <a:r>
              <a:rPr lang="en-US" sz="1900" dirty="0" err="1">
                <a:latin typeface="Consolas" panose="020B0609020204030204" pitchFamily="49" charset="0"/>
              </a:rPr>
              <a:t>generate_series</a:t>
            </a:r>
            <a:r>
              <a:rPr lang="en-US" sz="1900" dirty="0">
                <a:latin typeface="Consolas" panose="020B0609020204030204" pitchFamily="49" charset="0"/>
              </a:rPr>
              <a:t>(1, 2e7);</a:t>
            </a:r>
          </a:p>
          <a:p>
            <a:pPr marL="204140" indent="-122479">
              <a:spcBef>
                <a:spcPts val="0"/>
              </a:spcBef>
              <a:buFont typeface="Arial"/>
              <a:buNone/>
            </a:pPr>
            <a:r>
              <a:rPr lang="en-US" sz="1900" dirty="0">
                <a:highlight>
                  <a:srgbClr val="C0C0C0"/>
                </a:highlight>
                <a:latin typeface="Consolas" panose="020B0609020204030204" pitchFamily="49" charset="0"/>
              </a:rPr>
              <a:t>create index clients2_client_dt_idx on clients2(</a:t>
            </a:r>
            <a:r>
              <a:rPr lang="en-US" sz="1900" dirty="0" err="1">
                <a:highlight>
                  <a:srgbClr val="C0C0C0"/>
                </a:highlight>
                <a:latin typeface="Consolas" panose="020B0609020204030204" pitchFamily="49" charset="0"/>
              </a:rPr>
              <a:t>client_dt</a:t>
            </a:r>
            <a:r>
              <a:rPr lang="en-US" sz="1900" dirty="0">
                <a:highlight>
                  <a:srgbClr val="C0C0C0"/>
                </a:highlight>
                <a:latin typeface="Consolas" panose="020B0609020204030204" pitchFamily="49" charset="0"/>
              </a:rPr>
              <a:t>);</a:t>
            </a:r>
            <a:endParaRPr lang="en-US" sz="1900" dirty="0">
              <a:latin typeface="Consolas" panose="020B0609020204030204" pitchFamily="49" charset="0"/>
            </a:endParaRPr>
          </a:p>
        </p:txBody>
      </p:sp>
      <p:sp>
        <p:nvSpPr>
          <p:cNvPr id="6" name="Google Shape;180;p21">
            <a:extLst>
              <a:ext uri="{FF2B5EF4-FFF2-40B4-BE49-F238E27FC236}">
                <a16:creationId xmlns:a16="http://schemas.microsoft.com/office/drawing/2014/main" id="{6DAD2EC7-EF5B-46F4-0AE8-04B9E5E6CA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2513" y="-1"/>
            <a:ext cx="8050336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1 Подготовка тестовой среды</a:t>
            </a:r>
            <a:endParaRPr dirty="0"/>
          </a:p>
        </p:txBody>
      </p:sp>
      <p:sp>
        <p:nvSpPr>
          <p:cNvPr id="5" name="PB">
            <a:extLst>
              <a:ext uri="{FF2B5EF4-FFF2-40B4-BE49-F238E27FC236}">
                <a16:creationId xmlns:a16="http://schemas.microsoft.com/office/drawing/2014/main" id="{A609482E-48C6-0C27-59F7-DF26B97F3864}"/>
              </a:ext>
            </a:extLst>
          </p:cNvPr>
          <p:cNvSpPr/>
          <p:nvPr/>
        </p:nvSpPr>
        <p:spPr>
          <a:xfrm>
            <a:off x="0" y="5092700"/>
            <a:ext cx="2471351" cy="50800"/>
          </a:xfrm>
          <a:prstGeom prst="rect">
            <a:avLst/>
          </a:prstGeom>
          <a:solidFill>
            <a:srgbClr val="FCCB4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027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445789" y="1119964"/>
            <a:ext cx="8261046" cy="312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sz="2000" dirty="0">
              <a:latin typeface="Consolas" panose="020B0609020204030204" pitchFamily="49" charset="0"/>
            </a:endParaRPr>
          </a:p>
        </p:txBody>
      </p:sp>
      <p:sp>
        <p:nvSpPr>
          <p:cNvPr id="2" name="Google Shape;179;p21">
            <a:extLst>
              <a:ext uri="{FF2B5EF4-FFF2-40B4-BE49-F238E27FC236}">
                <a16:creationId xmlns:a16="http://schemas.microsoft.com/office/drawing/2014/main" id="{126032FC-7ECE-2A1A-C9E0-07F4CEC2CAEB}"/>
              </a:ext>
            </a:extLst>
          </p:cNvPr>
          <p:cNvSpPr txBox="1">
            <a:spLocks/>
          </p:cNvSpPr>
          <p:nvPr/>
        </p:nvSpPr>
        <p:spPr>
          <a:xfrm>
            <a:off x="266400" y="1036800"/>
            <a:ext cx="8652849" cy="336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026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204140" indent="-122479">
              <a:spcBef>
                <a:spcPts val="0"/>
              </a:spcBef>
              <a:buFont typeface="Arial"/>
              <a:buNone/>
            </a:pPr>
            <a:r>
              <a:rPr lang="ru-RU" sz="1900" dirty="0">
                <a:latin typeface="+mn-lt"/>
              </a:rPr>
              <a:t>Отключим </a:t>
            </a:r>
            <a:r>
              <a:rPr lang="ru-RU" sz="1900" dirty="0" err="1">
                <a:latin typeface="+mn-lt"/>
              </a:rPr>
              <a:t>автовакуум</a:t>
            </a:r>
            <a:r>
              <a:rPr lang="ru-RU" sz="1900" dirty="0">
                <a:latin typeface="+mn-lt"/>
              </a:rPr>
              <a:t> для чистоты эксперимента</a:t>
            </a:r>
            <a:endParaRPr lang="en-US" sz="1900" dirty="0">
              <a:latin typeface="+mn-lt"/>
            </a:endParaRPr>
          </a:p>
          <a:p>
            <a:pPr marL="204140" indent="-122479">
              <a:spcBef>
                <a:spcPts val="0"/>
              </a:spcBef>
              <a:buFont typeface="Arial"/>
              <a:buNone/>
            </a:pPr>
            <a:r>
              <a:rPr lang="en-US" sz="1900" dirty="0">
                <a:highlight>
                  <a:srgbClr val="C0C0C0"/>
                </a:highlight>
                <a:latin typeface="Consolas" panose="020B0609020204030204" pitchFamily="49" charset="0"/>
              </a:rPr>
              <a:t>ALTER TABLE clients1 SET (</a:t>
            </a:r>
            <a:r>
              <a:rPr lang="en-US" sz="1900" dirty="0" err="1">
                <a:highlight>
                  <a:srgbClr val="C0C0C0"/>
                </a:highlight>
                <a:latin typeface="Consolas" panose="020B0609020204030204" pitchFamily="49" charset="0"/>
              </a:rPr>
              <a:t>autovacuum_enabled</a:t>
            </a:r>
            <a:r>
              <a:rPr lang="en-US" sz="1900" dirty="0">
                <a:highlight>
                  <a:srgbClr val="C0C0C0"/>
                </a:highlight>
                <a:latin typeface="Consolas" panose="020B0609020204030204" pitchFamily="49" charset="0"/>
              </a:rPr>
              <a:t> = false);</a:t>
            </a:r>
          </a:p>
          <a:p>
            <a:pPr marL="204140" indent="-122479">
              <a:spcBef>
                <a:spcPts val="0"/>
              </a:spcBef>
              <a:buFont typeface="Arial"/>
              <a:buNone/>
            </a:pPr>
            <a:r>
              <a:rPr lang="en-US" sz="1900" dirty="0">
                <a:highlight>
                  <a:srgbClr val="C0C0C0"/>
                </a:highlight>
                <a:latin typeface="Consolas" panose="020B0609020204030204" pitchFamily="49" charset="0"/>
              </a:rPr>
              <a:t>ALTER TABLE clients2 SET (</a:t>
            </a:r>
            <a:r>
              <a:rPr lang="en-US" sz="1900" dirty="0" err="1">
                <a:highlight>
                  <a:srgbClr val="C0C0C0"/>
                </a:highlight>
                <a:latin typeface="Consolas" panose="020B0609020204030204" pitchFamily="49" charset="0"/>
              </a:rPr>
              <a:t>autovacuum_enabled</a:t>
            </a:r>
            <a:r>
              <a:rPr lang="en-US" sz="1900" dirty="0">
                <a:highlight>
                  <a:srgbClr val="C0C0C0"/>
                </a:highlight>
                <a:latin typeface="Consolas" panose="020B0609020204030204" pitchFamily="49" charset="0"/>
              </a:rPr>
              <a:t> = false);</a:t>
            </a:r>
          </a:p>
          <a:p>
            <a:pPr marL="204140" indent="-122479">
              <a:spcBef>
                <a:spcPts val="0"/>
              </a:spcBef>
              <a:buFont typeface="Arial"/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204140" indent="-122479">
              <a:spcBef>
                <a:spcPts val="0"/>
              </a:spcBef>
              <a:buFont typeface="Arial"/>
              <a:buNone/>
            </a:pPr>
            <a:r>
              <a:rPr lang="ru-RU" sz="1900" dirty="0">
                <a:latin typeface="+mn-lt"/>
              </a:rPr>
              <a:t>Сделаем так, чтобы у нас не было незапланированных </a:t>
            </a:r>
            <a:r>
              <a:rPr lang="ru-RU" sz="1900" dirty="0" err="1">
                <a:latin typeface="+mn-lt"/>
              </a:rPr>
              <a:t>чекпоинтов</a:t>
            </a:r>
            <a:r>
              <a:rPr lang="ru-RU" sz="1900" dirty="0">
                <a:latin typeface="+mn-lt"/>
              </a:rPr>
              <a:t>:</a:t>
            </a:r>
            <a:endParaRPr lang="en-US" sz="1900" dirty="0">
              <a:latin typeface="+mn-lt"/>
            </a:endParaRPr>
          </a:p>
          <a:p>
            <a:pPr marL="204140" indent="-122479">
              <a:spcBef>
                <a:spcPts val="0"/>
              </a:spcBef>
              <a:buFont typeface="Arial"/>
              <a:buNone/>
            </a:pPr>
            <a:r>
              <a:rPr lang="en-US" sz="1900" dirty="0">
                <a:highlight>
                  <a:srgbClr val="C0C0C0"/>
                </a:highlight>
                <a:latin typeface="Consolas" panose="020B0609020204030204" pitchFamily="49" charset="0"/>
              </a:rPr>
              <a:t>alter system set </a:t>
            </a:r>
            <a:r>
              <a:rPr lang="en-US" sz="1900" dirty="0" err="1">
                <a:highlight>
                  <a:srgbClr val="C0C0C0"/>
                </a:highlight>
                <a:latin typeface="Consolas" panose="020B0609020204030204" pitchFamily="49" charset="0"/>
              </a:rPr>
              <a:t>checkpoint_timeout</a:t>
            </a:r>
            <a:r>
              <a:rPr lang="en-US" sz="1900" dirty="0">
                <a:highlight>
                  <a:srgbClr val="C0C0C0"/>
                </a:highlight>
                <a:latin typeface="Consolas" panose="020B0609020204030204" pitchFamily="49" charset="0"/>
              </a:rPr>
              <a:t> = '1h';</a:t>
            </a:r>
          </a:p>
          <a:p>
            <a:pPr marL="204140" indent="-122479">
              <a:spcBef>
                <a:spcPts val="0"/>
              </a:spcBef>
              <a:buFont typeface="Arial"/>
              <a:buNone/>
            </a:pPr>
            <a:r>
              <a:rPr lang="en-US" sz="1900" dirty="0">
                <a:highlight>
                  <a:srgbClr val="C0C0C0"/>
                </a:highlight>
                <a:latin typeface="Consolas" panose="020B0609020204030204" pitchFamily="49" charset="0"/>
              </a:rPr>
              <a:t>alter system set </a:t>
            </a:r>
            <a:r>
              <a:rPr lang="en-US" sz="1900" dirty="0" err="1">
                <a:highlight>
                  <a:srgbClr val="C0C0C0"/>
                </a:highlight>
                <a:latin typeface="Consolas" panose="020B0609020204030204" pitchFamily="49" charset="0"/>
              </a:rPr>
              <a:t>max_wal_size</a:t>
            </a:r>
            <a:r>
              <a:rPr lang="en-US" sz="1900" dirty="0">
                <a:highlight>
                  <a:srgbClr val="C0C0C0"/>
                </a:highlight>
                <a:latin typeface="Consolas" panose="020B0609020204030204" pitchFamily="49" charset="0"/>
              </a:rPr>
              <a:t> = '100GB';</a:t>
            </a:r>
          </a:p>
          <a:p>
            <a:pPr marL="204140" indent="-122479">
              <a:spcBef>
                <a:spcPts val="0"/>
              </a:spcBef>
              <a:buFont typeface="Arial"/>
              <a:buNone/>
            </a:pPr>
            <a:r>
              <a:rPr lang="en-US" sz="1900" dirty="0">
                <a:highlight>
                  <a:srgbClr val="C0C0C0"/>
                </a:highlight>
                <a:latin typeface="Consolas" panose="020B0609020204030204" pitchFamily="49" charset="0"/>
              </a:rPr>
              <a:t>select </a:t>
            </a:r>
            <a:r>
              <a:rPr lang="en-US" sz="1900" dirty="0" err="1">
                <a:highlight>
                  <a:srgbClr val="C0C0C0"/>
                </a:highlight>
                <a:latin typeface="Consolas" panose="020B0609020204030204" pitchFamily="49" charset="0"/>
              </a:rPr>
              <a:t>pg_reload_conf</a:t>
            </a:r>
            <a:r>
              <a:rPr lang="en-US" sz="1900" dirty="0">
                <a:highlight>
                  <a:srgbClr val="C0C0C0"/>
                </a:highlight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6" name="Google Shape;180;p21">
            <a:extLst>
              <a:ext uri="{FF2B5EF4-FFF2-40B4-BE49-F238E27FC236}">
                <a16:creationId xmlns:a16="http://schemas.microsoft.com/office/drawing/2014/main" id="{711A589D-5E6F-D8DE-3E96-643C511652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2513" y="-1"/>
            <a:ext cx="8050336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1 Подготовка тестовой среды</a:t>
            </a:r>
            <a:endParaRPr dirty="0"/>
          </a:p>
        </p:txBody>
      </p:sp>
      <p:sp>
        <p:nvSpPr>
          <p:cNvPr id="5" name="PB">
            <a:extLst>
              <a:ext uri="{FF2B5EF4-FFF2-40B4-BE49-F238E27FC236}">
                <a16:creationId xmlns:a16="http://schemas.microsoft.com/office/drawing/2014/main" id="{9F4D1ECB-E8A2-7F7A-FF96-929951A90815}"/>
              </a:ext>
            </a:extLst>
          </p:cNvPr>
          <p:cNvSpPr/>
          <p:nvPr/>
        </p:nvSpPr>
        <p:spPr>
          <a:xfrm>
            <a:off x="0" y="5092700"/>
            <a:ext cx="2594919" cy="50800"/>
          </a:xfrm>
          <a:prstGeom prst="rect">
            <a:avLst/>
          </a:prstGeom>
          <a:solidFill>
            <a:srgbClr val="FCCB4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700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445789" y="1119964"/>
            <a:ext cx="8261046" cy="312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sz="2000" dirty="0">
              <a:latin typeface="Consolas" panose="020B0609020204030204" pitchFamily="49" charset="0"/>
            </a:endParaRPr>
          </a:p>
        </p:txBody>
      </p:sp>
      <p:sp>
        <p:nvSpPr>
          <p:cNvPr id="2" name="Google Shape;179;p21">
            <a:extLst>
              <a:ext uri="{FF2B5EF4-FFF2-40B4-BE49-F238E27FC236}">
                <a16:creationId xmlns:a16="http://schemas.microsoft.com/office/drawing/2014/main" id="{126032FC-7ECE-2A1A-C9E0-07F4CEC2CAEB}"/>
              </a:ext>
            </a:extLst>
          </p:cNvPr>
          <p:cNvSpPr txBox="1">
            <a:spLocks/>
          </p:cNvSpPr>
          <p:nvPr/>
        </p:nvSpPr>
        <p:spPr>
          <a:xfrm>
            <a:off x="266400" y="1036800"/>
            <a:ext cx="8652849" cy="336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026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204140" indent="-122479">
              <a:spcBef>
                <a:spcPts val="0"/>
              </a:spcBef>
              <a:buFont typeface="Arial"/>
              <a:buNone/>
            </a:pPr>
            <a:r>
              <a:rPr lang="ru-RU" sz="1900" dirty="0">
                <a:latin typeface="+mn-lt"/>
              </a:rPr>
              <a:t>Произведём изменения:</a:t>
            </a:r>
            <a:endParaRPr lang="en-US" sz="1900" dirty="0">
              <a:latin typeface="+mn-lt"/>
            </a:endParaRPr>
          </a:p>
          <a:p>
            <a:pPr marL="204140" indent="-122479">
              <a:spcBef>
                <a:spcPts val="0"/>
              </a:spcBef>
              <a:buFont typeface="Arial"/>
              <a:buNone/>
            </a:pPr>
            <a:r>
              <a:rPr lang="en-US" sz="1900" dirty="0">
                <a:highlight>
                  <a:srgbClr val="C0C0C0"/>
                </a:highlight>
                <a:latin typeface="Consolas" panose="020B0609020204030204" pitchFamily="49" charset="0"/>
              </a:rPr>
              <a:t>update clients1 set </a:t>
            </a:r>
            <a:r>
              <a:rPr lang="en-US" sz="1900" dirty="0" err="1">
                <a:highlight>
                  <a:srgbClr val="C0C0C0"/>
                </a:highlight>
                <a:latin typeface="Consolas" panose="020B0609020204030204" pitchFamily="49" charset="0"/>
              </a:rPr>
              <a:t>client_dt</a:t>
            </a:r>
            <a:r>
              <a:rPr lang="en-US" sz="1900" dirty="0">
                <a:highlight>
                  <a:srgbClr val="C0C0C0"/>
                </a:highlight>
                <a:latin typeface="Consolas" panose="020B0609020204030204" pitchFamily="49" charset="0"/>
              </a:rPr>
              <a:t> = </a:t>
            </a:r>
            <a:r>
              <a:rPr lang="en-US" sz="1900" dirty="0" err="1">
                <a:highlight>
                  <a:srgbClr val="C0C0C0"/>
                </a:highlight>
                <a:latin typeface="Consolas" panose="020B0609020204030204" pitchFamily="49" charset="0"/>
              </a:rPr>
              <a:t>client_dt</a:t>
            </a:r>
            <a:r>
              <a:rPr lang="en-US" sz="1900" dirty="0">
                <a:highlight>
                  <a:srgbClr val="C0C0C0"/>
                </a:highlight>
                <a:latin typeface="Consolas" panose="020B0609020204030204" pitchFamily="49" charset="0"/>
              </a:rPr>
              <a:t> + interval '1 day', </a:t>
            </a:r>
            <a:r>
              <a:rPr lang="en-US" sz="1900" dirty="0" err="1">
                <a:highlight>
                  <a:srgbClr val="C0C0C0"/>
                </a:highlight>
                <a:latin typeface="Consolas" panose="020B0609020204030204" pitchFamily="49" charset="0"/>
              </a:rPr>
              <a:t>client_name</a:t>
            </a:r>
            <a:r>
              <a:rPr lang="en-US" sz="1900" dirty="0">
                <a:highlight>
                  <a:srgbClr val="C0C0C0"/>
                </a:highlight>
                <a:latin typeface="Consolas" panose="020B0609020204030204" pitchFamily="49" charset="0"/>
              </a:rPr>
              <a:t> = </a:t>
            </a:r>
            <a:r>
              <a:rPr lang="en-US" sz="1900" dirty="0" err="1">
                <a:highlight>
                  <a:srgbClr val="C0C0C0"/>
                </a:highlight>
                <a:latin typeface="Consolas" panose="020B0609020204030204" pitchFamily="49" charset="0"/>
              </a:rPr>
              <a:t>client_name</a:t>
            </a:r>
            <a:r>
              <a:rPr lang="en-US" sz="1900" dirty="0">
                <a:highlight>
                  <a:srgbClr val="C0C0C0"/>
                </a:highlight>
                <a:latin typeface="Consolas" panose="020B0609020204030204" pitchFamily="49" charset="0"/>
              </a:rPr>
              <a:t>||'a' where </a:t>
            </a:r>
            <a:r>
              <a:rPr lang="en-US" sz="1900" b="1" dirty="0" err="1">
                <a:highlight>
                  <a:srgbClr val="C0C0C0"/>
                </a:highlight>
                <a:latin typeface="Consolas" panose="020B0609020204030204" pitchFamily="49" charset="0"/>
              </a:rPr>
              <a:t>client_id</a:t>
            </a:r>
            <a:r>
              <a:rPr lang="en-US" sz="1900" b="1" dirty="0">
                <a:highlight>
                  <a:srgbClr val="C0C0C0"/>
                </a:highlight>
                <a:latin typeface="Consolas" panose="020B0609020204030204" pitchFamily="49" charset="0"/>
              </a:rPr>
              <a:t> % 3 </a:t>
            </a:r>
            <a:r>
              <a:rPr lang="en-US" sz="1900" dirty="0">
                <a:highlight>
                  <a:srgbClr val="C0C0C0"/>
                </a:highlight>
                <a:latin typeface="Consolas" panose="020B0609020204030204" pitchFamily="49" charset="0"/>
              </a:rPr>
              <a:t>= 0;</a:t>
            </a:r>
          </a:p>
          <a:p>
            <a:pPr marL="204140" indent="-122479">
              <a:spcBef>
                <a:spcPts val="0"/>
              </a:spcBef>
              <a:buFont typeface="Arial"/>
              <a:buNone/>
            </a:pPr>
            <a:endParaRPr lang="en-US" sz="1900" dirty="0">
              <a:highlight>
                <a:srgbClr val="C0C0C0"/>
              </a:highlight>
              <a:latin typeface="Consolas" panose="020B0609020204030204" pitchFamily="49" charset="0"/>
            </a:endParaRPr>
          </a:p>
          <a:p>
            <a:pPr marL="204140" indent="-122479">
              <a:spcBef>
                <a:spcPts val="0"/>
              </a:spcBef>
              <a:buFont typeface="Arial"/>
              <a:buNone/>
            </a:pPr>
            <a:r>
              <a:rPr lang="en-US" sz="1900" dirty="0">
                <a:highlight>
                  <a:srgbClr val="C0C0C0"/>
                </a:highlight>
                <a:latin typeface="Consolas" panose="020B0609020204030204" pitchFamily="49" charset="0"/>
              </a:rPr>
              <a:t>update clients2 set </a:t>
            </a:r>
            <a:r>
              <a:rPr lang="en-US" sz="1900" dirty="0" err="1">
                <a:highlight>
                  <a:srgbClr val="C0C0C0"/>
                </a:highlight>
                <a:latin typeface="Consolas" panose="020B0609020204030204" pitchFamily="49" charset="0"/>
              </a:rPr>
              <a:t>client_dt</a:t>
            </a:r>
            <a:r>
              <a:rPr lang="en-US" sz="1900" dirty="0">
                <a:highlight>
                  <a:srgbClr val="C0C0C0"/>
                </a:highlight>
                <a:latin typeface="Consolas" panose="020B0609020204030204" pitchFamily="49" charset="0"/>
              </a:rPr>
              <a:t> = </a:t>
            </a:r>
            <a:r>
              <a:rPr lang="en-US" sz="1900" dirty="0" err="1">
                <a:highlight>
                  <a:srgbClr val="C0C0C0"/>
                </a:highlight>
                <a:latin typeface="Consolas" panose="020B0609020204030204" pitchFamily="49" charset="0"/>
              </a:rPr>
              <a:t>client_dt</a:t>
            </a:r>
            <a:r>
              <a:rPr lang="en-US" sz="1900" dirty="0">
                <a:highlight>
                  <a:srgbClr val="C0C0C0"/>
                </a:highlight>
                <a:latin typeface="Consolas" panose="020B0609020204030204" pitchFamily="49" charset="0"/>
              </a:rPr>
              <a:t> + interval '1 day', </a:t>
            </a:r>
            <a:r>
              <a:rPr lang="en-US" sz="1900" dirty="0" err="1">
                <a:highlight>
                  <a:srgbClr val="C0C0C0"/>
                </a:highlight>
                <a:latin typeface="Consolas" panose="020B0609020204030204" pitchFamily="49" charset="0"/>
              </a:rPr>
              <a:t>client_name</a:t>
            </a:r>
            <a:r>
              <a:rPr lang="en-US" sz="1900" dirty="0">
                <a:highlight>
                  <a:srgbClr val="C0C0C0"/>
                </a:highlight>
                <a:latin typeface="Consolas" panose="020B0609020204030204" pitchFamily="49" charset="0"/>
              </a:rPr>
              <a:t> = </a:t>
            </a:r>
            <a:r>
              <a:rPr lang="en-US" sz="1900" dirty="0" err="1">
                <a:highlight>
                  <a:srgbClr val="C0C0C0"/>
                </a:highlight>
                <a:latin typeface="Consolas" panose="020B0609020204030204" pitchFamily="49" charset="0"/>
              </a:rPr>
              <a:t>client_name</a:t>
            </a:r>
            <a:r>
              <a:rPr lang="en-US" sz="1900" dirty="0">
                <a:highlight>
                  <a:srgbClr val="C0C0C0"/>
                </a:highlight>
                <a:latin typeface="Consolas" panose="020B0609020204030204" pitchFamily="49" charset="0"/>
              </a:rPr>
              <a:t>||'b' where </a:t>
            </a:r>
            <a:r>
              <a:rPr lang="en-US" sz="1900" b="1" dirty="0" err="1">
                <a:highlight>
                  <a:srgbClr val="C0C0C0"/>
                </a:highlight>
                <a:latin typeface="Consolas" panose="020B0609020204030204" pitchFamily="49" charset="0"/>
              </a:rPr>
              <a:t>client_id</a:t>
            </a:r>
            <a:r>
              <a:rPr lang="en-US" sz="1900" b="1" dirty="0">
                <a:highlight>
                  <a:srgbClr val="C0C0C0"/>
                </a:highlight>
                <a:latin typeface="Consolas" panose="020B0609020204030204" pitchFamily="49" charset="0"/>
              </a:rPr>
              <a:t> % 2 = 0 or </a:t>
            </a:r>
            <a:r>
              <a:rPr lang="en-US" sz="1900" b="1" dirty="0" err="1">
                <a:highlight>
                  <a:srgbClr val="C0C0C0"/>
                </a:highlight>
                <a:latin typeface="Consolas" panose="020B0609020204030204" pitchFamily="49" charset="0"/>
              </a:rPr>
              <a:t>client_id</a:t>
            </a:r>
            <a:r>
              <a:rPr lang="en-US" sz="1900" b="1" dirty="0">
                <a:highlight>
                  <a:srgbClr val="C0C0C0"/>
                </a:highlight>
                <a:latin typeface="Consolas" panose="020B0609020204030204" pitchFamily="49" charset="0"/>
              </a:rPr>
              <a:t> % 3 = 0 or </a:t>
            </a:r>
            <a:r>
              <a:rPr lang="en-US" sz="1900" b="1" dirty="0" err="1">
                <a:highlight>
                  <a:srgbClr val="C0C0C0"/>
                </a:highlight>
                <a:latin typeface="Consolas" panose="020B0609020204030204" pitchFamily="49" charset="0"/>
              </a:rPr>
              <a:t>client_id</a:t>
            </a:r>
            <a:r>
              <a:rPr lang="en-US" sz="1900" b="1" dirty="0">
                <a:highlight>
                  <a:srgbClr val="C0C0C0"/>
                </a:highlight>
                <a:latin typeface="Consolas" panose="020B0609020204030204" pitchFamily="49" charset="0"/>
              </a:rPr>
              <a:t> % 7 =0</a:t>
            </a:r>
            <a:r>
              <a:rPr lang="en-US" sz="1900" dirty="0">
                <a:highlight>
                  <a:srgbClr val="C0C0C0"/>
                </a:highlight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6" name="Google Shape;180;p21">
            <a:extLst>
              <a:ext uri="{FF2B5EF4-FFF2-40B4-BE49-F238E27FC236}">
                <a16:creationId xmlns:a16="http://schemas.microsoft.com/office/drawing/2014/main" id="{2DB5419D-9A76-2129-AC21-8EFFADCC25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2513" y="-1"/>
            <a:ext cx="8050336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1 Подготовка тестовой среды</a:t>
            </a:r>
            <a:endParaRPr dirty="0"/>
          </a:p>
        </p:txBody>
      </p:sp>
      <p:sp>
        <p:nvSpPr>
          <p:cNvPr id="5" name="PB">
            <a:extLst>
              <a:ext uri="{FF2B5EF4-FFF2-40B4-BE49-F238E27FC236}">
                <a16:creationId xmlns:a16="http://schemas.microsoft.com/office/drawing/2014/main" id="{185634C3-6EFF-55BF-0134-9FC3A9468938}"/>
              </a:ext>
            </a:extLst>
          </p:cNvPr>
          <p:cNvSpPr/>
          <p:nvPr/>
        </p:nvSpPr>
        <p:spPr>
          <a:xfrm>
            <a:off x="0" y="5092700"/>
            <a:ext cx="2718486" cy="50800"/>
          </a:xfrm>
          <a:prstGeom prst="rect">
            <a:avLst/>
          </a:prstGeom>
          <a:solidFill>
            <a:srgbClr val="FCCB4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7218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445789" y="1119964"/>
            <a:ext cx="8261046" cy="312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sz="2000" dirty="0">
              <a:latin typeface="Consolas" panose="020B0609020204030204" pitchFamily="49" charset="0"/>
            </a:endParaRPr>
          </a:p>
        </p:txBody>
      </p:sp>
      <p:sp>
        <p:nvSpPr>
          <p:cNvPr id="2" name="Google Shape;179;p21">
            <a:extLst>
              <a:ext uri="{FF2B5EF4-FFF2-40B4-BE49-F238E27FC236}">
                <a16:creationId xmlns:a16="http://schemas.microsoft.com/office/drawing/2014/main" id="{126032FC-7ECE-2A1A-C9E0-07F4CEC2CAEB}"/>
              </a:ext>
            </a:extLst>
          </p:cNvPr>
          <p:cNvSpPr txBox="1">
            <a:spLocks/>
          </p:cNvSpPr>
          <p:nvPr/>
        </p:nvSpPr>
        <p:spPr>
          <a:xfrm>
            <a:off x="266400" y="1029600"/>
            <a:ext cx="8652849" cy="336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026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204140" indent="-122479">
              <a:spcBef>
                <a:spcPts val="0"/>
              </a:spcBef>
              <a:buFont typeface="Arial"/>
              <a:buNone/>
            </a:pPr>
            <a:r>
              <a:rPr lang="en-US" sz="1900" dirty="0">
                <a:latin typeface="Consolas" panose="020B0609020204030204" pitchFamily="49" charset="0"/>
              </a:rPr>
              <a:t>select </a:t>
            </a:r>
            <a:r>
              <a:rPr lang="en-US" sz="1900" dirty="0" err="1">
                <a:latin typeface="Consolas" panose="020B0609020204030204" pitchFamily="49" charset="0"/>
              </a:rPr>
              <a:t>pg_switch_wal</a:t>
            </a:r>
            <a:r>
              <a:rPr lang="en-US" sz="1900" dirty="0">
                <a:latin typeface="Consolas" panose="020B0609020204030204" pitchFamily="49" charset="0"/>
              </a:rPr>
              <a:t>();</a:t>
            </a:r>
          </a:p>
          <a:p>
            <a:pPr marL="204140" indent="-122479">
              <a:spcBef>
                <a:spcPts val="0"/>
              </a:spcBef>
              <a:buFont typeface="Arial"/>
              <a:buNone/>
            </a:pPr>
            <a:r>
              <a:rPr lang="en-US" sz="1900" dirty="0">
                <a:highlight>
                  <a:srgbClr val="C0C0C0"/>
                </a:highlight>
                <a:latin typeface="Consolas" panose="020B0609020204030204" pitchFamily="49" charset="0"/>
              </a:rPr>
              <a:t>checkpoint;</a:t>
            </a:r>
          </a:p>
          <a:p>
            <a:pPr marL="204140" indent="-122479">
              <a:spcBef>
                <a:spcPts val="0"/>
              </a:spcBef>
              <a:buFont typeface="Arial"/>
              <a:buNone/>
            </a:pPr>
            <a:r>
              <a:rPr lang="ru-RU" sz="1900" b="1" dirty="0">
                <a:solidFill>
                  <a:srgbClr val="FF0000"/>
                </a:solidFill>
                <a:latin typeface="+mn-lt"/>
              </a:rPr>
              <a:t>ОПАСНО: </a:t>
            </a:r>
            <a:endParaRPr lang="en-US" sz="1900" b="1" dirty="0">
              <a:solidFill>
                <a:srgbClr val="FF0000"/>
              </a:solidFill>
              <a:latin typeface="+mn-lt"/>
            </a:endParaRPr>
          </a:p>
          <a:p>
            <a:pPr marL="204140" indent="-122479">
              <a:spcBef>
                <a:spcPts val="0"/>
              </a:spcBef>
              <a:buFont typeface="Arial"/>
              <a:buNone/>
            </a:pPr>
            <a:r>
              <a:rPr lang="en-US" sz="1900" dirty="0">
                <a:solidFill>
                  <a:schemeClr val="tx1"/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cd</a:t>
            </a:r>
            <a:r>
              <a:rPr lang="en-US" sz="1900" b="1" dirty="0">
                <a:solidFill>
                  <a:srgbClr val="FF0000"/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 </a:t>
            </a:r>
            <a:r>
              <a:rPr lang="en-US" sz="1900" dirty="0">
                <a:highlight>
                  <a:srgbClr val="C0C0C0"/>
                </a:highlight>
                <a:latin typeface="Consolas" panose="020B0609020204030204" pitchFamily="49" charset="0"/>
              </a:rPr>
              <a:t>/var/lib/</a:t>
            </a:r>
            <a:r>
              <a:rPr lang="en-US" sz="1900" dirty="0" err="1">
                <a:highlight>
                  <a:srgbClr val="C0C0C0"/>
                </a:highlight>
                <a:latin typeface="Consolas" panose="020B0609020204030204" pitchFamily="49" charset="0"/>
              </a:rPr>
              <a:t>postgresql</a:t>
            </a:r>
            <a:r>
              <a:rPr lang="en-US" sz="1900" dirty="0">
                <a:highlight>
                  <a:srgbClr val="C0C0C0"/>
                </a:highlight>
                <a:latin typeface="Consolas" panose="020B0609020204030204" pitchFamily="49" charset="0"/>
              </a:rPr>
              <a:t>/15/main/</a:t>
            </a:r>
            <a:r>
              <a:rPr lang="en-US" sz="1900" dirty="0" err="1">
                <a:highlight>
                  <a:srgbClr val="C0C0C0"/>
                </a:highlight>
                <a:latin typeface="Consolas" panose="020B0609020204030204" pitchFamily="49" charset="0"/>
              </a:rPr>
              <a:t>pg_wal</a:t>
            </a:r>
            <a:endParaRPr lang="en-US" sz="1900" b="1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900" dirty="0">
                <a:latin typeface="Consolas" panose="020B0609020204030204" pitchFamily="49" charset="0"/>
              </a:rPr>
              <a:t>find . -</a:t>
            </a:r>
            <a:r>
              <a:rPr lang="en-US" sz="1900" dirty="0" err="1">
                <a:latin typeface="Consolas" panose="020B0609020204030204" pitchFamily="49" charset="0"/>
              </a:rPr>
              <a:t>maxdepth</a:t>
            </a:r>
            <a:r>
              <a:rPr lang="en-US" sz="1900" dirty="0">
                <a:latin typeface="Consolas" panose="020B0609020204030204" pitchFamily="49" charset="0"/>
              </a:rPr>
              <a:t> 1 -type f ! -newer `ls -</a:t>
            </a:r>
            <a:r>
              <a:rPr lang="en-US" sz="1900" dirty="0" err="1">
                <a:latin typeface="Consolas" panose="020B0609020204030204" pitchFamily="49" charset="0"/>
              </a:rPr>
              <a:t>lh</a:t>
            </a:r>
            <a:r>
              <a:rPr lang="en-US" sz="1900" dirty="0">
                <a:latin typeface="Consolas" panose="020B0609020204030204" pitchFamily="49" charset="0"/>
              </a:rPr>
              <a:t> --sort=time -r --</a:t>
            </a:r>
            <a:r>
              <a:rPr lang="en-US" sz="1900" dirty="0" err="1">
                <a:latin typeface="Consolas" panose="020B0609020204030204" pitchFamily="49" charset="0"/>
              </a:rPr>
              <a:t>full-time|grep</a:t>
            </a:r>
            <a:r>
              <a:rPr lang="en-US" sz="1900" dirty="0">
                <a:latin typeface="Consolas" panose="020B0609020204030204" pitchFamily="49" charset="0"/>
              </a:rPr>
              <a:t> -v </a:t>
            </a:r>
            <a:r>
              <a:rPr lang="en-US" sz="1900" dirty="0" err="1">
                <a:latin typeface="Consolas" panose="020B0609020204030204" pitchFamily="49" charset="0"/>
              </a:rPr>
              <a:t>archive_status|tail</a:t>
            </a:r>
            <a:r>
              <a:rPr lang="en-US" sz="1900" dirty="0">
                <a:latin typeface="Consolas" panose="020B0609020204030204" pitchFamily="49" charset="0"/>
              </a:rPr>
              <a:t> -n 2|head -n1|awk '{print $9}'` -exec rm {} \;</a:t>
            </a: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900" dirty="0">
                <a:highlight>
                  <a:srgbClr val="C0C0C0"/>
                </a:highlight>
                <a:latin typeface="Consolas" panose="020B0609020204030204" pitchFamily="49" charset="0"/>
              </a:rPr>
              <a:t>du -</a:t>
            </a:r>
            <a:r>
              <a:rPr lang="en-US" sz="1900" dirty="0" err="1">
                <a:highlight>
                  <a:srgbClr val="C0C0C0"/>
                </a:highlight>
                <a:latin typeface="Consolas" panose="020B0609020204030204" pitchFamily="49" charset="0"/>
              </a:rPr>
              <a:t>sh</a:t>
            </a:r>
            <a:r>
              <a:rPr lang="en-US" sz="1900" dirty="0">
                <a:highlight>
                  <a:srgbClr val="C0C0C0"/>
                </a:highlight>
                <a:latin typeface="Consolas" panose="020B0609020204030204" pitchFamily="49" charset="0"/>
              </a:rPr>
              <a:t> /var/lib/</a:t>
            </a:r>
            <a:r>
              <a:rPr lang="en-US" sz="1900" dirty="0" err="1">
                <a:highlight>
                  <a:srgbClr val="C0C0C0"/>
                </a:highlight>
                <a:latin typeface="Consolas" panose="020B0609020204030204" pitchFamily="49" charset="0"/>
              </a:rPr>
              <a:t>postgresql</a:t>
            </a:r>
            <a:r>
              <a:rPr lang="en-US" sz="1900" dirty="0">
                <a:highlight>
                  <a:srgbClr val="C0C0C0"/>
                </a:highlight>
                <a:latin typeface="Consolas" panose="020B0609020204030204" pitchFamily="49" charset="0"/>
              </a:rPr>
              <a:t>/15/main/*|grep -e{</a:t>
            </a:r>
            <a:r>
              <a:rPr lang="en-US" sz="1900" dirty="0" err="1">
                <a:highlight>
                  <a:srgbClr val="C0C0C0"/>
                </a:highlight>
                <a:latin typeface="Consolas" panose="020B0609020204030204" pitchFamily="49" charset="0"/>
              </a:rPr>
              <a:t>base,pg_wal</a:t>
            </a:r>
            <a:r>
              <a:rPr lang="en-US" sz="1900" dirty="0">
                <a:highlight>
                  <a:srgbClr val="C0C0C0"/>
                </a:highlight>
                <a:latin typeface="Consolas" panose="020B0609020204030204" pitchFamily="49" charset="0"/>
              </a:rPr>
              <a:t>}</a:t>
            </a:r>
          </a:p>
          <a:p>
            <a:pPr marL="204140" indent="-122479">
              <a:spcBef>
                <a:spcPts val="0"/>
              </a:spcBef>
              <a:buFont typeface="Arial"/>
              <a:buNone/>
            </a:pPr>
            <a:r>
              <a:rPr lang="en-US" sz="1900" b="1" dirty="0">
                <a:latin typeface="Consolas" panose="020B0609020204030204" pitchFamily="49" charset="0"/>
              </a:rPr>
              <a:t>11G     /var/lib/</a:t>
            </a:r>
            <a:r>
              <a:rPr lang="en-US" sz="1900" b="1" dirty="0" err="1">
                <a:latin typeface="Consolas" panose="020B0609020204030204" pitchFamily="49" charset="0"/>
              </a:rPr>
              <a:t>postgresql</a:t>
            </a:r>
            <a:r>
              <a:rPr lang="en-US" sz="1900" b="1" dirty="0">
                <a:latin typeface="Consolas" panose="020B0609020204030204" pitchFamily="49" charset="0"/>
              </a:rPr>
              <a:t>/15/main/base</a:t>
            </a:r>
          </a:p>
          <a:p>
            <a:pPr marL="204140" indent="-122479">
              <a:spcBef>
                <a:spcPts val="0"/>
              </a:spcBef>
              <a:buFont typeface="Arial"/>
              <a:buNone/>
            </a:pPr>
            <a:r>
              <a:rPr lang="en-US" sz="1900" b="1" dirty="0">
                <a:latin typeface="Consolas" panose="020B0609020204030204" pitchFamily="49" charset="0"/>
              </a:rPr>
              <a:t>17M     /var/lib/</a:t>
            </a:r>
            <a:r>
              <a:rPr lang="en-US" sz="1900" b="1" dirty="0" err="1">
                <a:latin typeface="Consolas" panose="020B0609020204030204" pitchFamily="49" charset="0"/>
              </a:rPr>
              <a:t>postgresql</a:t>
            </a:r>
            <a:r>
              <a:rPr lang="en-US" sz="1900" b="1" dirty="0">
                <a:latin typeface="Consolas" panose="020B0609020204030204" pitchFamily="49" charset="0"/>
              </a:rPr>
              <a:t>/15/main/</a:t>
            </a:r>
            <a:r>
              <a:rPr lang="en-US" sz="1900" b="1" dirty="0" err="1">
                <a:latin typeface="Consolas" panose="020B0609020204030204" pitchFamily="49" charset="0"/>
              </a:rPr>
              <a:t>pg_wal</a:t>
            </a:r>
            <a:endParaRPr lang="en-US" sz="1900" b="1" dirty="0">
              <a:latin typeface="Consolas" panose="020B0609020204030204" pitchFamily="49" charset="0"/>
            </a:endParaRPr>
          </a:p>
        </p:txBody>
      </p:sp>
      <p:sp>
        <p:nvSpPr>
          <p:cNvPr id="6" name="Google Shape;180;p21">
            <a:extLst>
              <a:ext uri="{FF2B5EF4-FFF2-40B4-BE49-F238E27FC236}">
                <a16:creationId xmlns:a16="http://schemas.microsoft.com/office/drawing/2014/main" id="{AFFBA732-568F-A862-7598-653F3267F3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2513" y="-1"/>
            <a:ext cx="8050336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1 Подготовка тестовой среды</a:t>
            </a:r>
            <a:endParaRPr dirty="0"/>
          </a:p>
        </p:txBody>
      </p:sp>
      <p:sp>
        <p:nvSpPr>
          <p:cNvPr id="5" name="PB">
            <a:extLst>
              <a:ext uri="{FF2B5EF4-FFF2-40B4-BE49-F238E27FC236}">
                <a16:creationId xmlns:a16="http://schemas.microsoft.com/office/drawing/2014/main" id="{1C348340-8B77-C1A6-9FFD-85E8781DE61A}"/>
              </a:ext>
            </a:extLst>
          </p:cNvPr>
          <p:cNvSpPr/>
          <p:nvPr/>
        </p:nvSpPr>
        <p:spPr>
          <a:xfrm>
            <a:off x="0" y="5092700"/>
            <a:ext cx="2842054" cy="50800"/>
          </a:xfrm>
          <a:prstGeom prst="rect">
            <a:avLst/>
          </a:prstGeom>
          <a:solidFill>
            <a:srgbClr val="FCCB4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0954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445789" y="1119964"/>
            <a:ext cx="8261046" cy="312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sz="2000" dirty="0">
              <a:latin typeface="Consolas" panose="020B0609020204030204" pitchFamily="49" charset="0"/>
            </a:endParaRPr>
          </a:p>
        </p:txBody>
      </p:sp>
      <p:sp>
        <p:nvSpPr>
          <p:cNvPr id="2" name="Google Shape;179;p21">
            <a:extLst>
              <a:ext uri="{FF2B5EF4-FFF2-40B4-BE49-F238E27FC236}">
                <a16:creationId xmlns:a16="http://schemas.microsoft.com/office/drawing/2014/main" id="{126032FC-7ECE-2A1A-C9E0-07F4CEC2CAEB}"/>
              </a:ext>
            </a:extLst>
          </p:cNvPr>
          <p:cNvSpPr txBox="1">
            <a:spLocks/>
          </p:cNvSpPr>
          <p:nvPr/>
        </p:nvSpPr>
        <p:spPr>
          <a:xfrm>
            <a:off x="266400" y="1036800"/>
            <a:ext cx="8652849" cy="336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026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204140" indent="-122479">
              <a:spcBef>
                <a:spcPts val="0"/>
              </a:spcBef>
              <a:buFont typeface="Arial"/>
              <a:buNone/>
            </a:pPr>
            <a:r>
              <a:rPr lang="ru-RU" sz="1900" dirty="0">
                <a:latin typeface="+mn-lt"/>
              </a:rPr>
              <a:t>Произведём дополнительные действия:</a:t>
            </a:r>
          </a:p>
          <a:p>
            <a:pPr marL="204140" indent="-122479">
              <a:spcBef>
                <a:spcPts val="0"/>
              </a:spcBef>
              <a:buFont typeface="Arial"/>
              <a:buNone/>
            </a:pPr>
            <a:r>
              <a:rPr lang="en-US" sz="1800" dirty="0">
                <a:latin typeface="+mn-lt"/>
              </a:rPr>
              <a:t>git clone </a:t>
            </a:r>
            <a:r>
              <a:rPr lang="en-US" sz="1800" dirty="0">
                <a:solidFill>
                  <a:srgbClr val="0070C0"/>
                </a:solidFill>
                <a:latin typeface="+mn-lt"/>
              </a:rPr>
              <a:t>https://github.com/dataegret/pg-utils ~/stuff</a:t>
            </a:r>
          </a:p>
          <a:p>
            <a:pPr marL="204140" indent="-122479">
              <a:spcBef>
                <a:spcPts val="0"/>
              </a:spcBef>
              <a:buFont typeface="Arial"/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204140" indent="-122479">
              <a:spcBef>
                <a:spcPts val="0"/>
              </a:spcBef>
              <a:buFont typeface="Arial"/>
              <a:buNone/>
            </a:pPr>
            <a:r>
              <a:rPr lang="en-US" sz="1800" dirty="0" err="1">
                <a:highlight>
                  <a:srgbClr val="C0C0C0"/>
                </a:highlight>
                <a:latin typeface="Consolas" panose="020B0609020204030204" pitchFamily="49" charset="0"/>
              </a:rPr>
              <a:t>psql</a:t>
            </a:r>
            <a:r>
              <a:rPr lang="en-US" sz="1800" dirty="0">
                <a:highlight>
                  <a:srgbClr val="C0C0C0"/>
                </a:highlight>
                <a:latin typeface="Consolas" panose="020B0609020204030204" pitchFamily="49" charset="0"/>
              </a:rPr>
              <a:t> -d </a:t>
            </a:r>
            <a:r>
              <a:rPr lang="en-US" sz="1800" dirty="0" err="1">
                <a:solidFill>
                  <a:schemeClr val="tx1"/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pgconf</a:t>
            </a:r>
            <a:r>
              <a:rPr lang="en-US" sz="1800" dirty="0">
                <a:highlight>
                  <a:srgbClr val="C0C0C0"/>
                </a:highlight>
                <a:latin typeface="Consolas" panose="020B0609020204030204" pitchFamily="49" charset="0"/>
              </a:rPr>
              <a:t> -c "create extension </a:t>
            </a:r>
            <a:r>
              <a:rPr lang="en-US" sz="1800" dirty="0" err="1">
                <a:highlight>
                  <a:srgbClr val="C0C0C0"/>
                </a:highlight>
                <a:latin typeface="Consolas" panose="020B0609020204030204" pitchFamily="49" charset="0"/>
              </a:rPr>
              <a:t>pgstattuple</a:t>
            </a:r>
            <a:r>
              <a:rPr lang="en-US" sz="1800" dirty="0">
                <a:highlight>
                  <a:srgbClr val="C0C0C0"/>
                </a:highlight>
                <a:latin typeface="Consolas" panose="020B0609020204030204" pitchFamily="49" charset="0"/>
              </a:rPr>
              <a:t>"</a:t>
            </a:r>
            <a:endParaRPr lang="ru-RU" sz="1800" dirty="0">
              <a:highlight>
                <a:srgbClr val="C0C0C0"/>
              </a:highlight>
              <a:latin typeface="Consolas" panose="020B0609020204030204" pitchFamily="49" charset="0"/>
            </a:endParaRPr>
          </a:p>
          <a:p>
            <a:pPr marL="204140" indent="-122479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apt install postgresql-15-repack</a:t>
            </a:r>
          </a:p>
          <a:p>
            <a:pPr marL="204140" indent="-122479">
              <a:spcBef>
                <a:spcPts val="0"/>
              </a:spcBef>
              <a:buNone/>
            </a:pPr>
            <a:r>
              <a:rPr lang="en-US" sz="1800" dirty="0" err="1">
                <a:highlight>
                  <a:srgbClr val="C0C0C0"/>
                </a:highlight>
                <a:latin typeface="Consolas" panose="020B0609020204030204" pitchFamily="49" charset="0"/>
              </a:rPr>
              <a:t>psql</a:t>
            </a:r>
            <a:r>
              <a:rPr lang="en-US" sz="1800" dirty="0">
                <a:highlight>
                  <a:srgbClr val="C0C0C0"/>
                </a:highlight>
                <a:latin typeface="Consolas" panose="020B0609020204030204" pitchFamily="49" charset="0"/>
              </a:rPr>
              <a:t> -d </a:t>
            </a:r>
            <a:r>
              <a:rPr lang="en-US" sz="1800" dirty="0" err="1">
                <a:solidFill>
                  <a:schemeClr val="tx1"/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pgconf</a:t>
            </a:r>
            <a:r>
              <a:rPr lang="en-US" sz="1800" dirty="0">
                <a:highlight>
                  <a:srgbClr val="C0C0C0"/>
                </a:highlight>
                <a:latin typeface="Consolas" panose="020B0609020204030204" pitchFamily="49" charset="0"/>
              </a:rPr>
              <a:t> -c "create extension </a:t>
            </a:r>
            <a:r>
              <a:rPr lang="en-US" sz="1800" dirty="0" err="1">
                <a:highlight>
                  <a:srgbClr val="C0C0C0"/>
                </a:highlight>
                <a:latin typeface="Consolas" panose="020B0609020204030204" pitchFamily="49" charset="0"/>
              </a:rPr>
              <a:t>pg_repack</a:t>
            </a:r>
            <a:r>
              <a:rPr lang="en-US" sz="1800" dirty="0">
                <a:highlight>
                  <a:srgbClr val="C0C0C0"/>
                </a:highlight>
                <a:latin typeface="Consolas" panose="020B0609020204030204" pitchFamily="49" charset="0"/>
              </a:rPr>
              <a:t>"</a:t>
            </a:r>
          </a:p>
          <a:p>
            <a:pPr marL="204140" indent="-122479">
              <a:spcBef>
                <a:spcPts val="0"/>
              </a:spcBef>
              <a:buFont typeface="Arial"/>
              <a:buNone/>
            </a:pPr>
            <a:r>
              <a:rPr lang="en-US" sz="1800" dirty="0">
                <a:latin typeface="Consolas" panose="020B0609020204030204" pitchFamily="49" charset="0"/>
              </a:rPr>
              <a:t>apt install </a:t>
            </a:r>
            <a:r>
              <a:rPr lang="en-US" sz="1800" dirty="0" err="1">
                <a:latin typeface="Consolas" panose="020B0609020204030204" pitchFamily="49" charset="0"/>
              </a:rPr>
              <a:t>libdbi-perl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</a:rPr>
              <a:t>libdbd-pg-perl</a:t>
            </a:r>
            <a:endParaRPr lang="en-US" sz="1800" dirty="0">
              <a:latin typeface="Consolas" panose="020B0609020204030204" pitchFamily="49" charset="0"/>
            </a:endParaRPr>
          </a:p>
          <a:p>
            <a:pPr marL="204140" indent="-122479">
              <a:spcBef>
                <a:spcPts val="0"/>
              </a:spcBef>
              <a:buFont typeface="Arial"/>
              <a:buNone/>
            </a:pPr>
            <a:r>
              <a:rPr lang="en-US" sz="1800" dirty="0">
                <a:solidFill>
                  <a:schemeClr val="tx1"/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git clone https://github.com/dataegret/pgcompacttable</a:t>
            </a:r>
            <a:endParaRPr lang="en-US" sz="18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Google Shape;180;p21">
            <a:extLst>
              <a:ext uri="{FF2B5EF4-FFF2-40B4-BE49-F238E27FC236}">
                <a16:creationId xmlns:a16="http://schemas.microsoft.com/office/drawing/2014/main" id="{D06D8742-7D95-6321-388B-6F9142A985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2513" y="-1"/>
            <a:ext cx="8050336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1 Подготовка тестовой среды</a:t>
            </a:r>
            <a:endParaRPr dirty="0"/>
          </a:p>
        </p:txBody>
      </p:sp>
      <p:sp>
        <p:nvSpPr>
          <p:cNvPr id="5" name="PB">
            <a:extLst>
              <a:ext uri="{FF2B5EF4-FFF2-40B4-BE49-F238E27FC236}">
                <a16:creationId xmlns:a16="http://schemas.microsoft.com/office/drawing/2014/main" id="{485D1F26-D785-2724-FDDA-574BED6AD5BC}"/>
              </a:ext>
            </a:extLst>
          </p:cNvPr>
          <p:cNvSpPr/>
          <p:nvPr/>
        </p:nvSpPr>
        <p:spPr>
          <a:xfrm>
            <a:off x="0" y="5092700"/>
            <a:ext cx="2965622" cy="50800"/>
          </a:xfrm>
          <a:prstGeom prst="rect">
            <a:avLst/>
          </a:prstGeom>
          <a:solidFill>
            <a:srgbClr val="FCCB4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5862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445789" y="1119964"/>
            <a:ext cx="8261046" cy="312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sz="2000" dirty="0">
              <a:latin typeface="Consolas" panose="020B0609020204030204" pitchFamily="49" charset="0"/>
            </a:endParaRPr>
          </a:p>
        </p:txBody>
      </p:sp>
      <p:sp>
        <p:nvSpPr>
          <p:cNvPr id="2" name="Google Shape;179;p21">
            <a:extLst>
              <a:ext uri="{FF2B5EF4-FFF2-40B4-BE49-F238E27FC236}">
                <a16:creationId xmlns:a16="http://schemas.microsoft.com/office/drawing/2014/main" id="{126032FC-7ECE-2A1A-C9E0-07F4CEC2CAEB}"/>
              </a:ext>
            </a:extLst>
          </p:cNvPr>
          <p:cNvSpPr txBox="1">
            <a:spLocks/>
          </p:cNvSpPr>
          <p:nvPr/>
        </p:nvSpPr>
        <p:spPr>
          <a:xfrm>
            <a:off x="266400" y="1036800"/>
            <a:ext cx="8652849" cy="336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026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204140" indent="-122479">
              <a:spcBef>
                <a:spcPts val="0"/>
              </a:spcBef>
              <a:buFont typeface="Arial"/>
              <a:buNone/>
            </a:pPr>
            <a:r>
              <a:rPr lang="ru-RU" sz="1900" dirty="0">
                <a:latin typeface="+mn-lt"/>
              </a:rPr>
              <a:t>Как вы думаете сколько сейчас </a:t>
            </a:r>
            <a:r>
              <a:rPr lang="ru-RU" sz="1900" dirty="0" err="1">
                <a:latin typeface="+mn-lt"/>
              </a:rPr>
              <a:t>блоата</a:t>
            </a:r>
            <a:r>
              <a:rPr lang="ru-RU" sz="1900" dirty="0">
                <a:latin typeface="+mn-lt"/>
              </a:rPr>
              <a:t> в таблице?</a:t>
            </a:r>
            <a:endParaRPr lang="en-US" sz="1900" dirty="0">
              <a:latin typeface="+mn-lt"/>
            </a:endParaRPr>
          </a:p>
          <a:p>
            <a:pPr marL="204140" indent="-122479">
              <a:spcBef>
                <a:spcPts val="0"/>
              </a:spcBef>
              <a:buFont typeface="Arial"/>
              <a:buNone/>
            </a:pPr>
            <a:endParaRPr lang="en-US" sz="1900" dirty="0">
              <a:latin typeface="+mn-lt"/>
            </a:endParaRPr>
          </a:p>
        </p:txBody>
      </p:sp>
      <p:sp>
        <p:nvSpPr>
          <p:cNvPr id="6" name="Google Shape;180;p21">
            <a:extLst>
              <a:ext uri="{FF2B5EF4-FFF2-40B4-BE49-F238E27FC236}">
                <a16:creationId xmlns:a16="http://schemas.microsoft.com/office/drawing/2014/main" id="{7E84DCA1-CBB6-E1E2-DA2E-56B5F0444C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2513" y="-1"/>
            <a:ext cx="8050336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1 Подготовка тестовой среды</a:t>
            </a:r>
            <a:endParaRPr dirty="0"/>
          </a:p>
        </p:txBody>
      </p:sp>
      <p:sp>
        <p:nvSpPr>
          <p:cNvPr id="5" name="PB">
            <a:extLst>
              <a:ext uri="{FF2B5EF4-FFF2-40B4-BE49-F238E27FC236}">
                <a16:creationId xmlns:a16="http://schemas.microsoft.com/office/drawing/2014/main" id="{DF32FE40-27FD-E87D-FFB7-50058798BA6C}"/>
              </a:ext>
            </a:extLst>
          </p:cNvPr>
          <p:cNvSpPr/>
          <p:nvPr/>
        </p:nvSpPr>
        <p:spPr>
          <a:xfrm>
            <a:off x="0" y="5092700"/>
            <a:ext cx="3089189" cy="50800"/>
          </a:xfrm>
          <a:prstGeom prst="rect">
            <a:avLst/>
          </a:prstGeom>
          <a:solidFill>
            <a:srgbClr val="FCCB4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9849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445789" y="1119964"/>
            <a:ext cx="8261046" cy="312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sz="2000" dirty="0">
              <a:latin typeface="Consolas" panose="020B0609020204030204" pitchFamily="49" charset="0"/>
            </a:endParaRPr>
          </a:p>
        </p:txBody>
      </p:sp>
      <p:sp>
        <p:nvSpPr>
          <p:cNvPr id="2" name="Google Shape;179;p21">
            <a:extLst>
              <a:ext uri="{FF2B5EF4-FFF2-40B4-BE49-F238E27FC236}">
                <a16:creationId xmlns:a16="http://schemas.microsoft.com/office/drawing/2014/main" id="{126032FC-7ECE-2A1A-C9E0-07F4CEC2CAEB}"/>
              </a:ext>
            </a:extLst>
          </p:cNvPr>
          <p:cNvSpPr txBox="1">
            <a:spLocks/>
          </p:cNvSpPr>
          <p:nvPr/>
        </p:nvSpPr>
        <p:spPr>
          <a:xfrm>
            <a:off x="266400" y="1036800"/>
            <a:ext cx="8652849" cy="336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026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204140" indent="-122479">
              <a:spcBef>
                <a:spcPts val="0"/>
              </a:spcBef>
              <a:buFont typeface="Arial"/>
              <a:buNone/>
            </a:pPr>
            <a:r>
              <a:rPr lang="ru-RU" sz="1900" dirty="0">
                <a:latin typeface="+mn-lt"/>
              </a:rPr>
              <a:t>Как вы думаете сколько сейчас </a:t>
            </a:r>
            <a:r>
              <a:rPr lang="ru-RU" sz="1900" dirty="0" err="1">
                <a:latin typeface="+mn-lt"/>
              </a:rPr>
              <a:t>блоата</a:t>
            </a:r>
            <a:r>
              <a:rPr lang="ru-RU" sz="1900" dirty="0">
                <a:latin typeface="+mn-lt"/>
              </a:rPr>
              <a:t> в таблице?</a:t>
            </a:r>
            <a:endParaRPr lang="en-US" sz="1900" dirty="0">
              <a:latin typeface="+mn-lt"/>
            </a:endParaRPr>
          </a:p>
          <a:p>
            <a:pPr marL="204140" indent="-122479">
              <a:spcBef>
                <a:spcPts val="0"/>
              </a:spcBef>
              <a:buFont typeface="Arial"/>
              <a:buNone/>
            </a:pPr>
            <a:r>
              <a:rPr lang="ru-RU" sz="1900" dirty="0">
                <a:latin typeface="+mn-lt"/>
              </a:rPr>
              <a:t>А сколько покажут инструменты для измерения </a:t>
            </a:r>
            <a:r>
              <a:rPr lang="ru-RU" sz="1900" dirty="0" err="1">
                <a:latin typeface="+mn-lt"/>
              </a:rPr>
              <a:t>блоата</a:t>
            </a:r>
            <a:r>
              <a:rPr lang="ru-RU" sz="1900" dirty="0">
                <a:latin typeface="+mn-lt"/>
              </a:rPr>
              <a:t>?</a:t>
            </a:r>
            <a:endParaRPr lang="en-US" sz="1900" dirty="0">
              <a:latin typeface="+mn-lt"/>
            </a:endParaRPr>
          </a:p>
          <a:p>
            <a:pPr marL="204140" indent="-122479">
              <a:spcBef>
                <a:spcPts val="0"/>
              </a:spcBef>
              <a:buFont typeface="Arial"/>
              <a:buNone/>
            </a:pPr>
            <a:endParaRPr lang="en-US" sz="1900" dirty="0">
              <a:latin typeface="+mn-lt"/>
            </a:endParaRPr>
          </a:p>
        </p:txBody>
      </p:sp>
      <p:sp>
        <p:nvSpPr>
          <p:cNvPr id="6" name="Google Shape;180;p21">
            <a:extLst>
              <a:ext uri="{FF2B5EF4-FFF2-40B4-BE49-F238E27FC236}">
                <a16:creationId xmlns:a16="http://schemas.microsoft.com/office/drawing/2014/main" id="{80DA2A47-1705-CEAF-FE15-1D418BBC9C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2513" y="-1"/>
            <a:ext cx="8050336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1 Подготовка тестовой среды</a:t>
            </a:r>
            <a:endParaRPr dirty="0"/>
          </a:p>
        </p:txBody>
      </p:sp>
      <p:sp>
        <p:nvSpPr>
          <p:cNvPr id="5" name="PB">
            <a:extLst>
              <a:ext uri="{FF2B5EF4-FFF2-40B4-BE49-F238E27FC236}">
                <a16:creationId xmlns:a16="http://schemas.microsoft.com/office/drawing/2014/main" id="{D5612B67-9BBF-8FEA-4EFB-36617791D76D}"/>
              </a:ext>
            </a:extLst>
          </p:cNvPr>
          <p:cNvSpPr/>
          <p:nvPr/>
        </p:nvSpPr>
        <p:spPr>
          <a:xfrm>
            <a:off x="0" y="5092700"/>
            <a:ext cx="3212757" cy="50800"/>
          </a:xfrm>
          <a:prstGeom prst="rect">
            <a:avLst/>
          </a:prstGeom>
          <a:solidFill>
            <a:srgbClr val="FCCB4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860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445789" y="1119964"/>
            <a:ext cx="8261046" cy="312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sz="2000" dirty="0">
              <a:latin typeface="Consolas" panose="020B0609020204030204" pitchFamily="49" charset="0"/>
            </a:endParaRPr>
          </a:p>
        </p:txBody>
      </p:sp>
      <p:sp>
        <p:nvSpPr>
          <p:cNvPr id="2" name="Google Shape;179;p21">
            <a:extLst>
              <a:ext uri="{FF2B5EF4-FFF2-40B4-BE49-F238E27FC236}">
                <a16:creationId xmlns:a16="http://schemas.microsoft.com/office/drawing/2014/main" id="{126032FC-7ECE-2A1A-C9E0-07F4CEC2CAEB}"/>
              </a:ext>
            </a:extLst>
          </p:cNvPr>
          <p:cNvSpPr txBox="1">
            <a:spLocks/>
          </p:cNvSpPr>
          <p:nvPr/>
        </p:nvSpPr>
        <p:spPr>
          <a:xfrm>
            <a:off x="266400" y="1036800"/>
            <a:ext cx="8652849" cy="336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026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204140" indent="-122479">
              <a:spcBef>
                <a:spcPts val="0"/>
              </a:spcBef>
              <a:buFont typeface="Arial"/>
              <a:buNone/>
            </a:pPr>
            <a:r>
              <a:rPr lang="ru-RU" sz="1900" dirty="0">
                <a:latin typeface="+mn-lt"/>
              </a:rPr>
              <a:t>Как вы думаете сколько сейчас </a:t>
            </a:r>
            <a:r>
              <a:rPr lang="ru-RU" sz="1900" dirty="0" err="1">
                <a:latin typeface="+mn-lt"/>
              </a:rPr>
              <a:t>блоата</a:t>
            </a:r>
            <a:r>
              <a:rPr lang="ru-RU" sz="1900" dirty="0">
                <a:latin typeface="+mn-lt"/>
              </a:rPr>
              <a:t> в таблице?</a:t>
            </a:r>
            <a:endParaRPr lang="en-US" sz="1900" dirty="0">
              <a:latin typeface="+mn-lt"/>
            </a:endParaRPr>
          </a:p>
          <a:p>
            <a:pPr marL="204140" indent="-122479">
              <a:spcBef>
                <a:spcPts val="0"/>
              </a:spcBef>
              <a:buFont typeface="Arial"/>
              <a:buNone/>
            </a:pPr>
            <a:r>
              <a:rPr lang="ru-RU" sz="1900" dirty="0">
                <a:latin typeface="+mn-lt"/>
              </a:rPr>
              <a:t>А сколько покажут инструменты для измерения </a:t>
            </a:r>
            <a:r>
              <a:rPr lang="ru-RU" sz="1900" dirty="0" err="1">
                <a:latin typeface="+mn-lt"/>
              </a:rPr>
              <a:t>блоата</a:t>
            </a:r>
            <a:r>
              <a:rPr lang="ru-RU" sz="1900" dirty="0">
                <a:latin typeface="+mn-lt"/>
              </a:rPr>
              <a:t>?</a:t>
            </a:r>
            <a:endParaRPr lang="en-US" sz="1900" dirty="0">
              <a:latin typeface="+mn-lt"/>
            </a:endParaRPr>
          </a:p>
          <a:p>
            <a:pPr marL="204140" indent="-122479">
              <a:spcBef>
                <a:spcPts val="0"/>
              </a:spcBef>
              <a:buFont typeface="Arial"/>
              <a:buNone/>
            </a:pPr>
            <a:endParaRPr lang="en-US" sz="1100" dirty="0">
              <a:latin typeface="+mn-lt"/>
            </a:endParaRPr>
          </a:p>
          <a:p>
            <a:pPr marL="204140" indent="-122479">
              <a:spcBef>
                <a:spcPts val="0"/>
              </a:spcBef>
              <a:buFont typeface="Arial"/>
              <a:buNone/>
            </a:pPr>
            <a:r>
              <a:rPr lang="en-US" sz="1100" dirty="0">
                <a:latin typeface="Consolas" panose="020B0609020204030204" pitchFamily="49" charset="0"/>
              </a:rPr>
              <a:t>\</a:t>
            </a:r>
            <a:r>
              <a:rPr lang="en-US" sz="1100" dirty="0" err="1">
                <a:latin typeface="Consolas" panose="020B0609020204030204" pitchFamily="49" charset="0"/>
              </a:rPr>
              <a:t>i</a:t>
            </a:r>
            <a:r>
              <a:rPr lang="en-US" sz="1100" dirty="0">
                <a:latin typeface="Consolas" panose="020B0609020204030204" pitchFamily="49" charset="0"/>
              </a:rPr>
              <a:t> ~/stuff/</a:t>
            </a:r>
            <a:r>
              <a:rPr lang="en-US" sz="1100" dirty="0" err="1">
                <a:latin typeface="Consolas" panose="020B0609020204030204" pitchFamily="49" charset="0"/>
              </a:rPr>
              <a:t>sql</a:t>
            </a:r>
            <a:r>
              <a:rPr lang="en-US" sz="1100" dirty="0">
                <a:latin typeface="Consolas" panose="020B0609020204030204" pitchFamily="49" charset="0"/>
              </a:rPr>
              <a:t>/</a:t>
            </a:r>
            <a:r>
              <a:rPr lang="en-US" sz="1100" dirty="0" err="1">
                <a:latin typeface="Consolas" panose="020B0609020204030204" pitchFamily="49" charset="0"/>
              </a:rPr>
              <a:t>table_bloat.sql</a:t>
            </a:r>
            <a:endParaRPr lang="en-US" sz="1100" dirty="0">
              <a:latin typeface="Consolas" panose="020B0609020204030204" pitchFamily="49" charset="0"/>
            </a:endParaRPr>
          </a:p>
          <a:p>
            <a:pPr marL="204140" indent="-122479">
              <a:spcBef>
                <a:spcPts val="0"/>
              </a:spcBef>
              <a:buFont typeface="Arial"/>
              <a:buNone/>
            </a:pP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sz="1100" dirty="0" err="1">
                <a:latin typeface="Consolas" panose="020B0609020204030204" pitchFamily="49" charset="0"/>
              </a:rPr>
              <a:t>table_name</a:t>
            </a:r>
            <a:r>
              <a:rPr lang="en-US" sz="1100" dirty="0">
                <a:latin typeface="Consolas" panose="020B0609020204030204" pitchFamily="49" charset="0"/>
              </a:rPr>
              <a:t> | </a:t>
            </a:r>
            <a:r>
              <a:rPr lang="en-US" sz="1100" dirty="0" err="1">
                <a:latin typeface="Consolas" panose="020B0609020204030204" pitchFamily="49" charset="0"/>
              </a:rPr>
              <a:t>total_size</a:t>
            </a:r>
            <a:r>
              <a:rPr lang="en-US" sz="1100" dirty="0">
                <a:latin typeface="Consolas" panose="020B0609020204030204" pitchFamily="49" charset="0"/>
              </a:rPr>
              <a:t> | </a:t>
            </a:r>
            <a:r>
              <a:rPr lang="en-US" sz="1100" dirty="0" err="1">
                <a:latin typeface="Consolas" panose="020B0609020204030204" pitchFamily="49" charset="0"/>
              </a:rPr>
              <a:t>toast_size</a:t>
            </a:r>
            <a:r>
              <a:rPr lang="en-US" sz="1100" dirty="0">
                <a:latin typeface="Consolas" panose="020B0609020204030204" pitchFamily="49" charset="0"/>
              </a:rPr>
              <a:t> | </a:t>
            </a:r>
            <a:r>
              <a:rPr lang="en-US" sz="1100" dirty="0" err="1">
                <a:latin typeface="Consolas" panose="020B0609020204030204" pitchFamily="49" charset="0"/>
              </a:rPr>
              <a:t>table_waste_percent</a:t>
            </a:r>
            <a:r>
              <a:rPr lang="en-US" sz="1100" dirty="0">
                <a:latin typeface="Consolas" panose="020B0609020204030204" pitchFamily="49" charset="0"/>
              </a:rPr>
              <a:t> | </a:t>
            </a:r>
            <a:r>
              <a:rPr lang="en-US" sz="1100" dirty="0" err="1">
                <a:latin typeface="Consolas" panose="020B0609020204030204" pitchFamily="49" charset="0"/>
              </a:rPr>
              <a:t>table_waste</a:t>
            </a:r>
            <a:r>
              <a:rPr lang="en-US" sz="1100" dirty="0">
                <a:latin typeface="Consolas" panose="020B0609020204030204" pitchFamily="49" charset="0"/>
              </a:rPr>
              <a:t> | </a:t>
            </a:r>
            <a:r>
              <a:rPr lang="en-US" sz="1100" dirty="0" err="1">
                <a:latin typeface="Consolas" panose="020B0609020204030204" pitchFamily="49" charset="0"/>
              </a:rPr>
              <a:t>total_waste_percent</a:t>
            </a:r>
            <a:r>
              <a:rPr lang="en-US" sz="1100" dirty="0">
                <a:latin typeface="Consolas" panose="020B0609020204030204" pitchFamily="49" charset="0"/>
              </a:rPr>
              <a:t> | </a:t>
            </a:r>
            <a:r>
              <a:rPr lang="en-US" sz="1100" dirty="0" err="1">
                <a:latin typeface="Consolas" panose="020B0609020204030204" pitchFamily="49" charset="0"/>
              </a:rPr>
              <a:t>total_waste</a:t>
            </a:r>
            <a:endParaRPr lang="en-US" sz="1100" dirty="0">
              <a:latin typeface="Consolas" panose="020B0609020204030204" pitchFamily="49" charset="0"/>
            </a:endParaRPr>
          </a:p>
          <a:p>
            <a:pPr marL="204140" indent="-122479">
              <a:spcBef>
                <a:spcPts val="0"/>
              </a:spcBef>
              <a:buFont typeface="Arial"/>
              <a:buNone/>
            </a:pPr>
            <a:r>
              <a:rPr lang="en-US" sz="1100" dirty="0">
                <a:latin typeface="Consolas" panose="020B0609020204030204" pitchFamily="49" charset="0"/>
              </a:rPr>
              <a:t>------------+------------+------------+---------------------+-------------+---------------------+-------------</a:t>
            </a:r>
          </a:p>
          <a:p>
            <a:pPr marL="204140" indent="-122479">
              <a:spcBef>
                <a:spcPts val="0"/>
              </a:spcBef>
              <a:buFont typeface="Arial"/>
              <a:buNone/>
            </a:pPr>
            <a:r>
              <a:rPr lang="en-US" sz="1100" dirty="0">
                <a:latin typeface="Consolas" panose="020B0609020204030204" pitchFamily="49" charset="0"/>
              </a:rPr>
              <a:t> clients1   | 7098 MB    | 6944 MB    |                 0.0 | 78 kB       |                20.0 | 1423 MB</a:t>
            </a:r>
          </a:p>
          <a:p>
            <a:pPr marL="204140" indent="-122479">
              <a:spcBef>
                <a:spcPts val="0"/>
              </a:spcBef>
              <a:buFont typeface="Arial"/>
              <a:buNone/>
            </a:pPr>
            <a:r>
              <a:rPr lang="en-US" sz="1100" dirty="0">
                <a:latin typeface="Consolas" panose="020B0609020204030204" pitchFamily="49" charset="0"/>
              </a:rPr>
              <a:t> clients2   | 2503 MB    | 0 bytes    |                 0.4 | 10019 kB    |                 0.4 | 10019 kB</a:t>
            </a:r>
          </a:p>
          <a:p>
            <a:pPr marL="204140" indent="-122479">
              <a:spcBef>
                <a:spcPts val="0"/>
              </a:spcBef>
              <a:buFont typeface="Arial"/>
              <a:buNone/>
            </a:pPr>
            <a:endParaRPr lang="en-US" sz="1100" dirty="0">
              <a:latin typeface="Consolas" panose="020B0609020204030204" pitchFamily="49" charset="0"/>
            </a:endParaRPr>
          </a:p>
          <a:p>
            <a:pPr marL="204140" indent="-122479">
              <a:spcBef>
                <a:spcPts val="0"/>
              </a:spcBef>
              <a:buFont typeface="Arial"/>
              <a:buNone/>
            </a:pPr>
            <a:r>
              <a:rPr lang="en-US" sz="1100" dirty="0">
                <a:latin typeface="Consolas" panose="020B0609020204030204" pitchFamily="49" charset="0"/>
              </a:rPr>
              <a:t>\</a:t>
            </a:r>
            <a:r>
              <a:rPr lang="en-US" sz="1100" dirty="0" err="1">
                <a:latin typeface="Consolas" panose="020B0609020204030204" pitchFamily="49" charset="0"/>
              </a:rPr>
              <a:t>i</a:t>
            </a:r>
            <a:r>
              <a:rPr lang="en-US" sz="1100" dirty="0">
                <a:latin typeface="Consolas" panose="020B0609020204030204" pitchFamily="49" charset="0"/>
              </a:rPr>
              <a:t> ~/stuff/</a:t>
            </a:r>
            <a:r>
              <a:rPr lang="en-US" sz="1100" dirty="0" err="1">
                <a:latin typeface="Consolas" panose="020B0609020204030204" pitchFamily="49" charset="0"/>
              </a:rPr>
              <a:t>sql</a:t>
            </a:r>
            <a:r>
              <a:rPr lang="en-US" sz="1100" dirty="0">
                <a:latin typeface="Consolas" panose="020B0609020204030204" pitchFamily="49" charset="0"/>
              </a:rPr>
              <a:t>/</a:t>
            </a:r>
            <a:r>
              <a:rPr lang="en-US" sz="1100" dirty="0" err="1">
                <a:latin typeface="Consolas" panose="020B0609020204030204" pitchFamily="49" charset="0"/>
              </a:rPr>
              <a:t>index_bloat.sql</a:t>
            </a:r>
            <a:endParaRPr lang="en-US" sz="1100" dirty="0">
              <a:latin typeface="Consolas" panose="020B0609020204030204" pitchFamily="49" charset="0"/>
            </a:endParaRPr>
          </a:p>
          <a:p>
            <a:pPr marL="204140" indent="-122479">
              <a:spcBef>
                <a:spcPts val="0"/>
              </a:spcBef>
              <a:buFont typeface="Arial"/>
              <a:buNone/>
            </a:pP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sz="1100" dirty="0" err="1">
                <a:latin typeface="Consolas" panose="020B0609020204030204" pitchFamily="49" charset="0"/>
              </a:rPr>
              <a:t>table_name</a:t>
            </a:r>
            <a:r>
              <a:rPr lang="en-US" sz="1100" dirty="0">
                <a:latin typeface="Consolas" panose="020B0609020204030204" pitchFamily="49" charset="0"/>
              </a:rPr>
              <a:t> | </a:t>
            </a:r>
            <a:r>
              <a:rPr lang="en-US" sz="1100" dirty="0" err="1">
                <a:latin typeface="Consolas" panose="020B0609020204030204" pitchFamily="49" charset="0"/>
              </a:rPr>
              <a:t>table_size</a:t>
            </a:r>
            <a:r>
              <a:rPr lang="en-US" sz="1100" dirty="0">
                <a:latin typeface="Consolas" panose="020B0609020204030204" pitchFamily="49" charset="0"/>
              </a:rPr>
              <a:t> |       </a:t>
            </a:r>
            <a:r>
              <a:rPr lang="en-US" sz="1100" dirty="0" err="1">
                <a:latin typeface="Consolas" panose="020B0609020204030204" pitchFamily="49" charset="0"/>
              </a:rPr>
              <a:t>index_name</a:t>
            </a:r>
            <a:r>
              <a:rPr lang="en-US" sz="1100" dirty="0">
                <a:latin typeface="Consolas" panose="020B0609020204030204" pitchFamily="49" charset="0"/>
              </a:rPr>
              <a:t>       | </a:t>
            </a:r>
            <a:r>
              <a:rPr lang="en-US" sz="1100" dirty="0" err="1">
                <a:latin typeface="Consolas" panose="020B0609020204030204" pitchFamily="49" charset="0"/>
              </a:rPr>
              <a:t>index_size</a:t>
            </a:r>
            <a:r>
              <a:rPr lang="en-US" sz="1100" dirty="0">
                <a:latin typeface="Consolas" panose="020B0609020204030204" pitchFamily="49" charset="0"/>
              </a:rPr>
              <a:t> | </a:t>
            </a:r>
            <a:r>
              <a:rPr lang="en-US" sz="1100" dirty="0" err="1">
                <a:latin typeface="Consolas" panose="020B0609020204030204" pitchFamily="49" charset="0"/>
              </a:rPr>
              <a:t>index_scans</a:t>
            </a:r>
            <a:r>
              <a:rPr lang="en-US" sz="1100" dirty="0">
                <a:latin typeface="Consolas" panose="020B0609020204030204" pitchFamily="49" charset="0"/>
              </a:rPr>
              <a:t> | </a:t>
            </a:r>
            <a:r>
              <a:rPr lang="en-US" sz="1100" dirty="0" err="1">
                <a:latin typeface="Consolas" panose="020B0609020204030204" pitchFamily="49" charset="0"/>
              </a:rPr>
              <a:t>waste_percent</a:t>
            </a:r>
            <a:r>
              <a:rPr lang="en-US" sz="1100" dirty="0">
                <a:latin typeface="Consolas" panose="020B0609020204030204" pitchFamily="49" charset="0"/>
              </a:rPr>
              <a:t> |  waste</a:t>
            </a:r>
          </a:p>
          <a:p>
            <a:pPr marL="204140" indent="-122479">
              <a:spcBef>
                <a:spcPts val="0"/>
              </a:spcBef>
              <a:buFont typeface="Arial"/>
              <a:buNone/>
            </a:pPr>
            <a:r>
              <a:rPr lang="en-US" sz="1100" dirty="0">
                <a:latin typeface="Consolas" panose="020B0609020204030204" pitchFamily="49" charset="0"/>
              </a:rPr>
              <a:t>------------+------------+------------------------+------------+-------------+---------------+---------</a:t>
            </a:r>
          </a:p>
          <a:p>
            <a:pPr marL="204140" indent="-122479">
              <a:spcBef>
                <a:spcPts val="0"/>
              </a:spcBef>
              <a:buFont typeface="Arial"/>
              <a:buNone/>
            </a:pPr>
            <a:r>
              <a:rPr lang="en-US" sz="1100" dirty="0">
                <a:latin typeface="Consolas" panose="020B0609020204030204" pitchFamily="49" charset="0"/>
              </a:rPr>
              <a:t> clients2   | 2503 MB    | clients2_pkey          | 857 MB     |           0 |          15.0 | 133 MB</a:t>
            </a:r>
          </a:p>
          <a:p>
            <a:pPr marL="204140" indent="-122479">
              <a:spcBef>
                <a:spcPts val="0"/>
              </a:spcBef>
              <a:buFont typeface="Arial"/>
              <a:buNone/>
            </a:pPr>
            <a:r>
              <a:rPr lang="en-US" sz="1100" dirty="0">
                <a:latin typeface="Consolas" panose="020B0609020204030204" pitchFamily="49" charset="0"/>
              </a:rPr>
              <a:t> clients1   | 153 MB     | clients1_pkey          | 86 MB      |           0 |          34.0 | 30 MB</a:t>
            </a:r>
          </a:p>
          <a:p>
            <a:pPr marL="204140" indent="-122479">
              <a:spcBef>
                <a:spcPts val="0"/>
              </a:spcBef>
              <a:buFont typeface="Arial"/>
              <a:buNone/>
            </a:pPr>
            <a:r>
              <a:rPr lang="en-US" sz="1100" dirty="0">
                <a:latin typeface="Consolas" panose="020B0609020204030204" pitchFamily="49" charset="0"/>
              </a:rPr>
              <a:t> clients1   | 153 MB     | clients1_client_dt_idx | 33 MB      |           0 |          32.0 | 11 MB</a:t>
            </a:r>
          </a:p>
          <a:p>
            <a:pPr marL="204140" indent="-122479">
              <a:spcBef>
                <a:spcPts val="0"/>
              </a:spcBef>
              <a:buFont typeface="Arial"/>
              <a:buNone/>
            </a:pPr>
            <a:r>
              <a:rPr lang="en-US" sz="1100" dirty="0">
                <a:latin typeface="Consolas" panose="020B0609020204030204" pitchFamily="49" charset="0"/>
              </a:rPr>
              <a:t> clients2   | 2503 MB    | clients2_client_dt_idx | 234 MB     |           0 |           1.0 | 3626 kB</a:t>
            </a:r>
          </a:p>
        </p:txBody>
      </p:sp>
      <p:sp>
        <p:nvSpPr>
          <p:cNvPr id="6" name="Google Shape;180;p21">
            <a:extLst>
              <a:ext uri="{FF2B5EF4-FFF2-40B4-BE49-F238E27FC236}">
                <a16:creationId xmlns:a16="http://schemas.microsoft.com/office/drawing/2014/main" id="{4FB0E0C2-73DB-6728-3B78-10A002ECC2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2513" y="-1"/>
            <a:ext cx="8050336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1 Подготовка тестовой среды</a:t>
            </a:r>
            <a:endParaRPr dirty="0"/>
          </a:p>
        </p:txBody>
      </p:sp>
      <p:sp>
        <p:nvSpPr>
          <p:cNvPr id="5" name="PB">
            <a:extLst>
              <a:ext uri="{FF2B5EF4-FFF2-40B4-BE49-F238E27FC236}">
                <a16:creationId xmlns:a16="http://schemas.microsoft.com/office/drawing/2014/main" id="{2FB5D6DC-49AF-6162-502C-770D334A77FF}"/>
              </a:ext>
            </a:extLst>
          </p:cNvPr>
          <p:cNvSpPr/>
          <p:nvPr/>
        </p:nvSpPr>
        <p:spPr>
          <a:xfrm>
            <a:off x="0" y="5092700"/>
            <a:ext cx="3336324" cy="50800"/>
          </a:xfrm>
          <a:prstGeom prst="rect">
            <a:avLst/>
          </a:prstGeom>
          <a:solidFill>
            <a:srgbClr val="FCCB4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6494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445789" y="1119964"/>
            <a:ext cx="8261046" cy="312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sz="2000" dirty="0">
              <a:latin typeface="Consolas" panose="020B0609020204030204" pitchFamily="49" charset="0"/>
            </a:endParaRPr>
          </a:p>
        </p:txBody>
      </p:sp>
      <p:sp>
        <p:nvSpPr>
          <p:cNvPr id="182" name="Google Shape;182;p21"/>
          <p:cNvSpPr txBox="1">
            <a:spLocks noGrp="1"/>
          </p:cNvSpPr>
          <p:nvPr>
            <p:ph type="ftr" idx="11"/>
          </p:nvPr>
        </p:nvSpPr>
        <p:spPr>
          <a:xfrm>
            <a:off x="459919" y="4616516"/>
            <a:ext cx="5655431" cy="43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" name="Google Shape;179;p21">
            <a:extLst>
              <a:ext uri="{FF2B5EF4-FFF2-40B4-BE49-F238E27FC236}">
                <a16:creationId xmlns:a16="http://schemas.microsoft.com/office/drawing/2014/main" id="{126032FC-7ECE-2A1A-C9E0-07F4CEC2CAEB}"/>
              </a:ext>
            </a:extLst>
          </p:cNvPr>
          <p:cNvSpPr txBox="1">
            <a:spLocks/>
          </p:cNvSpPr>
          <p:nvPr/>
        </p:nvSpPr>
        <p:spPr>
          <a:xfrm>
            <a:off x="266400" y="1036800"/>
            <a:ext cx="8652849" cy="336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026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204140" indent="-122479">
              <a:spcBef>
                <a:spcPts val="0"/>
              </a:spcBef>
              <a:buFont typeface="Arial"/>
              <a:buNone/>
            </a:pPr>
            <a:r>
              <a:rPr lang="en-US" sz="1900" dirty="0">
                <a:latin typeface="+mn-lt"/>
              </a:rPr>
              <a:t>vacuum clients1;</a:t>
            </a:r>
          </a:p>
          <a:p>
            <a:pPr marL="204140" indent="-122479">
              <a:spcBef>
                <a:spcPts val="0"/>
              </a:spcBef>
              <a:buFont typeface="Arial"/>
              <a:buNone/>
            </a:pPr>
            <a:r>
              <a:rPr lang="en-US" sz="1900" dirty="0">
                <a:latin typeface="+mn-lt"/>
              </a:rPr>
              <a:t>vacuum clients2;</a:t>
            </a:r>
          </a:p>
          <a:p>
            <a:pPr marL="204140" indent="-122479">
              <a:spcBef>
                <a:spcPts val="0"/>
              </a:spcBef>
              <a:buFont typeface="Arial"/>
              <a:buNone/>
            </a:pPr>
            <a:r>
              <a:rPr lang="en-US" sz="1100" dirty="0">
                <a:latin typeface="Consolas" panose="020B0609020204030204" pitchFamily="49" charset="0"/>
              </a:rPr>
              <a:t>\</a:t>
            </a:r>
            <a:r>
              <a:rPr lang="en-US" sz="1100" dirty="0" err="1">
                <a:latin typeface="Consolas" panose="020B0609020204030204" pitchFamily="49" charset="0"/>
              </a:rPr>
              <a:t>i</a:t>
            </a:r>
            <a:r>
              <a:rPr lang="en-US" sz="1100" dirty="0">
                <a:latin typeface="Consolas" panose="020B0609020204030204" pitchFamily="49" charset="0"/>
              </a:rPr>
              <a:t> ~/stuff/</a:t>
            </a:r>
            <a:r>
              <a:rPr lang="en-US" sz="1100" dirty="0" err="1">
                <a:latin typeface="Consolas" panose="020B0609020204030204" pitchFamily="49" charset="0"/>
              </a:rPr>
              <a:t>sql</a:t>
            </a:r>
            <a:r>
              <a:rPr lang="en-US" sz="1100" dirty="0">
                <a:latin typeface="Consolas" panose="020B0609020204030204" pitchFamily="49" charset="0"/>
              </a:rPr>
              <a:t>/</a:t>
            </a:r>
            <a:r>
              <a:rPr lang="en-US" sz="1100" dirty="0" err="1">
                <a:latin typeface="Consolas" panose="020B0609020204030204" pitchFamily="49" charset="0"/>
              </a:rPr>
              <a:t>table_bloat.sql</a:t>
            </a:r>
            <a:endParaRPr lang="en-US" sz="1100" dirty="0">
              <a:latin typeface="Consolas" panose="020B0609020204030204" pitchFamily="49" charset="0"/>
            </a:endParaRPr>
          </a:p>
          <a:p>
            <a:pPr marL="204140" indent="-122479">
              <a:spcBef>
                <a:spcPts val="0"/>
              </a:spcBef>
              <a:buFont typeface="Arial"/>
              <a:buNone/>
            </a:pP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sz="1100" dirty="0" err="1">
                <a:latin typeface="Consolas" panose="020B0609020204030204" pitchFamily="49" charset="0"/>
              </a:rPr>
              <a:t>table_name</a:t>
            </a:r>
            <a:r>
              <a:rPr lang="en-US" sz="1100" dirty="0">
                <a:latin typeface="Consolas" panose="020B0609020204030204" pitchFamily="49" charset="0"/>
              </a:rPr>
              <a:t> | </a:t>
            </a:r>
            <a:r>
              <a:rPr lang="en-US" sz="1100" dirty="0" err="1">
                <a:latin typeface="Consolas" panose="020B0609020204030204" pitchFamily="49" charset="0"/>
              </a:rPr>
              <a:t>total_size</a:t>
            </a:r>
            <a:r>
              <a:rPr lang="en-US" sz="1100" dirty="0">
                <a:latin typeface="Consolas" panose="020B0609020204030204" pitchFamily="49" charset="0"/>
              </a:rPr>
              <a:t> | </a:t>
            </a:r>
            <a:r>
              <a:rPr lang="en-US" sz="1100" dirty="0" err="1">
                <a:latin typeface="Consolas" panose="020B0609020204030204" pitchFamily="49" charset="0"/>
              </a:rPr>
              <a:t>toast_size</a:t>
            </a:r>
            <a:r>
              <a:rPr lang="en-US" sz="1100" dirty="0">
                <a:latin typeface="Consolas" panose="020B0609020204030204" pitchFamily="49" charset="0"/>
              </a:rPr>
              <a:t> | </a:t>
            </a:r>
            <a:r>
              <a:rPr lang="en-US" sz="1100" dirty="0" err="1">
                <a:latin typeface="Consolas" panose="020B0609020204030204" pitchFamily="49" charset="0"/>
              </a:rPr>
              <a:t>table_waste_percent</a:t>
            </a:r>
            <a:r>
              <a:rPr lang="en-US" sz="1100" dirty="0">
                <a:latin typeface="Consolas" panose="020B0609020204030204" pitchFamily="49" charset="0"/>
              </a:rPr>
              <a:t> | </a:t>
            </a:r>
            <a:r>
              <a:rPr lang="en-US" sz="1100" dirty="0" err="1">
                <a:latin typeface="Consolas" panose="020B0609020204030204" pitchFamily="49" charset="0"/>
              </a:rPr>
              <a:t>table_waste</a:t>
            </a:r>
            <a:r>
              <a:rPr lang="en-US" sz="1100" dirty="0">
                <a:latin typeface="Consolas" panose="020B0609020204030204" pitchFamily="49" charset="0"/>
              </a:rPr>
              <a:t> | </a:t>
            </a:r>
            <a:r>
              <a:rPr lang="en-US" sz="1100" dirty="0" err="1">
                <a:latin typeface="Consolas" panose="020B0609020204030204" pitchFamily="49" charset="0"/>
              </a:rPr>
              <a:t>total_waste_percent</a:t>
            </a:r>
            <a:r>
              <a:rPr lang="en-US" sz="1100" dirty="0">
                <a:latin typeface="Consolas" panose="020B0609020204030204" pitchFamily="49" charset="0"/>
              </a:rPr>
              <a:t> | </a:t>
            </a:r>
            <a:r>
              <a:rPr lang="en-US" sz="1100" dirty="0" err="1">
                <a:latin typeface="Consolas" panose="020B0609020204030204" pitchFamily="49" charset="0"/>
              </a:rPr>
              <a:t>total_waste</a:t>
            </a:r>
            <a:endParaRPr lang="en-US" sz="1100" dirty="0">
              <a:latin typeface="Consolas" panose="020B0609020204030204" pitchFamily="49" charset="0"/>
            </a:endParaRPr>
          </a:p>
          <a:p>
            <a:pPr marL="204140" indent="-122479">
              <a:spcBef>
                <a:spcPts val="0"/>
              </a:spcBef>
              <a:buFont typeface="Arial"/>
              <a:buNone/>
            </a:pPr>
            <a:r>
              <a:rPr lang="en-US" sz="1100" dirty="0">
                <a:latin typeface="Consolas" panose="020B0609020204030204" pitchFamily="49" charset="0"/>
              </a:rPr>
              <a:t>------------+------------+------------+---------------------+-------------+---------------------+-------------</a:t>
            </a:r>
          </a:p>
          <a:p>
            <a:pPr marL="204140" indent="-122479">
              <a:spcBef>
                <a:spcPts val="0"/>
              </a:spcBef>
              <a:buFont typeface="Arial"/>
              <a:buNone/>
            </a:pPr>
            <a:r>
              <a:rPr lang="en-US" sz="1100" dirty="0">
                <a:latin typeface="Consolas" panose="020B0609020204030204" pitchFamily="49" charset="0"/>
              </a:rPr>
              <a:t> clients1   | 7098 MB    | 6944 MB    |                23.3 | 36 MB       |                39.9 | 2831 MB</a:t>
            </a:r>
          </a:p>
          <a:p>
            <a:pPr marL="204140" indent="-122479">
              <a:spcBef>
                <a:spcPts val="0"/>
              </a:spcBef>
              <a:buFont typeface="Arial"/>
              <a:buNone/>
            </a:pPr>
            <a:r>
              <a:rPr lang="en-US" sz="1100" dirty="0">
                <a:latin typeface="Consolas" panose="020B0609020204030204" pitchFamily="49" charset="0"/>
              </a:rPr>
              <a:t> clients2   | 2503 MB    | 0 bytes    |                39.6 | 992 MB      |                39.6 | 992 MB</a:t>
            </a:r>
          </a:p>
          <a:p>
            <a:pPr marL="204140" indent="-122479">
              <a:spcBef>
                <a:spcPts val="0"/>
              </a:spcBef>
              <a:buFont typeface="Arial"/>
              <a:buNone/>
            </a:pPr>
            <a:r>
              <a:rPr lang="en-US" sz="1100" dirty="0">
                <a:latin typeface="Consolas" panose="020B0609020204030204" pitchFamily="49" charset="0"/>
              </a:rPr>
              <a:t>(2 rows)</a:t>
            </a:r>
          </a:p>
          <a:p>
            <a:pPr marL="204140" indent="-122479">
              <a:spcBef>
                <a:spcPts val="0"/>
              </a:spcBef>
              <a:buFont typeface="Arial"/>
              <a:buNone/>
            </a:pPr>
            <a:endParaRPr lang="en-US" sz="1100" dirty="0">
              <a:latin typeface="Consolas" panose="020B0609020204030204" pitchFamily="49" charset="0"/>
            </a:endParaRPr>
          </a:p>
          <a:p>
            <a:pPr marL="204140" indent="-122479">
              <a:spcBef>
                <a:spcPts val="0"/>
              </a:spcBef>
              <a:buFont typeface="Arial"/>
              <a:buNone/>
            </a:pPr>
            <a:r>
              <a:rPr lang="en-US" sz="1100" dirty="0" err="1">
                <a:latin typeface="Consolas" panose="020B0609020204030204" pitchFamily="49" charset="0"/>
              </a:rPr>
              <a:t>pgconf</a:t>
            </a:r>
            <a:r>
              <a:rPr lang="en-US" sz="1100" dirty="0">
                <a:latin typeface="Consolas" panose="020B0609020204030204" pitchFamily="49" charset="0"/>
              </a:rPr>
              <a:t>=# \</a:t>
            </a:r>
            <a:r>
              <a:rPr lang="en-US" sz="1100" dirty="0" err="1">
                <a:latin typeface="Consolas" panose="020B0609020204030204" pitchFamily="49" charset="0"/>
              </a:rPr>
              <a:t>i</a:t>
            </a:r>
            <a:r>
              <a:rPr lang="en-US" sz="1100" dirty="0">
                <a:latin typeface="Consolas" panose="020B0609020204030204" pitchFamily="49" charset="0"/>
              </a:rPr>
              <a:t> ~/stuff/</a:t>
            </a:r>
            <a:r>
              <a:rPr lang="en-US" sz="1100" dirty="0" err="1">
                <a:latin typeface="Consolas" panose="020B0609020204030204" pitchFamily="49" charset="0"/>
              </a:rPr>
              <a:t>sql</a:t>
            </a:r>
            <a:r>
              <a:rPr lang="en-US" sz="1100" dirty="0">
                <a:latin typeface="Consolas" panose="020B0609020204030204" pitchFamily="49" charset="0"/>
              </a:rPr>
              <a:t>/</a:t>
            </a:r>
            <a:r>
              <a:rPr lang="en-US" sz="1100" dirty="0" err="1">
                <a:latin typeface="Consolas" panose="020B0609020204030204" pitchFamily="49" charset="0"/>
              </a:rPr>
              <a:t>index_bloat.sql</a:t>
            </a:r>
            <a:endParaRPr lang="en-US" sz="1100" dirty="0">
              <a:latin typeface="Consolas" panose="020B0609020204030204" pitchFamily="49" charset="0"/>
            </a:endParaRPr>
          </a:p>
          <a:p>
            <a:pPr marL="204140" indent="-122479">
              <a:spcBef>
                <a:spcPts val="0"/>
              </a:spcBef>
              <a:buFont typeface="Arial"/>
              <a:buNone/>
            </a:pP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sz="1100" dirty="0" err="1">
                <a:latin typeface="Consolas" panose="020B0609020204030204" pitchFamily="49" charset="0"/>
              </a:rPr>
              <a:t>table_name</a:t>
            </a:r>
            <a:r>
              <a:rPr lang="en-US" sz="1100" dirty="0">
                <a:latin typeface="Consolas" panose="020B0609020204030204" pitchFamily="49" charset="0"/>
              </a:rPr>
              <a:t> | </a:t>
            </a:r>
            <a:r>
              <a:rPr lang="en-US" sz="1100" dirty="0" err="1">
                <a:latin typeface="Consolas" panose="020B0609020204030204" pitchFamily="49" charset="0"/>
              </a:rPr>
              <a:t>table_size</a:t>
            </a:r>
            <a:r>
              <a:rPr lang="en-US" sz="1100" dirty="0">
                <a:latin typeface="Consolas" panose="020B0609020204030204" pitchFamily="49" charset="0"/>
              </a:rPr>
              <a:t> |       </a:t>
            </a:r>
            <a:r>
              <a:rPr lang="en-US" sz="1100" dirty="0" err="1">
                <a:latin typeface="Consolas" panose="020B0609020204030204" pitchFamily="49" charset="0"/>
              </a:rPr>
              <a:t>index_name</a:t>
            </a:r>
            <a:r>
              <a:rPr lang="en-US" sz="1100" dirty="0">
                <a:latin typeface="Consolas" panose="020B0609020204030204" pitchFamily="49" charset="0"/>
              </a:rPr>
              <a:t>       | </a:t>
            </a:r>
            <a:r>
              <a:rPr lang="en-US" sz="1100" dirty="0" err="1">
                <a:latin typeface="Consolas" panose="020B0609020204030204" pitchFamily="49" charset="0"/>
              </a:rPr>
              <a:t>index_size</a:t>
            </a:r>
            <a:r>
              <a:rPr lang="en-US" sz="1100" dirty="0">
                <a:latin typeface="Consolas" panose="020B0609020204030204" pitchFamily="49" charset="0"/>
              </a:rPr>
              <a:t> | </a:t>
            </a:r>
            <a:r>
              <a:rPr lang="en-US" sz="1100" dirty="0" err="1">
                <a:latin typeface="Consolas" panose="020B0609020204030204" pitchFamily="49" charset="0"/>
              </a:rPr>
              <a:t>index_scans</a:t>
            </a:r>
            <a:r>
              <a:rPr lang="en-US" sz="1100" dirty="0">
                <a:latin typeface="Consolas" panose="020B0609020204030204" pitchFamily="49" charset="0"/>
              </a:rPr>
              <a:t> | </a:t>
            </a:r>
            <a:r>
              <a:rPr lang="en-US" sz="1100" dirty="0" err="1">
                <a:latin typeface="Consolas" panose="020B0609020204030204" pitchFamily="49" charset="0"/>
              </a:rPr>
              <a:t>waste_percent</a:t>
            </a:r>
            <a:r>
              <a:rPr lang="en-US" sz="1100" dirty="0">
                <a:latin typeface="Consolas" panose="020B0609020204030204" pitchFamily="49" charset="0"/>
              </a:rPr>
              <a:t> | waste</a:t>
            </a:r>
          </a:p>
          <a:p>
            <a:pPr marL="204140" indent="-122479">
              <a:spcBef>
                <a:spcPts val="0"/>
              </a:spcBef>
              <a:buFont typeface="Arial"/>
              <a:buNone/>
            </a:pPr>
            <a:r>
              <a:rPr lang="en-US" sz="1100" dirty="0">
                <a:latin typeface="Consolas" panose="020B0609020204030204" pitchFamily="49" charset="0"/>
              </a:rPr>
              <a:t>------------+------------+------------------------+------------+-------------+---------------+--------</a:t>
            </a:r>
          </a:p>
          <a:p>
            <a:pPr marL="204140" indent="-122479">
              <a:spcBef>
                <a:spcPts val="0"/>
              </a:spcBef>
              <a:buFont typeface="Arial"/>
              <a:buNone/>
            </a:pPr>
            <a:r>
              <a:rPr lang="en-US" sz="1100" dirty="0">
                <a:latin typeface="Consolas" panose="020B0609020204030204" pitchFamily="49" charset="0"/>
              </a:rPr>
              <a:t> clients2   | 2503 MB    | clients2_pkey          | 857 MB     |           0 |          49.0 | 427 MB</a:t>
            </a:r>
          </a:p>
          <a:p>
            <a:pPr marL="204140" indent="-122479">
              <a:spcBef>
                <a:spcPts val="0"/>
              </a:spcBef>
              <a:buFont typeface="Arial"/>
              <a:buNone/>
            </a:pPr>
            <a:r>
              <a:rPr lang="en-US" sz="1100" dirty="0">
                <a:latin typeface="Consolas" panose="020B0609020204030204" pitchFamily="49" charset="0"/>
              </a:rPr>
              <a:t> clients2   | 2503 MB    | clients2_client_dt_idx | 234 MB     |           0 |          40.0 | 95 MB</a:t>
            </a:r>
          </a:p>
          <a:p>
            <a:pPr marL="204140" indent="-122479">
              <a:spcBef>
                <a:spcPts val="0"/>
              </a:spcBef>
              <a:buFont typeface="Arial"/>
              <a:buNone/>
            </a:pPr>
            <a:r>
              <a:rPr lang="en-US" sz="1100" dirty="0">
                <a:latin typeface="Consolas" panose="020B0609020204030204" pitchFamily="49" charset="0"/>
              </a:rPr>
              <a:t> clients1   | 153 MB     | clients1_pkey          | 86 MB      |           0 |          49.0 | 43 MB</a:t>
            </a:r>
          </a:p>
          <a:p>
            <a:pPr marL="204140" indent="-122479">
              <a:spcBef>
                <a:spcPts val="0"/>
              </a:spcBef>
              <a:buFont typeface="Arial"/>
              <a:buNone/>
            </a:pPr>
            <a:r>
              <a:rPr lang="en-US" sz="1100" dirty="0">
                <a:latin typeface="Consolas" panose="020B0609020204030204" pitchFamily="49" charset="0"/>
              </a:rPr>
              <a:t> clients1   | 153 MB     | clients1_client_dt_idx | 33 MB      |           0 |          45.0 | 15 MB</a:t>
            </a:r>
          </a:p>
        </p:txBody>
      </p:sp>
      <p:sp>
        <p:nvSpPr>
          <p:cNvPr id="6" name="Google Shape;180;p21">
            <a:extLst>
              <a:ext uri="{FF2B5EF4-FFF2-40B4-BE49-F238E27FC236}">
                <a16:creationId xmlns:a16="http://schemas.microsoft.com/office/drawing/2014/main" id="{27A452BD-2516-4762-CB20-03BFAFD93F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2513" y="-1"/>
            <a:ext cx="8050336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1 Подготовка тестовой среды</a:t>
            </a:r>
            <a:endParaRPr dirty="0"/>
          </a:p>
        </p:txBody>
      </p:sp>
      <p:sp>
        <p:nvSpPr>
          <p:cNvPr id="5" name="PB">
            <a:extLst>
              <a:ext uri="{FF2B5EF4-FFF2-40B4-BE49-F238E27FC236}">
                <a16:creationId xmlns:a16="http://schemas.microsoft.com/office/drawing/2014/main" id="{FE19C408-ECAC-C1A5-E1C1-B20284FFCEEC}"/>
              </a:ext>
            </a:extLst>
          </p:cNvPr>
          <p:cNvSpPr/>
          <p:nvPr/>
        </p:nvSpPr>
        <p:spPr>
          <a:xfrm>
            <a:off x="0" y="5092700"/>
            <a:ext cx="3459892" cy="50800"/>
          </a:xfrm>
          <a:prstGeom prst="rect">
            <a:avLst/>
          </a:prstGeom>
          <a:solidFill>
            <a:srgbClr val="FCCB4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6980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445789" y="1119964"/>
            <a:ext cx="8261046" cy="312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sz="2000" dirty="0">
              <a:latin typeface="Consolas" panose="020B0609020204030204" pitchFamily="49" charset="0"/>
            </a:endParaRPr>
          </a:p>
        </p:txBody>
      </p:sp>
      <p:sp>
        <p:nvSpPr>
          <p:cNvPr id="2" name="Google Shape;179;p21">
            <a:extLst>
              <a:ext uri="{FF2B5EF4-FFF2-40B4-BE49-F238E27FC236}">
                <a16:creationId xmlns:a16="http://schemas.microsoft.com/office/drawing/2014/main" id="{126032FC-7ECE-2A1A-C9E0-07F4CEC2CAEB}"/>
              </a:ext>
            </a:extLst>
          </p:cNvPr>
          <p:cNvSpPr txBox="1">
            <a:spLocks/>
          </p:cNvSpPr>
          <p:nvPr/>
        </p:nvSpPr>
        <p:spPr>
          <a:xfrm>
            <a:off x="266400" y="1036800"/>
            <a:ext cx="8652849" cy="336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026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204140" indent="-122479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dirty="0">
                <a:latin typeface="+mn-lt"/>
              </a:rPr>
              <a:t>Создаём бэкап и скрипты, для</a:t>
            </a:r>
            <a:r>
              <a:rPr lang="en-US" sz="1900" dirty="0">
                <a:latin typeface="+mn-lt"/>
              </a:rPr>
              <a:t> </a:t>
            </a:r>
            <a:r>
              <a:rPr lang="ru-RU" sz="1900" dirty="0">
                <a:latin typeface="+mn-lt"/>
              </a:rPr>
              <a:t>восстановления БД и последовательного запуска утилит.</a:t>
            </a:r>
            <a:endParaRPr lang="en-US" sz="1900" dirty="0">
              <a:latin typeface="+mn-lt"/>
            </a:endParaRP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+mn-lt"/>
            </a:endParaRP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dirty="0">
                <a:latin typeface="+mn-lt"/>
              </a:rPr>
              <a:t>Начальная точка:</a:t>
            </a:r>
            <a:endParaRPr lang="en-GB" sz="1900" dirty="0">
              <a:latin typeface="+mn-lt"/>
            </a:endParaRP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None/>
            </a:pPr>
            <a:br>
              <a:rPr lang="ru-RU" sz="1900" dirty="0">
                <a:latin typeface="+mn-lt"/>
              </a:rPr>
            </a:br>
            <a:r>
              <a:rPr lang="en-US" sz="1900" dirty="0">
                <a:latin typeface="Consolas" panose="020B0609020204030204" pitchFamily="49" charset="0"/>
              </a:rPr>
              <a:t>du -</a:t>
            </a:r>
            <a:r>
              <a:rPr lang="en-US" sz="1900" dirty="0" err="1">
                <a:latin typeface="Consolas" panose="020B0609020204030204" pitchFamily="49" charset="0"/>
              </a:rPr>
              <a:t>sh</a:t>
            </a:r>
            <a:r>
              <a:rPr lang="en-US" sz="1900" dirty="0">
                <a:latin typeface="Consolas" panose="020B0609020204030204" pitchFamily="49" charset="0"/>
              </a:rPr>
              <a:t> /var/lib/</a:t>
            </a:r>
            <a:r>
              <a:rPr lang="en-US" sz="1900" dirty="0" err="1">
                <a:latin typeface="Consolas" panose="020B0609020204030204" pitchFamily="49" charset="0"/>
              </a:rPr>
              <a:t>postgresql</a:t>
            </a:r>
            <a:r>
              <a:rPr lang="en-US" sz="1900" dirty="0">
                <a:latin typeface="Consolas" panose="020B0609020204030204" pitchFamily="49" charset="0"/>
              </a:rPr>
              <a:t>/15/main/*|grep -e{</a:t>
            </a:r>
            <a:r>
              <a:rPr lang="en-US" sz="1900" dirty="0" err="1">
                <a:latin typeface="Consolas" panose="020B0609020204030204" pitchFamily="49" charset="0"/>
              </a:rPr>
              <a:t>base,pg_wal</a:t>
            </a: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11G     /var/lib/</a:t>
            </a:r>
            <a:r>
              <a:rPr lang="en-US" sz="1900" dirty="0" err="1">
                <a:latin typeface="Consolas" panose="020B0609020204030204" pitchFamily="49" charset="0"/>
              </a:rPr>
              <a:t>postgresql</a:t>
            </a:r>
            <a:r>
              <a:rPr lang="en-US" sz="1900" dirty="0">
                <a:latin typeface="Consolas" panose="020B0609020204030204" pitchFamily="49" charset="0"/>
              </a:rPr>
              <a:t>/15/main/base</a:t>
            </a: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17M     /var/lib/</a:t>
            </a:r>
            <a:r>
              <a:rPr lang="en-US" sz="1900" dirty="0" err="1">
                <a:latin typeface="Consolas" panose="020B0609020204030204" pitchFamily="49" charset="0"/>
              </a:rPr>
              <a:t>postgresql</a:t>
            </a:r>
            <a:r>
              <a:rPr lang="en-US" sz="1900" dirty="0">
                <a:latin typeface="Consolas" panose="020B0609020204030204" pitchFamily="49" charset="0"/>
              </a:rPr>
              <a:t>/15/main/</a:t>
            </a:r>
            <a:r>
              <a:rPr lang="en-US" sz="1900" dirty="0" err="1">
                <a:latin typeface="Consolas" panose="020B0609020204030204" pitchFamily="49" charset="0"/>
              </a:rPr>
              <a:t>pg_wal</a:t>
            </a:r>
            <a:endParaRPr lang="en-US" sz="1900" dirty="0">
              <a:latin typeface="Consolas" panose="020B0609020204030204" pitchFamily="49" charset="0"/>
            </a:endParaRP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sp>
        <p:nvSpPr>
          <p:cNvPr id="6" name="Google Shape;180;p21">
            <a:extLst>
              <a:ext uri="{FF2B5EF4-FFF2-40B4-BE49-F238E27FC236}">
                <a16:creationId xmlns:a16="http://schemas.microsoft.com/office/drawing/2014/main" id="{2C4C7738-AFA7-C331-7EDF-5F1BACD263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2513" y="-1"/>
            <a:ext cx="8050336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1 Подготовка тестовой среды</a:t>
            </a:r>
            <a:endParaRPr dirty="0"/>
          </a:p>
        </p:txBody>
      </p:sp>
      <p:sp>
        <p:nvSpPr>
          <p:cNvPr id="5" name="PB">
            <a:extLst>
              <a:ext uri="{FF2B5EF4-FFF2-40B4-BE49-F238E27FC236}">
                <a16:creationId xmlns:a16="http://schemas.microsoft.com/office/drawing/2014/main" id="{8C340D91-968C-053F-76E3-2BA9CD4D1411}"/>
              </a:ext>
            </a:extLst>
          </p:cNvPr>
          <p:cNvSpPr/>
          <p:nvPr/>
        </p:nvSpPr>
        <p:spPr>
          <a:xfrm>
            <a:off x="0" y="5092700"/>
            <a:ext cx="3583460" cy="50800"/>
          </a:xfrm>
          <a:prstGeom prst="rect">
            <a:avLst/>
          </a:prstGeom>
          <a:solidFill>
            <a:srgbClr val="FCCB4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598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8"/>
          <p:cNvSpPr txBox="1"/>
          <p:nvPr/>
        </p:nvSpPr>
        <p:spPr>
          <a:xfrm>
            <a:off x="344646" y="990482"/>
            <a:ext cx="3664018" cy="204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54037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ingdings" pitchFamily="2" charset="2"/>
              <a:buChar char="ü"/>
            </a:pPr>
            <a:r>
              <a:rPr lang="ru-RU" sz="1600" b="1" dirty="0">
                <a:solidFill>
                  <a:schemeClr val="dk1"/>
                </a:solidFill>
              </a:rPr>
              <a:t>Миграция</a:t>
            </a:r>
          </a:p>
          <a:p>
            <a:pPr marL="554037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ingdings" pitchFamily="2" charset="2"/>
              <a:buChar char="ü"/>
            </a:pPr>
            <a:r>
              <a:rPr lang="ru-RU" sz="1600" b="1" dirty="0">
                <a:solidFill>
                  <a:schemeClr val="dk1"/>
                </a:solidFill>
              </a:rPr>
              <a:t>Апгрейды</a:t>
            </a:r>
          </a:p>
          <a:p>
            <a:pPr marL="554037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ingdings" pitchFamily="2" charset="2"/>
              <a:buChar char="ü"/>
            </a:pPr>
            <a:r>
              <a:rPr lang="ru-RU" sz="1600" b="1" dirty="0">
                <a:solidFill>
                  <a:schemeClr val="dk1"/>
                </a:solidFill>
              </a:rPr>
              <a:t>Оптимизация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b="1" dirty="0">
                <a:solidFill>
                  <a:schemeClr val="dk1"/>
                </a:solidFill>
              </a:rPr>
              <a:t>запросов</a:t>
            </a:r>
            <a:r>
              <a:rPr lang="ru-RU" sz="1600" dirty="0">
                <a:solidFill>
                  <a:schemeClr val="dk1"/>
                </a:solidFill>
              </a:rPr>
              <a:t> и </a:t>
            </a:r>
            <a:r>
              <a:rPr lang="ru-RU" sz="1600" dirty="0">
                <a:solidFill>
                  <a:srgbClr val="2C2D2D"/>
                </a:solidFill>
                <a:highlight>
                  <a:srgbClr val="FFFFFF"/>
                </a:highlight>
              </a:rPr>
              <a:t>производительности БД</a:t>
            </a:r>
            <a:endParaRPr lang="ru-RU" sz="1600" dirty="0">
              <a:solidFill>
                <a:schemeClr val="dk1"/>
              </a:solidFill>
            </a:endParaRPr>
          </a:p>
          <a:p>
            <a:pPr marL="554037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ingdings" pitchFamily="2" charset="2"/>
              <a:buChar char="ü"/>
            </a:pPr>
            <a:r>
              <a:rPr lang="ru-RU" sz="1600" b="1" dirty="0">
                <a:solidFill>
                  <a:schemeClr val="dk1"/>
                </a:solidFill>
              </a:rPr>
              <a:t>Настройка</a:t>
            </a:r>
            <a:r>
              <a:rPr lang="ru-RU" sz="1600" dirty="0">
                <a:solidFill>
                  <a:schemeClr val="dk1"/>
                </a:solidFill>
              </a:rPr>
              <a:t> мониторинга</a:t>
            </a:r>
          </a:p>
          <a:p>
            <a:pPr marL="554037" indent="-285750">
              <a:lnSpc>
                <a:spcPct val="115000"/>
              </a:lnSpc>
              <a:buClr>
                <a:schemeClr val="dk1"/>
              </a:buClr>
              <a:buSzPts val="1600"/>
              <a:buFont typeface="Wingdings" pitchFamily="2" charset="2"/>
              <a:buChar char="ü"/>
            </a:pPr>
            <a:r>
              <a:rPr lang="ru-RU" sz="1600" dirty="0">
                <a:solidFill>
                  <a:srgbClr val="2C2D2D"/>
                </a:solidFill>
                <a:highlight>
                  <a:srgbClr val="FFFFFF"/>
                </a:highlight>
              </a:rPr>
              <a:t>Резервное копирование и </a:t>
            </a:r>
            <a:r>
              <a:rPr lang="ru-RU" sz="1600" b="1" dirty="0">
                <a:solidFill>
                  <a:srgbClr val="2C2D2D"/>
                </a:solidFill>
                <a:highlight>
                  <a:srgbClr val="FFFFFF"/>
                </a:highlight>
              </a:rPr>
              <a:t>восстановление</a:t>
            </a:r>
          </a:p>
        </p:txBody>
      </p:sp>
      <p:pic>
        <p:nvPicPr>
          <p:cNvPr id="5" name="Picture 4" descr="A picture containing reptile, elephant, trunk&#10;&#10;Description automatically generated">
            <a:extLst>
              <a:ext uri="{FF2B5EF4-FFF2-40B4-BE49-F238E27FC236}">
                <a16:creationId xmlns:a16="http://schemas.microsoft.com/office/drawing/2014/main" id="{E527CBC7-30E3-CE60-8455-48A75E702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707" y="0"/>
            <a:ext cx="4891293" cy="5143500"/>
          </a:xfrm>
          <a:prstGeom prst="rect">
            <a:avLst/>
          </a:prstGeom>
        </p:spPr>
      </p:pic>
      <p:sp>
        <p:nvSpPr>
          <p:cNvPr id="2" name="Google Shape;164;p18">
            <a:extLst>
              <a:ext uri="{FF2B5EF4-FFF2-40B4-BE49-F238E27FC236}">
                <a16:creationId xmlns:a16="http://schemas.microsoft.com/office/drawing/2014/main" id="{626D10AB-993D-77C6-C199-A37F63B122C5}"/>
              </a:ext>
            </a:extLst>
          </p:cNvPr>
          <p:cNvSpPr txBox="1"/>
          <p:nvPr/>
        </p:nvSpPr>
        <p:spPr>
          <a:xfrm>
            <a:off x="2965801" y="3128155"/>
            <a:ext cx="3870846" cy="204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54037" indent="-285750">
              <a:lnSpc>
                <a:spcPct val="115000"/>
              </a:lnSpc>
              <a:buClr>
                <a:schemeClr val="dk1"/>
              </a:buClr>
              <a:buSzPts val="1600"/>
              <a:buFont typeface="Wingdings" pitchFamily="2" charset="2"/>
              <a:buChar char="ü"/>
            </a:pPr>
            <a:r>
              <a:rPr lang="ru-RU" sz="1600" dirty="0">
                <a:solidFill>
                  <a:srgbClr val="2C2D2D"/>
                </a:solidFill>
                <a:highlight>
                  <a:srgbClr val="FFFFFF"/>
                </a:highlight>
              </a:rPr>
              <a:t>Р</a:t>
            </a:r>
            <a:r>
              <a:rPr lang="en-GB" sz="1600" dirty="0" err="1">
                <a:solidFill>
                  <a:srgbClr val="2C2D2D"/>
                </a:solidFill>
                <a:highlight>
                  <a:srgbClr val="FFFFFF"/>
                </a:highlight>
              </a:rPr>
              <a:t>абота</a:t>
            </a:r>
            <a:r>
              <a:rPr lang="en-GB" sz="1600" dirty="0">
                <a:solidFill>
                  <a:srgbClr val="2C2D2D"/>
                </a:solidFill>
                <a:highlight>
                  <a:srgbClr val="FFFFFF"/>
                </a:highlight>
              </a:rPr>
              <a:t> </a:t>
            </a:r>
            <a:r>
              <a:rPr lang="en-GB" sz="1600" dirty="0" err="1">
                <a:solidFill>
                  <a:srgbClr val="2C2D2D"/>
                </a:solidFill>
                <a:highlight>
                  <a:srgbClr val="FFFFFF"/>
                </a:highlight>
              </a:rPr>
              <a:t>со</a:t>
            </a:r>
            <a:r>
              <a:rPr lang="en-GB" sz="1600" dirty="0">
                <a:solidFill>
                  <a:srgbClr val="2C2D2D"/>
                </a:solidFill>
                <a:highlight>
                  <a:srgbClr val="FFFFFF"/>
                </a:highlight>
              </a:rPr>
              <a:t> </a:t>
            </a:r>
            <a:r>
              <a:rPr lang="en-GB" sz="1600" b="1" dirty="0" err="1">
                <a:solidFill>
                  <a:srgbClr val="2C2D2D"/>
                </a:solidFill>
                <a:highlight>
                  <a:srgbClr val="FFFFFF"/>
                </a:highlight>
              </a:rPr>
              <a:t>сложной</a:t>
            </a:r>
            <a:r>
              <a:rPr lang="en-GB" sz="1600" b="1" dirty="0">
                <a:solidFill>
                  <a:srgbClr val="2C2D2D"/>
                </a:solidFill>
                <a:highlight>
                  <a:srgbClr val="FFFFFF"/>
                </a:highlight>
              </a:rPr>
              <a:t> </a:t>
            </a:r>
            <a:r>
              <a:rPr lang="en-GB" sz="1600" b="1" dirty="0" err="1">
                <a:solidFill>
                  <a:srgbClr val="2C2D2D"/>
                </a:solidFill>
                <a:highlight>
                  <a:srgbClr val="FFFFFF"/>
                </a:highlight>
              </a:rPr>
              <a:t>нагрузкой</a:t>
            </a:r>
            <a:endParaRPr lang="ru-RU" sz="1600" b="1" dirty="0">
              <a:solidFill>
                <a:srgbClr val="2C2D2D"/>
              </a:solidFill>
              <a:highlight>
                <a:srgbClr val="FFFFFF"/>
              </a:highlight>
            </a:endParaRPr>
          </a:p>
          <a:p>
            <a:pPr marL="554037" indent="-285750">
              <a:lnSpc>
                <a:spcPct val="115000"/>
              </a:lnSpc>
              <a:buClr>
                <a:schemeClr val="dk1"/>
              </a:buClr>
              <a:buSzPts val="1600"/>
              <a:buFont typeface="Wingdings" pitchFamily="2" charset="2"/>
              <a:buChar char="ü"/>
            </a:pPr>
            <a:r>
              <a:rPr lang="ru-RU" sz="1600" b="1" dirty="0">
                <a:solidFill>
                  <a:srgbClr val="2C2D2D"/>
                </a:solidFill>
                <a:highlight>
                  <a:srgbClr val="FFFFFF"/>
                </a:highlight>
              </a:rPr>
              <a:t>А</a:t>
            </a:r>
            <a:r>
              <a:rPr lang="en-GB" sz="1600" b="1" dirty="0" err="1">
                <a:solidFill>
                  <a:srgbClr val="2C2D2D"/>
                </a:solidFill>
                <a:highlight>
                  <a:srgbClr val="FFFFFF"/>
                </a:highlight>
              </a:rPr>
              <a:t>рхитектур</a:t>
            </a:r>
            <a:r>
              <a:rPr lang="ru-RU" sz="1600" b="1" dirty="0" err="1">
                <a:solidFill>
                  <a:srgbClr val="2C2D2D"/>
                </a:solidFill>
                <a:highlight>
                  <a:srgbClr val="FFFFFF"/>
                </a:highlight>
              </a:rPr>
              <a:t>ные</a:t>
            </a:r>
            <a:r>
              <a:rPr lang="ru-RU" sz="1600" b="1" dirty="0">
                <a:solidFill>
                  <a:srgbClr val="2C2D2D"/>
                </a:solidFill>
                <a:highlight>
                  <a:srgbClr val="FFFFFF"/>
                </a:highlight>
              </a:rPr>
              <a:t> консультации</a:t>
            </a:r>
          </a:p>
          <a:p>
            <a:pPr marL="554037" indent="-285750">
              <a:lnSpc>
                <a:spcPct val="115000"/>
              </a:lnSpc>
              <a:buClr>
                <a:schemeClr val="dk1"/>
              </a:buClr>
              <a:buSzPts val="1600"/>
              <a:buFont typeface="Wingdings" pitchFamily="2" charset="2"/>
              <a:buChar char="ü"/>
            </a:pPr>
            <a:r>
              <a:rPr lang="ru-RU" sz="1600" b="1" dirty="0">
                <a:solidFill>
                  <a:schemeClr val="dk1"/>
                </a:solidFill>
              </a:rPr>
              <a:t>У</a:t>
            </a:r>
            <a:r>
              <a:rPr lang="en-GB" sz="1600" b="1" dirty="0" err="1">
                <a:solidFill>
                  <a:schemeClr val="dk1"/>
                </a:solidFill>
              </a:rPr>
              <a:t>меньшение</a:t>
            </a:r>
            <a:r>
              <a:rPr lang="en-GB" sz="1600" b="1" dirty="0">
                <a:solidFill>
                  <a:schemeClr val="dk1"/>
                </a:solidFill>
              </a:rPr>
              <a:t> </a:t>
            </a:r>
            <a:r>
              <a:rPr lang="en-GB" sz="1600" b="1" dirty="0" err="1">
                <a:solidFill>
                  <a:schemeClr val="dk1"/>
                </a:solidFill>
              </a:rPr>
              <a:t>времени</a:t>
            </a:r>
            <a:r>
              <a:rPr lang="en-GB" sz="1600" b="1" dirty="0">
                <a:solidFill>
                  <a:schemeClr val="dk1"/>
                </a:solidFill>
              </a:rPr>
              <a:t> </a:t>
            </a:r>
            <a:r>
              <a:rPr lang="en-GB" sz="1600" b="1" dirty="0" err="1">
                <a:solidFill>
                  <a:schemeClr val="dk1"/>
                </a:solidFill>
              </a:rPr>
              <a:t>отклика</a:t>
            </a:r>
            <a:r>
              <a:rPr lang="en-GB" sz="1600" b="1" dirty="0">
                <a:solidFill>
                  <a:schemeClr val="dk1"/>
                </a:solidFill>
              </a:rPr>
              <a:t> </a:t>
            </a:r>
            <a:r>
              <a:rPr lang="en-GB" sz="1600" dirty="0" err="1">
                <a:solidFill>
                  <a:srgbClr val="2C2D2D"/>
                </a:solidFill>
                <a:highlight>
                  <a:srgbClr val="FFFFFF"/>
                </a:highlight>
              </a:rPr>
              <a:t>при</a:t>
            </a:r>
            <a:r>
              <a:rPr lang="en-GB" sz="1600" dirty="0">
                <a:solidFill>
                  <a:srgbClr val="2C2D2D"/>
                </a:solidFill>
                <a:highlight>
                  <a:srgbClr val="FFFFFF"/>
                </a:highlight>
              </a:rPr>
              <a:t> </a:t>
            </a:r>
            <a:r>
              <a:rPr lang="en-GB" sz="1600" dirty="0" err="1">
                <a:solidFill>
                  <a:srgbClr val="2C2D2D"/>
                </a:solidFill>
                <a:highlight>
                  <a:srgbClr val="FFFFFF"/>
                </a:highlight>
              </a:rPr>
              <a:t>растущем</a:t>
            </a:r>
            <a:r>
              <a:rPr lang="en-GB" sz="1600" dirty="0">
                <a:solidFill>
                  <a:srgbClr val="2C2D2D"/>
                </a:solidFill>
                <a:highlight>
                  <a:srgbClr val="FFFFFF"/>
                </a:highlight>
              </a:rPr>
              <a:t> </a:t>
            </a:r>
            <a:r>
              <a:rPr lang="en-GB" sz="1600" dirty="0" err="1">
                <a:solidFill>
                  <a:srgbClr val="2C2D2D"/>
                </a:solidFill>
                <a:highlight>
                  <a:srgbClr val="FFFFFF"/>
                </a:highlight>
              </a:rPr>
              <a:t>трафике</a:t>
            </a:r>
            <a:endParaRPr sz="1600" dirty="0">
              <a:solidFill>
                <a:srgbClr val="2C2D2D"/>
              </a:solidFill>
              <a:highlight>
                <a:srgbClr val="FFFFFF"/>
              </a:highlight>
            </a:endParaRPr>
          </a:p>
          <a:p>
            <a:pPr marL="554037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2D2D"/>
              </a:buClr>
              <a:buSzPts val="1600"/>
              <a:buFont typeface="Wingdings" pitchFamily="2" charset="2"/>
              <a:buChar char="ü"/>
            </a:pPr>
            <a:r>
              <a:rPr lang="ru-RU" sz="1600" dirty="0">
                <a:solidFill>
                  <a:srgbClr val="2C2D2D"/>
                </a:solidFill>
                <a:highlight>
                  <a:srgbClr val="FFFFFF"/>
                </a:highlight>
              </a:rPr>
              <a:t>П</a:t>
            </a:r>
            <a:r>
              <a:rPr lang="en-GB" sz="1600" dirty="0" err="1">
                <a:solidFill>
                  <a:srgbClr val="2C2D2D"/>
                </a:solidFill>
                <a:highlight>
                  <a:srgbClr val="FFFFFF"/>
                </a:highlight>
              </a:rPr>
              <a:t>оиск</a:t>
            </a:r>
            <a:r>
              <a:rPr lang="en-GB" sz="1600" dirty="0">
                <a:solidFill>
                  <a:srgbClr val="2C2D2D"/>
                </a:solidFill>
                <a:highlight>
                  <a:srgbClr val="FFFFFF"/>
                </a:highlight>
              </a:rPr>
              <a:t> и </a:t>
            </a:r>
            <a:r>
              <a:rPr lang="en-GB" sz="1600" b="1" dirty="0" err="1">
                <a:solidFill>
                  <a:srgbClr val="2C2D2D"/>
                </a:solidFill>
                <a:highlight>
                  <a:srgbClr val="FFFFFF"/>
                </a:highlight>
              </a:rPr>
              <a:t>устранение</a:t>
            </a:r>
            <a:r>
              <a:rPr lang="en-GB" sz="1600" b="1" dirty="0">
                <a:solidFill>
                  <a:srgbClr val="2C2D2D"/>
                </a:solidFill>
                <a:highlight>
                  <a:srgbClr val="FFFFFF"/>
                </a:highlight>
              </a:rPr>
              <a:t> </a:t>
            </a:r>
            <a:r>
              <a:rPr lang="en-GB" sz="1600" b="1" dirty="0" err="1">
                <a:solidFill>
                  <a:srgbClr val="2C2D2D"/>
                </a:solidFill>
                <a:highlight>
                  <a:srgbClr val="FFFFFF"/>
                </a:highlight>
              </a:rPr>
              <a:t>причин</a:t>
            </a:r>
            <a:r>
              <a:rPr lang="en-GB" sz="1600" b="1" dirty="0">
                <a:solidFill>
                  <a:srgbClr val="2C2D2D"/>
                </a:solidFill>
                <a:highlight>
                  <a:srgbClr val="FFFFFF"/>
                </a:highlight>
              </a:rPr>
              <a:t> </a:t>
            </a:r>
            <a:r>
              <a:rPr lang="en-GB" sz="1600" b="1" dirty="0" err="1">
                <a:solidFill>
                  <a:srgbClr val="2C2D2D"/>
                </a:solidFill>
                <a:highlight>
                  <a:srgbClr val="FFFFFF"/>
                </a:highlight>
              </a:rPr>
              <a:t>падения</a:t>
            </a:r>
            <a:r>
              <a:rPr lang="en-GB" sz="1600" b="1" dirty="0">
                <a:solidFill>
                  <a:srgbClr val="2C2D2D"/>
                </a:solidFill>
                <a:highlight>
                  <a:srgbClr val="FFFFFF"/>
                </a:highlight>
              </a:rPr>
              <a:t> </a:t>
            </a:r>
            <a:r>
              <a:rPr lang="en-GB" sz="1600" dirty="0" err="1">
                <a:solidFill>
                  <a:srgbClr val="2C2D2D"/>
                </a:solidFill>
                <a:highlight>
                  <a:srgbClr val="FFFFFF"/>
                </a:highlight>
              </a:rPr>
              <a:t>производительности</a:t>
            </a:r>
            <a:endParaRPr lang="ru-RU" sz="1600" dirty="0">
              <a:solidFill>
                <a:srgbClr val="2C2D2D"/>
              </a:solidFill>
              <a:highlight>
                <a:srgbClr val="FFFFFF"/>
              </a:highlight>
            </a:endParaRPr>
          </a:p>
        </p:txBody>
      </p:sp>
      <p:sp>
        <p:nvSpPr>
          <p:cNvPr id="3" name="Google Shape;173;p18">
            <a:extLst>
              <a:ext uri="{FF2B5EF4-FFF2-40B4-BE49-F238E27FC236}">
                <a16:creationId xmlns:a16="http://schemas.microsoft.com/office/drawing/2014/main" id="{693E7B6E-8B5E-FE4C-DBB7-2F409A26AFDE}"/>
              </a:ext>
            </a:extLst>
          </p:cNvPr>
          <p:cNvSpPr txBox="1"/>
          <p:nvPr/>
        </p:nvSpPr>
        <p:spPr>
          <a:xfrm>
            <a:off x="1995719" y="226133"/>
            <a:ext cx="4962900" cy="538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Cabin"/>
              <a:buNone/>
            </a:pPr>
            <a:r>
              <a:rPr lang="ru-RU" sz="1600" b="1" dirty="0">
                <a:solidFill>
                  <a:schemeClr val="dk1"/>
                </a:solidFill>
              </a:rPr>
              <a:t>Чем мы занимаемся?</a:t>
            </a:r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6238AB26-D72B-7990-66F5-B35B8FD923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699" y="4410529"/>
            <a:ext cx="1830818" cy="506838"/>
          </a:xfrm>
          <a:prstGeom prst="rect">
            <a:avLst/>
          </a:prstGeom>
        </p:spPr>
      </p:pic>
      <p:sp>
        <p:nvSpPr>
          <p:cNvPr id="7" name="PB">
            <a:extLst>
              <a:ext uri="{FF2B5EF4-FFF2-40B4-BE49-F238E27FC236}">
                <a16:creationId xmlns:a16="http://schemas.microsoft.com/office/drawing/2014/main" id="{6282EFBB-78D3-F063-3B50-CA2A5DCDB612}"/>
              </a:ext>
            </a:extLst>
          </p:cNvPr>
          <p:cNvSpPr/>
          <p:nvPr/>
        </p:nvSpPr>
        <p:spPr>
          <a:xfrm>
            <a:off x="0" y="5092700"/>
            <a:ext cx="370703" cy="50800"/>
          </a:xfrm>
          <a:prstGeom prst="rect">
            <a:avLst/>
          </a:prstGeom>
          <a:solidFill>
            <a:srgbClr val="FCCB4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5400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"/>
          <p:cNvSpPr txBox="1">
            <a:spLocks noGrp="1"/>
          </p:cNvSpPr>
          <p:nvPr>
            <p:ph type="title"/>
          </p:nvPr>
        </p:nvSpPr>
        <p:spPr>
          <a:xfrm>
            <a:off x="480916" y="3037617"/>
            <a:ext cx="2673410" cy="1507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9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571"/>
              <a:buFont typeface="Arial"/>
              <a:buNone/>
            </a:pPr>
            <a:r>
              <a:rPr lang="ru-RU" dirty="0"/>
              <a:t>Результаты экспериментов</a:t>
            </a:r>
            <a:endParaRPr sz="1400" dirty="0">
              <a:latin typeface="Consolas" panose="020B0609020204030204" pitchFamily="49" charset="0"/>
            </a:endParaRPr>
          </a:p>
        </p:txBody>
      </p:sp>
      <p:sp>
        <p:nvSpPr>
          <p:cNvPr id="174" name="Google Shape;174;p20"/>
          <p:cNvSpPr txBox="1">
            <a:spLocks noGrp="1"/>
          </p:cNvSpPr>
          <p:nvPr>
            <p:ph type="sldNum" idx="4294967295"/>
          </p:nvPr>
        </p:nvSpPr>
        <p:spPr>
          <a:xfrm>
            <a:off x="480917" y="1025360"/>
            <a:ext cx="2592484" cy="1527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ru-RU" sz="12000" b="1" dirty="0"/>
              <a:t>2</a:t>
            </a:r>
            <a:endParaRPr sz="12000" b="1" dirty="0"/>
          </a:p>
        </p:txBody>
      </p:sp>
      <p:pic>
        <p:nvPicPr>
          <p:cNvPr id="8" name="Picture 7" descr="A picture containing person, outdoor, person&#10;&#10;Description automatically generated">
            <a:extLst>
              <a:ext uri="{FF2B5EF4-FFF2-40B4-BE49-F238E27FC236}">
                <a16:creationId xmlns:a16="http://schemas.microsoft.com/office/drawing/2014/main" id="{528EF26B-2E42-A431-FFD3-D83F0A0C2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731" y="0"/>
            <a:ext cx="6117269" cy="5143500"/>
          </a:xfrm>
          <a:prstGeom prst="rect">
            <a:avLst/>
          </a:prstGeom>
        </p:spPr>
      </p:pic>
      <p:sp>
        <p:nvSpPr>
          <p:cNvPr id="4" name="PB">
            <a:extLst>
              <a:ext uri="{FF2B5EF4-FFF2-40B4-BE49-F238E27FC236}">
                <a16:creationId xmlns:a16="http://schemas.microsoft.com/office/drawing/2014/main" id="{FA7C9E11-15A4-6D7F-6093-B6D08120E33B}"/>
              </a:ext>
            </a:extLst>
          </p:cNvPr>
          <p:cNvSpPr/>
          <p:nvPr/>
        </p:nvSpPr>
        <p:spPr>
          <a:xfrm>
            <a:off x="0" y="5092700"/>
            <a:ext cx="3707027" cy="50800"/>
          </a:xfrm>
          <a:prstGeom prst="rect">
            <a:avLst/>
          </a:prstGeom>
          <a:solidFill>
            <a:srgbClr val="FCCB4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7949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445789" y="1119964"/>
            <a:ext cx="8261046" cy="312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sz="2000" dirty="0">
              <a:latin typeface="Consolas" panose="020B0609020204030204" pitchFamily="49" charset="0"/>
            </a:endParaRPr>
          </a:p>
        </p:txBody>
      </p:sp>
      <p:sp>
        <p:nvSpPr>
          <p:cNvPr id="182" name="Google Shape;182;p21"/>
          <p:cNvSpPr txBox="1">
            <a:spLocks noGrp="1"/>
          </p:cNvSpPr>
          <p:nvPr>
            <p:ph type="ftr" idx="11"/>
          </p:nvPr>
        </p:nvSpPr>
        <p:spPr>
          <a:xfrm>
            <a:off x="459919" y="4616516"/>
            <a:ext cx="5655431" cy="43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" name="Google Shape;179;p21">
            <a:extLst>
              <a:ext uri="{FF2B5EF4-FFF2-40B4-BE49-F238E27FC236}">
                <a16:creationId xmlns:a16="http://schemas.microsoft.com/office/drawing/2014/main" id="{126032FC-7ECE-2A1A-C9E0-07F4CEC2CAEB}"/>
              </a:ext>
            </a:extLst>
          </p:cNvPr>
          <p:cNvSpPr txBox="1">
            <a:spLocks/>
          </p:cNvSpPr>
          <p:nvPr/>
        </p:nvSpPr>
        <p:spPr>
          <a:xfrm>
            <a:off x="266400" y="1036800"/>
            <a:ext cx="8652849" cy="336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026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ru-RU" sz="1900" dirty="0">
                <a:latin typeface="+mn-lt"/>
              </a:rPr>
              <a:t>Обязательно уведомляем о том, что будут работы (повышенная нагрузка на диски, сеть, </a:t>
            </a:r>
            <a:r>
              <a:rPr lang="en-US" sz="1900" dirty="0">
                <a:latin typeface="+mn-lt"/>
              </a:rPr>
              <a:t>CPU</a:t>
            </a:r>
            <a:r>
              <a:rPr lang="ru-RU" sz="1900" dirty="0">
                <a:latin typeface="+mn-lt"/>
              </a:rPr>
              <a:t>)</a:t>
            </a:r>
            <a:r>
              <a:rPr lang="en-US" sz="1900" dirty="0">
                <a:latin typeface="+mn-lt"/>
              </a:rPr>
              <a:t>.</a:t>
            </a:r>
            <a:endParaRPr lang="ru-RU" sz="1900" dirty="0">
              <a:latin typeface="+mn-lt"/>
            </a:endParaRP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ru-RU" sz="1900" dirty="0">
                <a:latin typeface="+mn-lt"/>
              </a:rPr>
              <a:t>Процесс сжатия запускаем в </a:t>
            </a:r>
            <a:r>
              <a:rPr lang="en-US" sz="1900" dirty="0">
                <a:latin typeface="+mn-lt"/>
              </a:rPr>
              <a:t>screen</a:t>
            </a:r>
            <a:r>
              <a:rPr lang="ru-RU" sz="1900" dirty="0">
                <a:latin typeface="+mn-lt"/>
              </a:rPr>
              <a:t> (</a:t>
            </a:r>
            <a:r>
              <a:rPr lang="en-US" sz="1900" dirty="0" err="1">
                <a:latin typeface="+mn-lt"/>
              </a:rPr>
              <a:t>tmux</a:t>
            </a:r>
            <a:r>
              <a:rPr lang="ru-RU" sz="1900" dirty="0">
                <a:latin typeface="+mn-lt"/>
              </a:rPr>
              <a:t>)</a:t>
            </a:r>
            <a:r>
              <a:rPr lang="en-US" sz="1900" dirty="0">
                <a:latin typeface="+mn-lt"/>
              </a:rPr>
              <a:t>.</a:t>
            </a: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ru-RU" sz="1900" dirty="0">
                <a:latin typeface="+mn-lt"/>
              </a:rPr>
              <a:t>Следим за отставанием реплик</a:t>
            </a:r>
            <a:r>
              <a:rPr lang="en-US" sz="1900" dirty="0">
                <a:latin typeface="+mn-lt"/>
              </a:rPr>
              <a:t>.</a:t>
            </a: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sp>
        <p:nvSpPr>
          <p:cNvPr id="6" name="Google Shape;180;p21">
            <a:extLst>
              <a:ext uri="{FF2B5EF4-FFF2-40B4-BE49-F238E27FC236}">
                <a16:creationId xmlns:a16="http://schemas.microsoft.com/office/drawing/2014/main" id="{05DBD092-809E-8153-F955-CF5D081BE1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2513" y="-1"/>
            <a:ext cx="8050336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2 Результаты экспериментов</a:t>
            </a:r>
            <a:endParaRPr dirty="0"/>
          </a:p>
        </p:txBody>
      </p:sp>
      <p:sp>
        <p:nvSpPr>
          <p:cNvPr id="5" name="PB">
            <a:extLst>
              <a:ext uri="{FF2B5EF4-FFF2-40B4-BE49-F238E27FC236}">
                <a16:creationId xmlns:a16="http://schemas.microsoft.com/office/drawing/2014/main" id="{CD6AAAD2-617A-13FA-DE3D-76D56C9CAB3C}"/>
              </a:ext>
            </a:extLst>
          </p:cNvPr>
          <p:cNvSpPr/>
          <p:nvPr/>
        </p:nvSpPr>
        <p:spPr>
          <a:xfrm>
            <a:off x="0" y="5092700"/>
            <a:ext cx="3830594" cy="50800"/>
          </a:xfrm>
          <a:prstGeom prst="rect">
            <a:avLst/>
          </a:prstGeom>
          <a:solidFill>
            <a:srgbClr val="FCCB4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0592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445789" y="1119964"/>
            <a:ext cx="8261046" cy="312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sz="2000" dirty="0">
              <a:latin typeface="Consolas" panose="020B0609020204030204" pitchFamily="49" charset="0"/>
            </a:endParaRPr>
          </a:p>
        </p:txBody>
      </p:sp>
      <p:sp>
        <p:nvSpPr>
          <p:cNvPr id="182" name="Google Shape;182;p21"/>
          <p:cNvSpPr txBox="1">
            <a:spLocks noGrp="1"/>
          </p:cNvSpPr>
          <p:nvPr>
            <p:ph type="ftr" idx="11"/>
          </p:nvPr>
        </p:nvSpPr>
        <p:spPr>
          <a:xfrm>
            <a:off x="459919" y="4616516"/>
            <a:ext cx="5655431" cy="43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" name="Google Shape;179;p21">
            <a:extLst>
              <a:ext uri="{FF2B5EF4-FFF2-40B4-BE49-F238E27FC236}">
                <a16:creationId xmlns:a16="http://schemas.microsoft.com/office/drawing/2014/main" id="{126032FC-7ECE-2A1A-C9E0-07F4CEC2CAEB}"/>
              </a:ext>
            </a:extLst>
          </p:cNvPr>
          <p:cNvSpPr txBox="1">
            <a:spLocks/>
          </p:cNvSpPr>
          <p:nvPr/>
        </p:nvSpPr>
        <p:spPr>
          <a:xfrm>
            <a:off x="266400" y="1036800"/>
            <a:ext cx="8652849" cy="336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026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900" dirty="0">
                <a:latin typeface="+mn-lt"/>
              </a:rPr>
              <a:t>vacuum full</a:t>
            </a: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900" dirty="0" err="1">
                <a:latin typeface="+mn-lt"/>
              </a:rPr>
              <a:t>pg_repack</a:t>
            </a:r>
            <a:endParaRPr lang="en-US" sz="1900" dirty="0">
              <a:latin typeface="+mn-lt"/>
            </a:endParaRP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900" dirty="0" err="1">
                <a:latin typeface="+mn-lt"/>
              </a:rPr>
              <a:t>pgcompacttable</a:t>
            </a:r>
            <a:endParaRPr lang="en-US" sz="1900" dirty="0">
              <a:latin typeface="+mn-lt"/>
            </a:endParaRP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sp>
        <p:nvSpPr>
          <p:cNvPr id="6" name="Google Shape;180;p21">
            <a:extLst>
              <a:ext uri="{FF2B5EF4-FFF2-40B4-BE49-F238E27FC236}">
                <a16:creationId xmlns:a16="http://schemas.microsoft.com/office/drawing/2014/main" id="{D1170C8E-F630-FF63-4ADC-CDB7C1FF0B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2513" y="-1"/>
            <a:ext cx="8050336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2 Результаты экспериментов</a:t>
            </a:r>
            <a:endParaRPr dirty="0"/>
          </a:p>
        </p:txBody>
      </p:sp>
      <p:sp>
        <p:nvSpPr>
          <p:cNvPr id="5" name="PB">
            <a:extLst>
              <a:ext uri="{FF2B5EF4-FFF2-40B4-BE49-F238E27FC236}">
                <a16:creationId xmlns:a16="http://schemas.microsoft.com/office/drawing/2014/main" id="{A86E514A-94BF-2A6A-70AE-67F72520655B}"/>
              </a:ext>
            </a:extLst>
          </p:cNvPr>
          <p:cNvSpPr/>
          <p:nvPr/>
        </p:nvSpPr>
        <p:spPr>
          <a:xfrm>
            <a:off x="0" y="5092700"/>
            <a:ext cx="3954162" cy="50800"/>
          </a:xfrm>
          <a:prstGeom prst="rect">
            <a:avLst/>
          </a:prstGeom>
          <a:solidFill>
            <a:srgbClr val="FCCB4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1482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445789" y="1119964"/>
            <a:ext cx="8261046" cy="312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sz="2000" dirty="0">
              <a:latin typeface="Consolas" panose="020B0609020204030204" pitchFamily="49" charset="0"/>
            </a:endParaRPr>
          </a:p>
        </p:txBody>
      </p:sp>
      <p:sp>
        <p:nvSpPr>
          <p:cNvPr id="182" name="Google Shape;182;p21"/>
          <p:cNvSpPr txBox="1">
            <a:spLocks noGrp="1"/>
          </p:cNvSpPr>
          <p:nvPr>
            <p:ph type="ftr" idx="11"/>
          </p:nvPr>
        </p:nvSpPr>
        <p:spPr>
          <a:xfrm>
            <a:off x="459919" y="4616516"/>
            <a:ext cx="5655431" cy="43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" name="Google Shape;179;p21">
            <a:extLst>
              <a:ext uri="{FF2B5EF4-FFF2-40B4-BE49-F238E27FC236}">
                <a16:creationId xmlns:a16="http://schemas.microsoft.com/office/drawing/2014/main" id="{126032FC-7ECE-2A1A-C9E0-07F4CEC2CAEB}"/>
              </a:ext>
            </a:extLst>
          </p:cNvPr>
          <p:cNvSpPr txBox="1">
            <a:spLocks/>
          </p:cNvSpPr>
          <p:nvPr/>
        </p:nvSpPr>
        <p:spPr>
          <a:xfrm>
            <a:off x="266400" y="1036800"/>
            <a:ext cx="8652849" cy="336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026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2800" dirty="0">
                <a:latin typeface="Consolas" panose="020B0609020204030204" pitchFamily="49" charset="0"/>
              </a:rPr>
              <a:t>vacuum full</a:t>
            </a: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2800" dirty="0">
              <a:latin typeface="Consolas" panose="020B0609020204030204" pitchFamily="49" charset="0"/>
            </a:endParaRP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ru-RU" sz="1900" b="1" dirty="0">
                <a:solidFill>
                  <a:srgbClr val="FF0000"/>
                </a:solidFill>
                <a:latin typeface="+mn-lt"/>
              </a:rPr>
              <a:t>Плюс</a:t>
            </a:r>
            <a:r>
              <a:rPr lang="ru-RU" sz="1900" dirty="0">
                <a:latin typeface="+mn-lt"/>
              </a:rPr>
              <a:t> – есть всегда, всеяден.</a:t>
            </a: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ru-RU" sz="19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Минус</a:t>
            </a:r>
            <a:r>
              <a:rPr lang="ru-RU" sz="1900" dirty="0">
                <a:latin typeface="+mn-lt"/>
              </a:rPr>
              <a:t> – полная блокировка таблицы на всё время выполнения, требует дополнительное место.</a:t>
            </a:r>
            <a:endParaRPr lang="en-US" sz="1900" dirty="0">
              <a:latin typeface="+mn-lt"/>
            </a:endParaRPr>
          </a:p>
        </p:txBody>
      </p:sp>
      <p:sp>
        <p:nvSpPr>
          <p:cNvPr id="6" name="Google Shape;180;p21">
            <a:extLst>
              <a:ext uri="{FF2B5EF4-FFF2-40B4-BE49-F238E27FC236}">
                <a16:creationId xmlns:a16="http://schemas.microsoft.com/office/drawing/2014/main" id="{3DDCDAC2-09BE-1D6C-6C78-B6D40A145D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2513" y="-1"/>
            <a:ext cx="8050336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2 Результаты экспериментов</a:t>
            </a:r>
            <a:endParaRPr dirty="0"/>
          </a:p>
        </p:txBody>
      </p:sp>
      <p:sp>
        <p:nvSpPr>
          <p:cNvPr id="5" name="PB">
            <a:extLst>
              <a:ext uri="{FF2B5EF4-FFF2-40B4-BE49-F238E27FC236}">
                <a16:creationId xmlns:a16="http://schemas.microsoft.com/office/drawing/2014/main" id="{D1C3F7C8-DC8F-AFE1-C217-9F3A5F4223FD}"/>
              </a:ext>
            </a:extLst>
          </p:cNvPr>
          <p:cNvSpPr/>
          <p:nvPr/>
        </p:nvSpPr>
        <p:spPr>
          <a:xfrm>
            <a:off x="0" y="5092700"/>
            <a:ext cx="4077730" cy="50800"/>
          </a:xfrm>
          <a:prstGeom prst="rect">
            <a:avLst/>
          </a:prstGeom>
          <a:solidFill>
            <a:srgbClr val="FCCB4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8483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445789" y="1119964"/>
            <a:ext cx="8261046" cy="312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sz="2000" dirty="0">
              <a:latin typeface="Consolas" panose="020B0609020204030204" pitchFamily="49" charset="0"/>
            </a:endParaRPr>
          </a:p>
        </p:txBody>
      </p:sp>
      <p:sp>
        <p:nvSpPr>
          <p:cNvPr id="182" name="Google Shape;182;p21"/>
          <p:cNvSpPr txBox="1">
            <a:spLocks noGrp="1"/>
          </p:cNvSpPr>
          <p:nvPr>
            <p:ph type="ftr" idx="11"/>
          </p:nvPr>
        </p:nvSpPr>
        <p:spPr>
          <a:xfrm>
            <a:off x="459919" y="4616516"/>
            <a:ext cx="5655431" cy="43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" name="Google Shape;179;p21">
            <a:extLst>
              <a:ext uri="{FF2B5EF4-FFF2-40B4-BE49-F238E27FC236}">
                <a16:creationId xmlns:a16="http://schemas.microsoft.com/office/drawing/2014/main" id="{126032FC-7ECE-2A1A-C9E0-07F4CEC2CAEB}"/>
              </a:ext>
            </a:extLst>
          </p:cNvPr>
          <p:cNvSpPr txBox="1">
            <a:spLocks/>
          </p:cNvSpPr>
          <p:nvPr/>
        </p:nvSpPr>
        <p:spPr>
          <a:xfrm>
            <a:off x="266400" y="1036800"/>
            <a:ext cx="8652849" cy="336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026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900" dirty="0">
                <a:latin typeface="+mn-lt"/>
              </a:rPr>
              <a:t>vacuum full clients</a:t>
            </a:r>
            <a:r>
              <a:rPr lang="ru-RU" sz="1900" dirty="0">
                <a:latin typeface="+mn-lt"/>
              </a:rPr>
              <a:t>1</a:t>
            </a:r>
            <a:r>
              <a:rPr lang="en-US" sz="1900" dirty="0">
                <a:latin typeface="+mn-lt"/>
              </a:rPr>
              <a:t>;</a:t>
            </a:r>
            <a:r>
              <a:rPr lang="ru-RU" sz="1900" dirty="0">
                <a:latin typeface="+mn-lt"/>
              </a:rPr>
              <a:t> </a:t>
            </a:r>
            <a:r>
              <a:rPr lang="en-US" sz="1900" dirty="0">
                <a:latin typeface="+mn-lt"/>
              </a:rPr>
              <a:t>vacuum full clients2;</a:t>
            </a: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fr-FR" sz="1400" dirty="0">
                <a:latin typeface="+mn-lt"/>
              </a:rPr>
              <a:t>duration: 63 - clients1</a:t>
            </a: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fr-FR" sz="1400" dirty="0">
                <a:latin typeface="+mn-lt"/>
              </a:rPr>
              <a:t>duration: 36 - clients2</a:t>
            </a: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fr-FR" sz="1400" dirty="0">
              <a:latin typeface="Consolas" panose="020B0609020204030204" pitchFamily="49" charset="0"/>
            </a:endParaRP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400" dirty="0">
                <a:latin typeface="Consolas" panose="020B0609020204030204" pitchFamily="49" charset="0"/>
              </a:rPr>
              <a:t>11G-&gt;7.4G    /var/lib/</a:t>
            </a:r>
            <a:r>
              <a:rPr lang="en-US" sz="1400" dirty="0" err="1">
                <a:latin typeface="Consolas" panose="020B0609020204030204" pitchFamily="49" charset="0"/>
              </a:rPr>
              <a:t>postgresql</a:t>
            </a:r>
            <a:r>
              <a:rPr lang="en-US" sz="1400" dirty="0">
                <a:latin typeface="Consolas" panose="020B0609020204030204" pitchFamily="49" charset="0"/>
              </a:rPr>
              <a:t>/15/main/base	</a:t>
            </a: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400" dirty="0">
                <a:latin typeface="Consolas" panose="020B0609020204030204" pitchFamily="49" charset="0"/>
              </a:rPr>
              <a:t>17M-&gt;6.5G    /var/lib/</a:t>
            </a:r>
            <a:r>
              <a:rPr lang="en-US" sz="1400" dirty="0" err="1">
                <a:latin typeface="Consolas" panose="020B0609020204030204" pitchFamily="49" charset="0"/>
              </a:rPr>
              <a:t>postgresql</a:t>
            </a:r>
            <a:r>
              <a:rPr lang="en-US" sz="1400" dirty="0">
                <a:latin typeface="Consolas" panose="020B0609020204030204" pitchFamily="49" charset="0"/>
              </a:rPr>
              <a:t>/15/main/</a:t>
            </a:r>
            <a:r>
              <a:rPr lang="en-US" sz="1400" dirty="0" err="1">
                <a:latin typeface="Consolas" panose="020B0609020204030204" pitchFamily="49" charset="0"/>
              </a:rPr>
              <a:t>pg_wal</a:t>
            </a:r>
            <a:endParaRPr lang="en-US" sz="1400" dirty="0">
              <a:latin typeface="Consolas" panose="020B0609020204030204" pitchFamily="49" charset="0"/>
            </a:endParaRP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400" dirty="0">
                <a:latin typeface="Consolas" panose="020B0609020204030204" pitchFamily="49" charset="0"/>
              </a:rPr>
              <a:t>clients1 (7214 MB) -&gt; 5409 MB</a:t>
            </a: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400" dirty="0">
                <a:latin typeface="Consolas" panose="020B0609020204030204" pitchFamily="49" charset="0"/>
              </a:rPr>
              <a:t>clients2 (2504 MB) -&gt; 1460 MB</a:t>
            </a: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400" dirty="0">
                <a:latin typeface="Consolas" panose="020B0609020204030204" pitchFamily="49" charset="0"/>
              </a:rPr>
              <a:t>clients1_client_dt_idx (33 MB) -&gt; 14 MB </a:t>
            </a: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400" dirty="0">
                <a:latin typeface="Consolas" panose="020B0609020204030204" pitchFamily="49" charset="0"/>
              </a:rPr>
              <a:t>clients1_pkey          (86 MB) -&gt; 43 MB </a:t>
            </a: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400" dirty="0">
                <a:latin typeface="Consolas" panose="020B0609020204030204" pitchFamily="49" charset="0"/>
              </a:rPr>
              <a:t>clients2_client_dt_idx (234 MB)-&gt; 133 MB</a:t>
            </a: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400" dirty="0">
                <a:latin typeface="Consolas" panose="020B0609020204030204" pitchFamily="49" charset="0"/>
              </a:rPr>
              <a:t>clients2_pkey          (857 MB)-&gt; 428 MB</a:t>
            </a:r>
          </a:p>
        </p:txBody>
      </p:sp>
      <p:sp>
        <p:nvSpPr>
          <p:cNvPr id="6" name="Google Shape;180;p21">
            <a:extLst>
              <a:ext uri="{FF2B5EF4-FFF2-40B4-BE49-F238E27FC236}">
                <a16:creationId xmlns:a16="http://schemas.microsoft.com/office/drawing/2014/main" id="{4EC5CB29-A24A-8E07-DEA3-FA7FA4550A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2513" y="-1"/>
            <a:ext cx="8050336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2 Результаты экспериментов</a:t>
            </a:r>
            <a:endParaRPr dirty="0"/>
          </a:p>
        </p:txBody>
      </p:sp>
      <p:sp>
        <p:nvSpPr>
          <p:cNvPr id="5" name="PB">
            <a:extLst>
              <a:ext uri="{FF2B5EF4-FFF2-40B4-BE49-F238E27FC236}">
                <a16:creationId xmlns:a16="http://schemas.microsoft.com/office/drawing/2014/main" id="{F881A372-3863-A1DE-F5E2-B50E7D966EBB}"/>
              </a:ext>
            </a:extLst>
          </p:cNvPr>
          <p:cNvSpPr/>
          <p:nvPr/>
        </p:nvSpPr>
        <p:spPr>
          <a:xfrm>
            <a:off x="0" y="5092700"/>
            <a:ext cx="4201297" cy="50800"/>
          </a:xfrm>
          <a:prstGeom prst="rect">
            <a:avLst/>
          </a:prstGeom>
          <a:solidFill>
            <a:srgbClr val="FCCB4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7692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445789" y="1119964"/>
            <a:ext cx="8261046" cy="312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sz="2000" dirty="0">
              <a:latin typeface="Consolas" panose="020B0609020204030204" pitchFamily="49" charset="0"/>
            </a:endParaRPr>
          </a:p>
        </p:txBody>
      </p:sp>
      <p:sp>
        <p:nvSpPr>
          <p:cNvPr id="182" name="Google Shape;182;p21"/>
          <p:cNvSpPr txBox="1">
            <a:spLocks noGrp="1"/>
          </p:cNvSpPr>
          <p:nvPr>
            <p:ph type="ftr" idx="11"/>
          </p:nvPr>
        </p:nvSpPr>
        <p:spPr>
          <a:xfrm>
            <a:off x="459919" y="4616516"/>
            <a:ext cx="5655431" cy="43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" name="Google Shape;179;p21">
            <a:extLst>
              <a:ext uri="{FF2B5EF4-FFF2-40B4-BE49-F238E27FC236}">
                <a16:creationId xmlns:a16="http://schemas.microsoft.com/office/drawing/2014/main" id="{126032FC-7ECE-2A1A-C9E0-07F4CEC2CAEB}"/>
              </a:ext>
            </a:extLst>
          </p:cNvPr>
          <p:cNvSpPr txBox="1">
            <a:spLocks/>
          </p:cNvSpPr>
          <p:nvPr/>
        </p:nvSpPr>
        <p:spPr>
          <a:xfrm>
            <a:off x="266400" y="1036800"/>
            <a:ext cx="8652849" cy="336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026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900" dirty="0">
                <a:latin typeface="+mn-lt"/>
              </a:rPr>
              <a:t>vacuum full clients</a:t>
            </a:r>
            <a:r>
              <a:rPr lang="ru-RU" sz="1900" dirty="0">
                <a:latin typeface="+mn-lt"/>
              </a:rPr>
              <a:t>1</a:t>
            </a:r>
            <a:r>
              <a:rPr lang="en-US" sz="1900" dirty="0">
                <a:latin typeface="+mn-lt"/>
              </a:rPr>
              <a:t>;</a:t>
            </a:r>
            <a:r>
              <a:rPr lang="ru-RU" sz="1900" dirty="0">
                <a:latin typeface="+mn-lt"/>
              </a:rPr>
              <a:t> </a:t>
            </a:r>
            <a:r>
              <a:rPr lang="en-US" sz="1900" dirty="0">
                <a:latin typeface="+mn-lt"/>
              </a:rPr>
              <a:t>vacuum full clients2;</a:t>
            </a: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dirty="0">
              <a:latin typeface="Consolas" panose="020B0609020204030204" pitchFamily="49" charset="0"/>
            </a:endParaRPr>
          </a:p>
        </p:txBody>
      </p:sp>
      <p:pic>
        <p:nvPicPr>
          <p:cNvPr id="7" name="Рисунок 6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A033F0EA-A29B-C13F-D9B8-DEE03CF18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" y="1566924"/>
            <a:ext cx="9144000" cy="1836808"/>
          </a:xfrm>
          <a:prstGeom prst="rect">
            <a:avLst/>
          </a:prstGeom>
        </p:spPr>
      </p:pic>
      <p:sp>
        <p:nvSpPr>
          <p:cNvPr id="6" name="Google Shape;180;p21">
            <a:extLst>
              <a:ext uri="{FF2B5EF4-FFF2-40B4-BE49-F238E27FC236}">
                <a16:creationId xmlns:a16="http://schemas.microsoft.com/office/drawing/2014/main" id="{72C2EA9A-2EAE-1541-96F0-4E0E7AE05B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2513" y="-1"/>
            <a:ext cx="8050336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2 Результаты экспериментов</a:t>
            </a:r>
            <a:endParaRPr dirty="0"/>
          </a:p>
        </p:txBody>
      </p:sp>
      <p:sp>
        <p:nvSpPr>
          <p:cNvPr id="5" name="PB">
            <a:extLst>
              <a:ext uri="{FF2B5EF4-FFF2-40B4-BE49-F238E27FC236}">
                <a16:creationId xmlns:a16="http://schemas.microsoft.com/office/drawing/2014/main" id="{7447D503-86C5-F916-8271-11F26CFD9248}"/>
              </a:ext>
            </a:extLst>
          </p:cNvPr>
          <p:cNvSpPr/>
          <p:nvPr/>
        </p:nvSpPr>
        <p:spPr>
          <a:xfrm>
            <a:off x="0" y="5092700"/>
            <a:ext cx="4324865" cy="50800"/>
          </a:xfrm>
          <a:prstGeom prst="rect">
            <a:avLst/>
          </a:prstGeom>
          <a:solidFill>
            <a:srgbClr val="FCCB4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3601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445789" y="1119964"/>
            <a:ext cx="8261046" cy="312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sz="2000" dirty="0">
              <a:latin typeface="Consolas" panose="020B0609020204030204" pitchFamily="49" charset="0"/>
            </a:endParaRPr>
          </a:p>
        </p:txBody>
      </p:sp>
      <p:sp>
        <p:nvSpPr>
          <p:cNvPr id="182" name="Google Shape;182;p21"/>
          <p:cNvSpPr txBox="1">
            <a:spLocks noGrp="1"/>
          </p:cNvSpPr>
          <p:nvPr>
            <p:ph type="ftr" idx="11"/>
          </p:nvPr>
        </p:nvSpPr>
        <p:spPr>
          <a:xfrm>
            <a:off x="459919" y="4616516"/>
            <a:ext cx="5655431" cy="43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" name="Google Shape;179;p21">
            <a:extLst>
              <a:ext uri="{FF2B5EF4-FFF2-40B4-BE49-F238E27FC236}">
                <a16:creationId xmlns:a16="http://schemas.microsoft.com/office/drawing/2014/main" id="{126032FC-7ECE-2A1A-C9E0-07F4CEC2CAEB}"/>
              </a:ext>
            </a:extLst>
          </p:cNvPr>
          <p:cNvSpPr txBox="1">
            <a:spLocks/>
          </p:cNvSpPr>
          <p:nvPr/>
        </p:nvSpPr>
        <p:spPr>
          <a:xfrm>
            <a:off x="266400" y="1036800"/>
            <a:ext cx="8652849" cy="336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026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ru-RU" sz="19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А если прервать?</a:t>
            </a:r>
            <a:endParaRPr lang="en-US" sz="1900" dirty="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6" name="Google Shape;180;p21">
            <a:extLst>
              <a:ext uri="{FF2B5EF4-FFF2-40B4-BE49-F238E27FC236}">
                <a16:creationId xmlns:a16="http://schemas.microsoft.com/office/drawing/2014/main" id="{321F50C5-9DE0-444E-D778-C0989D5F98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2513" y="-1"/>
            <a:ext cx="8050336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2 Результаты экспериментов</a:t>
            </a:r>
            <a:endParaRPr dirty="0"/>
          </a:p>
        </p:txBody>
      </p:sp>
      <p:sp>
        <p:nvSpPr>
          <p:cNvPr id="5" name="PB">
            <a:extLst>
              <a:ext uri="{FF2B5EF4-FFF2-40B4-BE49-F238E27FC236}">
                <a16:creationId xmlns:a16="http://schemas.microsoft.com/office/drawing/2014/main" id="{89A9A8FD-996E-3A06-B86D-06BB193AB07A}"/>
              </a:ext>
            </a:extLst>
          </p:cNvPr>
          <p:cNvSpPr/>
          <p:nvPr/>
        </p:nvSpPr>
        <p:spPr>
          <a:xfrm>
            <a:off x="0" y="5092700"/>
            <a:ext cx="4448432" cy="50800"/>
          </a:xfrm>
          <a:prstGeom prst="rect">
            <a:avLst/>
          </a:prstGeom>
          <a:solidFill>
            <a:srgbClr val="FCCB4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0810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445789" y="1119964"/>
            <a:ext cx="8261046" cy="312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sz="2000" dirty="0">
              <a:latin typeface="Consolas" panose="020B0609020204030204" pitchFamily="49" charset="0"/>
            </a:endParaRPr>
          </a:p>
        </p:txBody>
      </p:sp>
      <p:sp>
        <p:nvSpPr>
          <p:cNvPr id="2" name="Google Shape;179;p21">
            <a:extLst>
              <a:ext uri="{FF2B5EF4-FFF2-40B4-BE49-F238E27FC236}">
                <a16:creationId xmlns:a16="http://schemas.microsoft.com/office/drawing/2014/main" id="{126032FC-7ECE-2A1A-C9E0-07F4CEC2CAEB}"/>
              </a:ext>
            </a:extLst>
          </p:cNvPr>
          <p:cNvSpPr txBox="1">
            <a:spLocks/>
          </p:cNvSpPr>
          <p:nvPr/>
        </p:nvSpPr>
        <p:spPr>
          <a:xfrm>
            <a:off x="266400" y="1036800"/>
            <a:ext cx="8652849" cy="336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026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9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Vacuum full clients</a:t>
            </a:r>
            <a:r>
              <a:rPr lang="ru-RU" sz="19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1</a:t>
            </a:r>
            <a:r>
              <a:rPr lang="en-US" sz="19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;</a:t>
            </a: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900" dirty="0">
              <a:solidFill>
                <a:schemeClr val="tx2">
                  <a:lumMod val="10000"/>
                </a:schemeClr>
              </a:solidFill>
              <a:latin typeface="+mn-lt"/>
            </a:endParaRP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ru-RU" sz="19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Полный вакуум </a:t>
            </a:r>
            <a:r>
              <a:rPr lang="en-US" sz="19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~</a:t>
            </a:r>
            <a:r>
              <a:rPr lang="ru-RU" sz="19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 1 минута, прервём </a:t>
            </a:r>
            <a:r>
              <a:rPr lang="en-US" sz="19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(</a:t>
            </a:r>
            <a:r>
              <a:rPr lang="en-US" sz="1900" dirty="0" err="1">
                <a:solidFill>
                  <a:schemeClr val="tx2">
                    <a:lumMod val="10000"/>
                  </a:schemeClr>
                </a:solidFill>
                <a:latin typeface="+mn-lt"/>
              </a:rPr>
              <a:t>ctrl+c</a:t>
            </a:r>
            <a:r>
              <a:rPr lang="en-US" sz="19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) </a:t>
            </a:r>
            <a:r>
              <a:rPr lang="ru-RU" sz="19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через </a:t>
            </a:r>
            <a:r>
              <a:rPr lang="en-US" sz="19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30 </a:t>
            </a:r>
            <a:r>
              <a:rPr lang="ru-RU" sz="19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сек:</a:t>
            </a: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ru-RU" sz="19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11</a:t>
            </a:r>
            <a:r>
              <a:rPr lang="en-US" sz="19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G -&gt; 14G     base </a:t>
            </a:r>
            <a:endParaRPr lang="ru-RU" sz="1900" dirty="0">
              <a:solidFill>
                <a:schemeClr val="tx2">
                  <a:lumMod val="10000"/>
                </a:schemeClr>
              </a:solidFill>
              <a:latin typeface="+mn-lt"/>
            </a:endParaRP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9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17M -&gt; 2.7G    </a:t>
            </a:r>
            <a:r>
              <a:rPr lang="en-US" sz="1900" dirty="0" err="1">
                <a:solidFill>
                  <a:schemeClr val="tx2">
                    <a:lumMod val="10000"/>
                  </a:schemeClr>
                </a:solidFill>
                <a:latin typeface="+mn-lt"/>
              </a:rPr>
              <a:t>pg_wal</a:t>
            </a:r>
            <a:endParaRPr lang="ru-RU" sz="1900" dirty="0">
              <a:solidFill>
                <a:schemeClr val="tx2">
                  <a:lumMod val="10000"/>
                </a:schemeClr>
              </a:solidFill>
              <a:latin typeface="+mn-lt"/>
            </a:endParaRP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sp>
        <p:nvSpPr>
          <p:cNvPr id="6" name="Google Shape;180;p21">
            <a:extLst>
              <a:ext uri="{FF2B5EF4-FFF2-40B4-BE49-F238E27FC236}">
                <a16:creationId xmlns:a16="http://schemas.microsoft.com/office/drawing/2014/main" id="{7A36F25C-D943-E434-B6F0-DFEF7E74AA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2513" y="-1"/>
            <a:ext cx="8050336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2 Результаты экспериментов</a:t>
            </a:r>
            <a:endParaRPr dirty="0"/>
          </a:p>
        </p:txBody>
      </p:sp>
      <p:sp>
        <p:nvSpPr>
          <p:cNvPr id="5" name="PB">
            <a:extLst>
              <a:ext uri="{FF2B5EF4-FFF2-40B4-BE49-F238E27FC236}">
                <a16:creationId xmlns:a16="http://schemas.microsoft.com/office/drawing/2014/main" id="{4B28E5E5-741F-3848-32B1-97A6949101C0}"/>
              </a:ext>
            </a:extLst>
          </p:cNvPr>
          <p:cNvSpPr/>
          <p:nvPr/>
        </p:nvSpPr>
        <p:spPr>
          <a:xfrm>
            <a:off x="0" y="5092700"/>
            <a:ext cx="4572000" cy="50800"/>
          </a:xfrm>
          <a:prstGeom prst="rect">
            <a:avLst/>
          </a:prstGeom>
          <a:solidFill>
            <a:srgbClr val="FCCB4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5727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445789" y="1119964"/>
            <a:ext cx="8261046" cy="312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sz="2000" dirty="0">
              <a:latin typeface="Consolas" panose="020B0609020204030204" pitchFamily="49" charset="0"/>
            </a:endParaRPr>
          </a:p>
        </p:txBody>
      </p:sp>
      <p:sp>
        <p:nvSpPr>
          <p:cNvPr id="182" name="Google Shape;182;p21"/>
          <p:cNvSpPr txBox="1">
            <a:spLocks noGrp="1"/>
          </p:cNvSpPr>
          <p:nvPr>
            <p:ph type="ftr" idx="11"/>
          </p:nvPr>
        </p:nvSpPr>
        <p:spPr>
          <a:xfrm>
            <a:off x="459919" y="4616516"/>
            <a:ext cx="5655431" cy="43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" name="Google Shape;179;p21">
            <a:extLst>
              <a:ext uri="{FF2B5EF4-FFF2-40B4-BE49-F238E27FC236}">
                <a16:creationId xmlns:a16="http://schemas.microsoft.com/office/drawing/2014/main" id="{126032FC-7ECE-2A1A-C9E0-07F4CEC2CAEB}"/>
              </a:ext>
            </a:extLst>
          </p:cNvPr>
          <p:cNvSpPr txBox="1">
            <a:spLocks/>
          </p:cNvSpPr>
          <p:nvPr/>
        </p:nvSpPr>
        <p:spPr>
          <a:xfrm>
            <a:off x="266400" y="1036800"/>
            <a:ext cx="8652849" cy="336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026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9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Vacuum full clients</a:t>
            </a:r>
            <a:r>
              <a:rPr lang="ru-RU" sz="19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1</a:t>
            </a:r>
            <a:r>
              <a:rPr lang="en-US" sz="19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;</a:t>
            </a: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900" dirty="0">
              <a:solidFill>
                <a:schemeClr val="tx2">
                  <a:lumMod val="10000"/>
                </a:schemeClr>
              </a:solidFill>
              <a:latin typeface="+mn-lt"/>
            </a:endParaRP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ru-RU" sz="19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Полный вакуум </a:t>
            </a:r>
            <a:r>
              <a:rPr lang="en-US" sz="19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~</a:t>
            </a:r>
            <a:r>
              <a:rPr lang="ru-RU" sz="19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 1 минута, прервём</a:t>
            </a:r>
            <a:r>
              <a:rPr lang="en-US" sz="19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 (</a:t>
            </a:r>
            <a:r>
              <a:rPr lang="en-US" sz="1900" dirty="0" err="1">
                <a:solidFill>
                  <a:schemeClr val="tx2">
                    <a:lumMod val="10000"/>
                  </a:schemeClr>
                </a:solidFill>
                <a:latin typeface="+mn-lt"/>
              </a:rPr>
              <a:t>ctrl+c</a:t>
            </a:r>
            <a:r>
              <a:rPr lang="en-US" sz="19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)</a:t>
            </a:r>
            <a:r>
              <a:rPr lang="ru-RU" sz="19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 через </a:t>
            </a:r>
            <a:r>
              <a:rPr lang="en-US" sz="19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30 </a:t>
            </a:r>
            <a:r>
              <a:rPr lang="ru-RU" sz="19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сек:</a:t>
            </a: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ru-RU" sz="19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11</a:t>
            </a:r>
            <a:r>
              <a:rPr lang="en-US" sz="19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G -&gt; 14G     base </a:t>
            </a:r>
            <a:endParaRPr lang="ru-RU" sz="1900" dirty="0">
              <a:solidFill>
                <a:schemeClr val="tx2">
                  <a:lumMod val="10000"/>
                </a:schemeClr>
              </a:solidFill>
              <a:latin typeface="+mn-lt"/>
            </a:endParaRP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9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17M -&gt; 2.7G    </a:t>
            </a:r>
            <a:r>
              <a:rPr lang="en-US" sz="1900" dirty="0" err="1">
                <a:solidFill>
                  <a:schemeClr val="tx2">
                    <a:lumMod val="10000"/>
                  </a:schemeClr>
                </a:solidFill>
                <a:latin typeface="+mn-lt"/>
              </a:rPr>
              <a:t>pg_wal</a:t>
            </a:r>
            <a:endParaRPr lang="en-US" sz="1900" dirty="0">
              <a:solidFill>
                <a:schemeClr val="tx2">
                  <a:lumMod val="10000"/>
                </a:schemeClr>
              </a:solidFill>
              <a:latin typeface="+mn-lt"/>
            </a:endParaRP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900" dirty="0">
              <a:solidFill>
                <a:schemeClr val="tx2">
                  <a:lumMod val="10000"/>
                </a:schemeClr>
              </a:solidFill>
              <a:latin typeface="+mn-lt"/>
            </a:endParaRP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ru-RU" sz="19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Прервали:</a:t>
            </a: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9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11G     base</a:t>
            </a:r>
            <a:endParaRPr lang="ru-RU" sz="1900" dirty="0">
              <a:solidFill>
                <a:schemeClr val="tx2">
                  <a:lumMod val="10000"/>
                </a:schemeClr>
              </a:solidFill>
              <a:latin typeface="+mn-lt"/>
            </a:endParaRP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9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2.7G    </a:t>
            </a:r>
            <a:r>
              <a:rPr lang="en-US" sz="1900" dirty="0" err="1">
                <a:solidFill>
                  <a:schemeClr val="tx2">
                    <a:lumMod val="10000"/>
                  </a:schemeClr>
                </a:solidFill>
                <a:latin typeface="+mn-lt"/>
              </a:rPr>
              <a:t>pg_wal</a:t>
            </a:r>
            <a:endParaRPr lang="en-US" sz="1900" dirty="0">
              <a:solidFill>
                <a:schemeClr val="tx2">
                  <a:lumMod val="10000"/>
                </a:schemeClr>
              </a:solidFill>
              <a:latin typeface="+mn-lt"/>
            </a:endParaRP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ru-RU" sz="1900" dirty="0">
              <a:solidFill>
                <a:schemeClr val="tx2">
                  <a:lumMod val="10000"/>
                </a:schemeClr>
              </a:solidFill>
              <a:latin typeface="+mn-lt"/>
            </a:endParaRP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sp>
        <p:nvSpPr>
          <p:cNvPr id="6" name="Google Shape;180;p21">
            <a:extLst>
              <a:ext uri="{FF2B5EF4-FFF2-40B4-BE49-F238E27FC236}">
                <a16:creationId xmlns:a16="http://schemas.microsoft.com/office/drawing/2014/main" id="{A8FA4732-3BC1-F585-A6F7-CD8EEB16DB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2513" y="-1"/>
            <a:ext cx="8050336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2 Результаты экспериментов</a:t>
            </a:r>
            <a:endParaRPr dirty="0"/>
          </a:p>
        </p:txBody>
      </p:sp>
      <p:sp>
        <p:nvSpPr>
          <p:cNvPr id="5" name="PB">
            <a:extLst>
              <a:ext uri="{FF2B5EF4-FFF2-40B4-BE49-F238E27FC236}">
                <a16:creationId xmlns:a16="http://schemas.microsoft.com/office/drawing/2014/main" id="{03CEC0CB-3EBD-3912-A933-341556DFAB0C}"/>
              </a:ext>
            </a:extLst>
          </p:cNvPr>
          <p:cNvSpPr/>
          <p:nvPr/>
        </p:nvSpPr>
        <p:spPr>
          <a:xfrm>
            <a:off x="0" y="5092700"/>
            <a:ext cx="4695568" cy="50800"/>
          </a:xfrm>
          <a:prstGeom prst="rect">
            <a:avLst/>
          </a:prstGeom>
          <a:solidFill>
            <a:srgbClr val="FCCB4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9040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445789" y="1119964"/>
            <a:ext cx="8261046" cy="312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sz="2000" dirty="0">
              <a:latin typeface="Consolas" panose="020B0609020204030204" pitchFamily="49" charset="0"/>
            </a:endParaRPr>
          </a:p>
        </p:txBody>
      </p:sp>
      <p:sp>
        <p:nvSpPr>
          <p:cNvPr id="182" name="Google Shape;182;p21"/>
          <p:cNvSpPr txBox="1">
            <a:spLocks noGrp="1"/>
          </p:cNvSpPr>
          <p:nvPr>
            <p:ph type="ftr" idx="11"/>
          </p:nvPr>
        </p:nvSpPr>
        <p:spPr>
          <a:xfrm>
            <a:off x="459919" y="4616516"/>
            <a:ext cx="5655431" cy="43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" name="Google Shape;179;p21">
            <a:extLst>
              <a:ext uri="{FF2B5EF4-FFF2-40B4-BE49-F238E27FC236}">
                <a16:creationId xmlns:a16="http://schemas.microsoft.com/office/drawing/2014/main" id="{126032FC-7ECE-2A1A-C9E0-07F4CEC2CAEB}"/>
              </a:ext>
            </a:extLst>
          </p:cNvPr>
          <p:cNvSpPr txBox="1">
            <a:spLocks/>
          </p:cNvSpPr>
          <p:nvPr/>
        </p:nvSpPr>
        <p:spPr>
          <a:xfrm>
            <a:off x="266400" y="1036800"/>
            <a:ext cx="8652849" cy="336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026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2800" b="1" dirty="0" err="1">
                <a:latin typeface="+mn-lt"/>
              </a:rPr>
              <a:t>pg_repack</a:t>
            </a:r>
            <a:endParaRPr lang="en-US" sz="2800" b="1" dirty="0">
              <a:latin typeface="+mn-lt"/>
            </a:endParaRP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900" dirty="0">
              <a:latin typeface="+mn-lt"/>
            </a:endParaRP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ru-RU" sz="1900" b="1" dirty="0">
                <a:solidFill>
                  <a:srgbClr val="FF0000"/>
                </a:solidFill>
                <a:latin typeface="+mn-lt"/>
              </a:rPr>
              <a:t>Плюсы</a:t>
            </a:r>
            <a:r>
              <a:rPr lang="en-US" sz="19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900" b="1" dirty="0">
                <a:solidFill>
                  <a:schemeClr val="tx1"/>
                </a:solidFill>
                <a:latin typeface="+mn-lt"/>
              </a:rPr>
              <a:t>-</a:t>
            </a:r>
            <a:r>
              <a:rPr lang="ru-RU" sz="1900" dirty="0">
                <a:latin typeface="+mn-lt"/>
              </a:rPr>
              <a:t> хорошая скорость работы, работа с </a:t>
            </a:r>
            <a:r>
              <a:rPr lang="ru-RU" sz="1900" dirty="0" err="1">
                <a:latin typeface="+mn-lt"/>
              </a:rPr>
              <a:t>блоатом</a:t>
            </a:r>
            <a:r>
              <a:rPr lang="ru-RU" sz="1900" dirty="0">
                <a:latin typeface="+mn-lt"/>
              </a:rPr>
              <a:t> в </a:t>
            </a:r>
            <a:r>
              <a:rPr lang="en-US" sz="1900" dirty="0">
                <a:latin typeface="+mn-lt"/>
              </a:rPr>
              <a:t>toast</a:t>
            </a:r>
            <a:r>
              <a:rPr lang="ru-RU" sz="1900" dirty="0">
                <a:latin typeface="+mn-lt"/>
              </a:rPr>
              <a:t>, различные режимы запуска. Блокировки краткосрочные – в начале и в конце процесса, можно </a:t>
            </a:r>
            <a:r>
              <a:rPr lang="ru-RU" sz="1900" dirty="0" err="1">
                <a:latin typeface="+mn-lt"/>
              </a:rPr>
              <a:t>кластеризовать</a:t>
            </a:r>
            <a:r>
              <a:rPr lang="ru-RU" sz="1900" dirty="0">
                <a:latin typeface="+mn-lt"/>
              </a:rPr>
              <a:t> таблицу.</a:t>
            </a: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ru-RU" sz="19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Минусы</a:t>
            </a:r>
            <a:r>
              <a:rPr lang="en-US" sz="19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900" b="1" dirty="0">
                <a:solidFill>
                  <a:schemeClr val="tx1"/>
                </a:solidFill>
                <a:latin typeface="+mn-lt"/>
              </a:rPr>
              <a:t>-</a:t>
            </a:r>
            <a:r>
              <a:rPr lang="ru-RU" sz="1900" dirty="0">
                <a:latin typeface="+mn-lt"/>
              </a:rPr>
              <a:t> требует место, нагрузка может быть значительной. В случае непредвиденной остановки нужно чистить следы его деятельности руками. Таблица должна иметь </a:t>
            </a:r>
            <a:r>
              <a:rPr lang="en-US" sz="1900" dirty="0">
                <a:latin typeface="+mn-lt"/>
              </a:rPr>
              <a:t>PK</a:t>
            </a:r>
            <a:r>
              <a:rPr lang="ru-RU" sz="1900" dirty="0">
                <a:latin typeface="+mn-lt"/>
              </a:rPr>
              <a:t> или </a:t>
            </a:r>
            <a:r>
              <a:rPr lang="en-US" sz="1900" dirty="0">
                <a:latin typeface="+mn-lt"/>
              </a:rPr>
              <a:t>not-null</a:t>
            </a:r>
            <a:r>
              <a:rPr lang="ru-RU" sz="1900" dirty="0">
                <a:latin typeface="+mn-lt"/>
              </a:rPr>
              <a:t> уникальный индекс, не работает с </a:t>
            </a:r>
            <a:r>
              <a:rPr lang="en-US" sz="1900" dirty="0">
                <a:latin typeface="+mn-lt"/>
              </a:rPr>
              <a:t>unlogged</a:t>
            </a:r>
            <a:r>
              <a:rPr lang="ru-RU" sz="1900" dirty="0">
                <a:latin typeface="+mn-lt"/>
              </a:rPr>
              <a:t> таблицами.</a:t>
            </a:r>
            <a:r>
              <a:rPr lang="en-US" sz="1900" dirty="0">
                <a:latin typeface="+mn-lt"/>
              </a:rPr>
              <a:t> </a:t>
            </a:r>
            <a:r>
              <a:rPr lang="ru-RU" sz="1900" dirty="0">
                <a:latin typeface="+mn-lt"/>
              </a:rPr>
              <a:t>Не входит в комплект, высокая скорость генерации </a:t>
            </a:r>
            <a:r>
              <a:rPr lang="en-US" sz="1900" dirty="0" err="1">
                <a:latin typeface="+mn-lt"/>
              </a:rPr>
              <a:t>wal</a:t>
            </a:r>
            <a:r>
              <a:rPr lang="ru-RU" sz="1900" dirty="0">
                <a:latin typeface="+mn-lt"/>
              </a:rPr>
              <a:t>, скорость работы по сути не регулируется.</a:t>
            </a:r>
          </a:p>
        </p:txBody>
      </p:sp>
      <p:sp>
        <p:nvSpPr>
          <p:cNvPr id="6" name="Google Shape;180;p21">
            <a:extLst>
              <a:ext uri="{FF2B5EF4-FFF2-40B4-BE49-F238E27FC236}">
                <a16:creationId xmlns:a16="http://schemas.microsoft.com/office/drawing/2014/main" id="{034E4FC4-AD67-0071-19BB-707611D4C8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2513" y="-1"/>
            <a:ext cx="8050336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2 Результаты экспериментов</a:t>
            </a:r>
            <a:endParaRPr dirty="0"/>
          </a:p>
        </p:txBody>
      </p:sp>
      <p:sp>
        <p:nvSpPr>
          <p:cNvPr id="5" name="PB">
            <a:extLst>
              <a:ext uri="{FF2B5EF4-FFF2-40B4-BE49-F238E27FC236}">
                <a16:creationId xmlns:a16="http://schemas.microsoft.com/office/drawing/2014/main" id="{99F9DF8F-3141-8C3F-314E-28B8DAA6F767}"/>
              </a:ext>
            </a:extLst>
          </p:cNvPr>
          <p:cNvSpPr/>
          <p:nvPr/>
        </p:nvSpPr>
        <p:spPr>
          <a:xfrm>
            <a:off x="0" y="5092700"/>
            <a:ext cx="4819135" cy="50800"/>
          </a:xfrm>
          <a:prstGeom prst="rect">
            <a:avLst/>
          </a:prstGeom>
          <a:solidFill>
            <a:srgbClr val="FCCB4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232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445789" y="1119964"/>
            <a:ext cx="8261046" cy="312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ru-RU" sz="2000" dirty="0"/>
              <a:t>Меньше теории </a:t>
            </a:r>
            <a:endParaRPr lang="en-US" sz="2000" dirty="0"/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ru-RU" sz="2000" dirty="0"/>
              <a:t>Больше практики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dirty="0"/>
          </a:p>
        </p:txBody>
      </p:sp>
      <p:sp>
        <p:nvSpPr>
          <p:cNvPr id="180" name="Google Shape;180;p21"/>
          <p:cNvSpPr txBox="1">
            <a:spLocks noGrp="1"/>
          </p:cNvSpPr>
          <p:nvPr>
            <p:ph type="title"/>
          </p:nvPr>
        </p:nvSpPr>
        <p:spPr>
          <a:xfrm>
            <a:off x="602513" y="-1"/>
            <a:ext cx="8050336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Вступление</a:t>
            </a:r>
            <a:endParaRPr dirty="0"/>
          </a:p>
        </p:txBody>
      </p:sp>
      <p:sp>
        <p:nvSpPr>
          <p:cNvPr id="4" name="PB">
            <a:extLst>
              <a:ext uri="{FF2B5EF4-FFF2-40B4-BE49-F238E27FC236}">
                <a16:creationId xmlns:a16="http://schemas.microsoft.com/office/drawing/2014/main" id="{32AC405B-767B-FC08-0A72-AAC0464B0041}"/>
              </a:ext>
            </a:extLst>
          </p:cNvPr>
          <p:cNvSpPr/>
          <p:nvPr/>
        </p:nvSpPr>
        <p:spPr>
          <a:xfrm>
            <a:off x="0" y="5092700"/>
            <a:ext cx="494270" cy="50800"/>
          </a:xfrm>
          <a:prstGeom prst="rect">
            <a:avLst/>
          </a:prstGeom>
          <a:solidFill>
            <a:srgbClr val="FCCB4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2823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445789" y="1119964"/>
            <a:ext cx="8261046" cy="312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sz="2000" dirty="0">
              <a:latin typeface="Consolas" panose="020B0609020204030204" pitchFamily="49" charset="0"/>
            </a:endParaRPr>
          </a:p>
        </p:txBody>
      </p:sp>
      <p:sp>
        <p:nvSpPr>
          <p:cNvPr id="182" name="Google Shape;182;p21"/>
          <p:cNvSpPr txBox="1">
            <a:spLocks noGrp="1"/>
          </p:cNvSpPr>
          <p:nvPr>
            <p:ph type="ftr" idx="11"/>
          </p:nvPr>
        </p:nvSpPr>
        <p:spPr>
          <a:xfrm>
            <a:off x="459919" y="4616516"/>
            <a:ext cx="5655431" cy="43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" name="Google Shape;179;p21">
            <a:extLst>
              <a:ext uri="{FF2B5EF4-FFF2-40B4-BE49-F238E27FC236}">
                <a16:creationId xmlns:a16="http://schemas.microsoft.com/office/drawing/2014/main" id="{126032FC-7ECE-2A1A-C9E0-07F4CEC2CAEB}"/>
              </a:ext>
            </a:extLst>
          </p:cNvPr>
          <p:cNvSpPr txBox="1">
            <a:spLocks/>
          </p:cNvSpPr>
          <p:nvPr/>
        </p:nvSpPr>
        <p:spPr>
          <a:xfrm>
            <a:off x="266400" y="1036800"/>
            <a:ext cx="8652849" cy="336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026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de-DE" sz="1400" dirty="0">
                <a:latin typeface="Consolas" panose="020B0609020204030204" pitchFamily="49" charset="0"/>
              </a:rPr>
              <a:t>/</a:t>
            </a:r>
            <a:r>
              <a:rPr lang="de-DE" sz="1400" dirty="0" err="1">
                <a:latin typeface="Consolas" panose="020B0609020204030204" pitchFamily="49" charset="0"/>
              </a:rPr>
              <a:t>usr</a:t>
            </a:r>
            <a:r>
              <a:rPr lang="de-DE" sz="1400" dirty="0">
                <a:latin typeface="Consolas" panose="020B0609020204030204" pitchFamily="49" charset="0"/>
              </a:rPr>
              <a:t>/</a:t>
            </a:r>
            <a:r>
              <a:rPr lang="de-DE" sz="1400" dirty="0" err="1">
                <a:latin typeface="Consolas" panose="020B0609020204030204" pitchFamily="49" charset="0"/>
              </a:rPr>
              <a:t>lib</a:t>
            </a:r>
            <a:r>
              <a:rPr lang="de-DE" sz="1400" dirty="0">
                <a:latin typeface="Consolas" panose="020B0609020204030204" pitchFamily="49" charset="0"/>
              </a:rPr>
              <a:t>/</a:t>
            </a:r>
            <a:r>
              <a:rPr lang="de-DE" sz="1400" dirty="0" err="1">
                <a:latin typeface="Consolas" panose="020B0609020204030204" pitchFamily="49" charset="0"/>
              </a:rPr>
              <a:t>postgresql</a:t>
            </a:r>
            <a:r>
              <a:rPr lang="de-DE" sz="1400" dirty="0">
                <a:latin typeface="Consolas" panose="020B0609020204030204" pitchFamily="49" charset="0"/>
              </a:rPr>
              <a:t>/15/bin</a:t>
            </a:r>
            <a:r>
              <a:rPr lang="en-US" sz="1400" dirty="0">
                <a:latin typeface="Consolas" panose="020B0609020204030204" pitchFamily="49" charset="0"/>
              </a:rPr>
              <a:t>/</a:t>
            </a:r>
            <a:r>
              <a:rPr lang="fr-FR" sz="1400" dirty="0">
                <a:latin typeface="Consolas" panose="020B0609020204030204" pitchFamily="49" charset="0"/>
              </a:rPr>
              <a:t>pg_repack -d pgconf -t clients1 -e -T 30 -D</a:t>
            </a:r>
            <a:r>
              <a:rPr lang="en-US" sz="1400" dirty="0">
                <a:latin typeface="Consolas" panose="020B0609020204030204" pitchFamily="49" charset="0"/>
              </a:rPr>
              <a:t>| tee -a ~</a:t>
            </a:r>
            <a:r>
              <a:rPr lang="en-US" sz="1400" dirty="0" err="1">
                <a:latin typeface="Consolas" panose="020B0609020204030204" pitchFamily="49" charset="0"/>
              </a:rPr>
              <a:t>postgres</a:t>
            </a:r>
            <a:r>
              <a:rPr lang="en-US" sz="1400" dirty="0">
                <a:latin typeface="Consolas" panose="020B0609020204030204" pitchFamily="49" charset="0"/>
              </a:rPr>
              <a:t>/</a:t>
            </a:r>
            <a:r>
              <a:rPr lang="en-US" sz="1400" dirty="0" err="1">
                <a:latin typeface="Consolas" panose="020B0609020204030204" pitchFamily="49" charset="0"/>
              </a:rPr>
              <a:t>tmp</a:t>
            </a:r>
            <a:r>
              <a:rPr lang="en-US" sz="1400" dirty="0">
                <a:latin typeface="Consolas" panose="020B0609020204030204" pitchFamily="49" charset="0"/>
              </a:rPr>
              <a:t>/repack.log</a:t>
            </a: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fr-FR" sz="1400" dirty="0">
                <a:latin typeface="Consolas" panose="020B0609020204030204" pitchFamily="49" charset="0"/>
              </a:rPr>
              <a:t>duration: 65 - clients1 (63 -vf)</a:t>
            </a: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fr-FR" sz="1400" dirty="0">
                <a:latin typeface="Consolas" panose="020B0609020204030204" pitchFamily="49" charset="0"/>
              </a:rPr>
              <a:t>duration: 49 – clients2 (36 –vf)</a:t>
            </a: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400" dirty="0">
                <a:latin typeface="Consolas" panose="020B0609020204030204" pitchFamily="49" charset="0"/>
              </a:rPr>
              <a:t>11G-&gt;7.4G    /var/lib/</a:t>
            </a:r>
            <a:r>
              <a:rPr lang="en-US" sz="1400" dirty="0" err="1">
                <a:latin typeface="Consolas" panose="020B0609020204030204" pitchFamily="49" charset="0"/>
              </a:rPr>
              <a:t>postgresql</a:t>
            </a:r>
            <a:r>
              <a:rPr lang="en-US" sz="1400" dirty="0">
                <a:latin typeface="Consolas" panose="020B0609020204030204" pitchFamily="49" charset="0"/>
              </a:rPr>
              <a:t>/15/main/base	(7.4 –</a:t>
            </a:r>
            <a:r>
              <a:rPr lang="en-US" sz="1400" dirty="0" err="1">
                <a:latin typeface="Consolas" panose="020B0609020204030204" pitchFamily="49" charset="0"/>
              </a:rPr>
              <a:t>vf</a:t>
            </a:r>
            <a:r>
              <a:rPr lang="en-US" sz="1400" dirty="0">
                <a:latin typeface="Consolas" panose="020B0609020204030204" pitchFamily="49" charset="0"/>
              </a:rPr>
              <a:t>)</a:t>
            </a: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400" dirty="0">
                <a:latin typeface="Consolas" panose="020B0609020204030204" pitchFamily="49" charset="0"/>
              </a:rPr>
              <a:t>17M-&gt;7.1G    /var/lib/</a:t>
            </a:r>
            <a:r>
              <a:rPr lang="en-US" sz="1400" dirty="0" err="1">
                <a:latin typeface="Consolas" panose="020B0609020204030204" pitchFamily="49" charset="0"/>
              </a:rPr>
              <a:t>postgresql</a:t>
            </a:r>
            <a:r>
              <a:rPr lang="en-US" sz="1400" dirty="0">
                <a:latin typeface="Consolas" panose="020B0609020204030204" pitchFamily="49" charset="0"/>
              </a:rPr>
              <a:t>/15/main/</a:t>
            </a:r>
            <a:r>
              <a:rPr lang="en-US" sz="1400" dirty="0" err="1">
                <a:latin typeface="Consolas" panose="020B0609020204030204" pitchFamily="49" charset="0"/>
              </a:rPr>
              <a:t>pg_wal</a:t>
            </a:r>
            <a:r>
              <a:rPr lang="en-US" sz="1400" dirty="0">
                <a:latin typeface="Consolas" panose="020B0609020204030204" pitchFamily="49" charset="0"/>
              </a:rPr>
              <a:t> (6.5 –</a:t>
            </a:r>
            <a:r>
              <a:rPr lang="en-US" sz="1400" dirty="0" err="1">
                <a:latin typeface="Consolas" panose="020B0609020204030204" pitchFamily="49" charset="0"/>
              </a:rPr>
              <a:t>vf</a:t>
            </a:r>
            <a:r>
              <a:rPr lang="en-US" sz="1400" dirty="0">
                <a:latin typeface="Consolas" panose="020B0609020204030204" pitchFamily="49" charset="0"/>
              </a:rPr>
              <a:t>)</a:t>
            </a: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400" dirty="0">
                <a:latin typeface="Consolas" panose="020B0609020204030204" pitchFamily="49" charset="0"/>
              </a:rPr>
              <a:t>clients1 (7214 MB) -&gt; 5410 MB</a:t>
            </a: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400" dirty="0">
                <a:latin typeface="Consolas" panose="020B0609020204030204" pitchFamily="49" charset="0"/>
              </a:rPr>
              <a:t>clients2 (2504 MB) -&gt; 1461 MB</a:t>
            </a: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400" dirty="0">
                <a:latin typeface="Consolas" panose="020B0609020204030204" pitchFamily="49" charset="0"/>
              </a:rPr>
              <a:t>clients1_client_dt_idx (33 MB) -&gt; 14 MB </a:t>
            </a: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400" dirty="0">
                <a:latin typeface="Consolas" panose="020B0609020204030204" pitchFamily="49" charset="0"/>
              </a:rPr>
              <a:t>clients1_pkey          (86 MB) -&gt; 43 MB </a:t>
            </a: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400" dirty="0">
                <a:latin typeface="Consolas" panose="020B0609020204030204" pitchFamily="49" charset="0"/>
              </a:rPr>
              <a:t>clients2_client_dt_idx (234 MB)-&gt; 133 MB</a:t>
            </a: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400" dirty="0">
                <a:latin typeface="Consolas" panose="020B0609020204030204" pitchFamily="49" charset="0"/>
              </a:rPr>
              <a:t>clients2_pkey          (857 MB)-&gt; 428 MB</a:t>
            </a:r>
          </a:p>
        </p:txBody>
      </p:sp>
      <p:sp>
        <p:nvSpPr>
          <p:cNvPr id="6" name="Google Shape;180;p21">
            <a:extLst>
              <a:ext uri="{FF2B5EF4-FFF2-40B4-BE49-F238E27FC236}">
                <a16:creationId xmlns:a16="http://schemas.microsoft.com/office/drawing/2014/main" id="{0B68FDE8-A2BC-666E-FBE8-0322195E12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2513" y="-1"/>
            <a:ext cx="8050336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2 Результаты экспериментов</a:t>
            </a:r>
            <a:endParaRPr dirty="0"/>
          </a:p>
        </p:txBody>
      </p:sp>
      <p:sp>
        <p:nvSpPr>
          <p:cNvPr id="5" name="PB">
            <a:extLst>
              <a:ext uri="{FF2B5EF4-FFF2-40B4-BE49-F238E27FC236}">
                <a16:creationId xmlns:a16="http://schemas.microsoft.com/office/drawing/2014/main" id="{16B6B079-83FC-74DC-3197-B04D47BC797F}"/>
              </a:ext>
            </a:extLst>
          </p:cNvPr>
          <p:cNvSpPr/>
          <p:nvPr/>
        </p:nvSpPr>
        <p:spPr>
          <a:xfrm>
            <a:off x="0" y="5092700"/>
            <a:ext cx="4942703" cy="50800"/>
          </a:xfrm>
          <a:prstGeom prst="rect">
            <a:avLst/>
          </a:prstGeom>
          <a:solidFill>
            <a:srgbClr val="FCCB4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5708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445789" y="1119964"/>
            <a:ext cx="8261046" cy="312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sz="2000" dirty="0">
              <a:latin typeface="Consolas" panose="020B0609020204030204" pitchFamily="49" charset="0"/>
            </a:endParaRPr>
          </a:p>
        </p:txBody>
      </p:sp>
      <p:sp>
        <p:nvSpPr>
          <p:cNvPr id="182" name="Google Shape;182;p21"/>
          <p:cNvSpPr txBox="1">
            <a:spLocks noGrp="1"/>
          </p:cNvSpPr>
          <p:nvPr>
            <p:ph type="ftr" idx="11"/>
          </p:nvPr>
        </p:nvSpPr>
        <p:spPr>
          <a:xfrm>
            <a:off x="459919" y="4616516"/>
            <a:ext cx="5655431" cy="43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" name="Google Shape;179;p21">
            <a:extLst>
              <a:ext uri="{FF2B5EF4-FFF2-40B4-BE49-F238E27FC236}">
                <a16:creationId xmlns:a16="http://schemas.microsoft.com/office/drawing/2014/main" id="{126032FC-7ECE-2A1A-C9E0-07F4CEC2CAEB}"/>
              </a:ext>
            </a:extLst>
          </p:cNvPr>
          <p:cNvSpPr txBox="1">
            <a:spLocks/>
          </p:cNvSpPr>
          <p:nvPr/>
        </p:nvSpPr>
        <p:spPr>
          <a:xfrm>
            <a:off x="266400" y="1036800"/>
            <a:ext cx="8652849" cy="336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026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de-DE" sz="2000" dirty="0">
                <a:latin typeface="Consolas" panose="020B0609020204030204" pitchFamily="49" charset="0"/>
              </a:rPr>
              <a:t>/</a:t>
            </a:r>
            <a:r>
              <a:rPr lang="de-DE" sz="2000" dirty="0" err="1">
                <a:latin typeface="Consolas" panose="020B0609020204030204" pitchFamily="49" charset="0"/>
              </a:rPr>
              <a:t>usr</a:t>
            </a:r>
            <a:r>
              <a:rPr lang="de-DE" sz="2000" dirty="0">
                <a:latin typeface="Consolas" panose="020B0609020204030204" pitchFamily="49" charset="0"/>
              </a:rPr>
              <a:t>/</a:t>
            </a:r>
            <a:r>
              <a:rPr lang="de-DE" sz="2000" dirty="0" err="1">
                <a:latin typeface="Consolas" panose="020B0609020204030204" pitchFamily="49" charset="0"/>
              </a:rPr>
              <a:t>lib</a:t>
            </a:r>
            <a:r>
              <a:rPr lang="de-DE" sz="2000" dirty="0">
                <a:latin typeface="Consolas" panose="020B0609020204030204" pitchFamily="49" charset="0"/>
              </a:rPr>
              <a:t>/</a:t>
            </a:r>
            <a:r>
              <a:rPr lang="de-DE" sz="2000" dirty="0" err="1">
                <a:latin typeface="Consolas" panose="020B0609020204030204" pitchFamily="49" charset="0"/>
              </a:rPr>
              <a:t>postgresql</a:t>
            </a:r>
            <a:r>
              <a:rPr lang="de-DE" sz="2000" dirty="0">
                <a:latin typeface="Consolas" panose="020B0609020204030204" pitchFamily="49" charset="0"/>
              </a:rPr>
              <a:t>/15/bin</a:t>
            </a:r>
            <a:r>
              <a:rPr lang="en-US" sz="2000" dirty="0">
                <a:latin typeface="Consolas" panose="020B0609020204030204" pitchFamily="49" charset="0"/>
              </a:rPr>
              <a:t>/</a:t>
            </a:r>
            <a:r>
              <a:rPr lang="fr-FR" sz="2000" dirty="0">
                <a:latin typeface="Consolas" panose="020B0609020204030204" pitchFamily="49" charset="0"/>
              </a:rPr>
              <a:t>pg_repack -d pgconf -t clients1 -e -T 30 -D</a:t>
            </a:r>
            <a:r>
              <a:rPr lang="en-US" sz="2000" dirty="0">
                <a:latin typeface="Consolas" panose="020B0609020204030204" pitchFamily="49" charset="0"/>
              </a:rPr>
              <a:t>| tee -a ~</a:t>
            </a:r>
            <a:r>
              <a:rPr lang="en-US" sz="2000" dirty="0" err="1">
                <a:latin typeface="Consolas" panose="020B0609020204030204" pitchFamily="49" charset="0"/>
              </a:rPr>
              <a:t>postgres</a:t>
            </a:r>
            <a:r>
              <a:rPr lang="en-US" sz="2000" dirty="0">
                <a:latin typeface="Consolas" panose="020B0609020204030204" pitchFamily="49" charset="0"/>
              </a:rPr>
              <a:t>/</a:t>
            </a:r>
            <a:r>
              <a:rPr lang="en-US" sz="2000" dirty="0" err="1">
                <a:latin typeface="Consolas" panose="020B0609020204030204" pitchFamily="49" charset="0"/>
              </a:rPr>
              <a:t>tmp</a:t>
            </a:r>
            <a:r>
              <a:rPr lang="en-US" sz="2000" dirty="0">
                <a:latin typeface="Consolas" panose="020B0609020204030204" pitchFamily="49" charset="0"/>
              </a:rPr>
              <a:t>/repack.log</a:t>
            </a: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82F416-C374-FDDB-4FA4-2C054341F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98980"/>
            <a:ext cx="9144000" cy="1862759"/>
          </a:xfrm>
          <a:prstGeom prst="rect">
            <a:avLst/>
          </a:prstGeom>
        </p:spPr>
      </p:pic>
      <p:sp>
        <p:nvSpPr>
          <p:cNvPr id="7" name="Google Shape;180;p21">
            <a:extLst>
              <a:ext uri="{FF2B5EF4-FFF2-40B4-BE49-F238E27FC236}">
                <a16:creationId xmlns:a16="http://schemas.microsoft.com/office/drawing/2014/main" id="{E6370925-FCC0-2A4C-83BD-4087071AF0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2513" y="-1"/>
            <a:ext cx="8050336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2 Результаты экспериментов</a:t>
            </a:r>
            <a:endParaRPr dirty="0"/>
          </a:p>
        </p:txBody>
      </p:sp>
      <p:sp>
        <p:nvSpPr>
          <p:cNvPr id="6" name="PB">
            <a:extLst>
              <a:ext uri="{FF2B5EF4-FFF2-40B4-BE49-F238E27FC236}">
                <a16:creationId xmlns:a16="http://schemas.microsoft.com/office/drawing/2014/main" id="{176372DE-87F3-0168-75A1-9735E2C10F7C}"/>
              </a:ext>
            </a:extLst>
          </p:cNvPr>
          <p:cNvSpPr/>
          <p:nvPr/>
        </p:nvSpPr>
        <p:spPr>
          <a:xfrm>
            <a:off x="0" y="5092700"/>
            <a:ext cx="5066270" cy="50800"/>
          </a:xfrm>
          <a:prstGeom prst="rect">
            <a:avLst/>
          </a:prstGeom>
          <a:solidFill>
            <a:srgbClr val="FCCB4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7987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445789" y="1119964"/>
            <a:ext cx="8261046" cy="312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sz="2000" dirty="0">
              <a:latin typeface="Consolas" panose="020B0609020204030204" pitchFamily="49" charset="0"/>
            </a:endParaRPr>
          </a:p>
        </p:txBody>
      </p:sp>
      <p:sp>
        <p:nvSpPr>
          <p:cNvPr id="182" name="Google Shape;182;p21"/>
          <p:cNvSpPr txBox="1">
            <a:spLocks noGrp="1"/>
          </p:cNvSpPr>
          <p:nvPr>
            <p:ph type="ftr" idx="11"/>
          </p:nvPr>
        </p:nvSpPr>
        <p:spPr>
          <a:xfrm>
            <a:off x="459919" y="4616516"/>
            <a:ext cx="5655431" cy="43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" name="Google Shape;179;p21">
            <a:extLst>
              <a:ext uri="{FF2B5EF4-FFF2-40B4-BE49-F238E27FC236}">
                <a16:creationId xmlns:a16="http://schemas.microsoft.com/office/drawing/2014/main" id="{126032FC-7ECE-2A1A-C9E0-07F4CEC2CAEB}"/>
              </a:ext>
            </a:extLst>
          </p:cNvPr>
          <p:cNvSpPr txBox="1">
            <a:spLocks/>
          </p:cNvSpPr>
          <p:nvPr/>
        </p:nvSpPr>
        <p:spPr>
          <a:xfrm>
            <a:off x="266400" y="1036800"/>
            <a:ext cx="8652849" cy="336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026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de-DE" sz="1400" dirty="0">
                <a:latin typeface="Consolas" panose="020B0609020204030204" pitchFamily="49" charset="0"/>
              </a:rPr>
              <a:t>/</a:t>
            </a:r>
            <a:r>
              <a:rPr lang="de-DE" sz="1400" dirty="0" err="1">
                <a:latin typeface="Consolas" panose="020B0609020204030204" pitchFamily="49" charset="0"/>
              </a:rPr>
              <a:t>usr</a:t>
            </a:r>
            <a:r>
              <a:rPr lang="de-DE" sz="1400" dirty="0">
                <a:latin typeface="Consolas" panose="020B0609020204030204" pitchFamily="49" charset="0"/>
              </a:rPr>
              <a:t>/</a:t>
            </a:r>
            <a:r>
              <a:rPr lang="de-DE" sz="1400" dirty="0" err="1">
                <a:latin typeface="Consolas" panose="020B0609020204030204" pitchFamily="49" charset="0"/>
              </a:rPr>
              <a:t>lib</a:t>
            </a:r>
            <a:r>
              <a:rPr lang="de-DE" sz="1400" dirty="0">
                <a:latin typeface="Consolas" panose="020B0609020204030204" pitchFamily="49" charset="0"/>
              </a:rPr>
              <a:t>/</a:t>
            </a:r>
            <a:r>
              <a:rPr lang="de-DE" sz="1400" dirty="0" err="1">
                <a:latin typeface="Consolas" panose="020B0609020204030204" pitchFamily="49" charset="0"/>
              </a:rPr>
              <a:t>postgresql</a:t>
            </a:r>
            <a:r>
              <a:rPr lang="de-DE" sz="1400" dirty="0">
                <a:latin typeface="Consolas" panose="020B0609020204030204" pitchFamily="49" charset="0"/>
              </a:rPr>
              <a:t>/15/bin</a:t>
            </a:r>
            <a:r>
              <a:rPr lang="en-US" sz="1400" dirty="0">
                <a:latin typeface="Consolas" panose="020B0609020204030204" pitchFamily="49" charset="0"/>
              </a:rPr>
              <a:t>/</a:t>
            </a:r>
            <a:r>
              <a:rPr lang="fr-FR" sz="1400" dirty="0">
                <a:latin typeface="Consolas" panose="020B0609020204030204" pitchFamily="49" charset="0"/>
              </a:rPr>
              <a:t>pg_repack -d pgconf -t clients1 -e -T 30 –D </a:t>
            </a:r>
            <a:r>
              <a:rPr lang="fr-FR" sz="1400" dirty="0">
                <a:solidFill>
                  <a:srgbClr val="FF0000"/>
                </a:solidFill>
                <a:latin typeface="Consolas" panose="020B0609020204030204" pitchFamily="49" charset="0"/>
              </a:rPr>
              <a:t>–j2</a:t>
            </a:r>
            <a:r>
              <a:rPr lang="en-US" sz="1400" dirty="0">
                <a:latin typeface="Consolas" panose="020B0609020204030204" pitchFamily="49" charset="0"/>
              </a:rPr>
              <a:t>| tee -a ~</a:t>
            </a:r>
            <a:r>
              <a:rPr lang="en-US" sz="1400" dirty="0" err="1">
                <a:latin typeface="Consolas" panose="020B0609020204030204" pitchFamily="49" charset="0"/>
              </a:rPr>
              <a:t>postgres</a:t>
            </a:r>
            <a:r>
              <a:rPr lang="en-US" sz="1400" dirty="0">
                <a:latin typeface="Consolas" panose="020B0609020204030204" pitchFamily="49" charset="0"/>
              </a:rPr>
              <a:t>/</a:t>
            </a:r>
            <a:r>
              <a:rPr lang="en-US" sz="1400" dirty="0" err="1">
                <a:latin typeface="Consolas" panose="020B0609020204030204" pitchFamily="49" charset="0"/>
              </a:rPr>
              <a:t>tmp</a:t>
            </a:r>
            <a:r>
              <a:rPr lang="en-US" sz="1400" dirty="0">
                <a:latin typeface="Consolas" panose="020B0609020204030204" pitchFamily="49" charset="0"/>
              </a:rPr>
              <a:t>/repack.log</a:t>
            </a: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fr-FR" sz="1400" dirty="0">
                <a:latin typeface="Consolas" panose="020B0609020204030204" pitchFamily="49" charset="0"/>
              </a:rPr>
              <a:t>duration: 65 - clients1 (63 -vf; 65-rep)</a:t>
            </a: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fr-FR" sz="1400" dirty="0">
                <a:latin typeface="Consolas" panose="020B0609020204030204" pitchFamily="49" charset="0"/>
              </a:rPr>
              <a:t>duration: 46 - clients2 (</a:t>
            </a:r>
            <a:r>
              <a:rPr lang="en-US" sz="1400" dirty="0">
                <a:latin typeface="Consolas" panose="020B0609020204030204" pitchFamily="49" charset="0"/>
              </a:rPr>
              <a:t>36 –</a:t>
            </a:r>
            <a:r>
              <a:rPr lang="en-US" sz="1400" dirty="0" err="1">
                <a:latin typeface="Consolas" panose="020B0609020204030204" pitchFamily="49" charset="0"/>
              </a:rPr>
              <a:t>vf</a:t>
            </a:r>
            <a:r>
              <a:rPr lang="en-US" sz="1400" dirty="0">
                <a:latin typeface="Consolas" panose="020B0609020204030204" pitchFamily="49" charset="0"/>
              </a:rPr>
              <a:t>; 49-rep</a:t>
            </a:r>
            <a:r>
              <a:rPr lang="ru-RU" sz="1400" dirty="0">
                <a:latin typeface="Consolas" panose="020B0609020204030204" pitchFamily="49" charset="0"/>
              </a:rPr>
              <a:t>)</a:t>
            </a:r>
            <a:endParaRPr lang="fr-FR" sz="1400" dirty="0">
              <a:latin typeface="Consolas" panose="020B0609020204030204" pitchFamily="49" charset="0"/>
            </a:endParaRP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11G-&gt;7.4G    /var/lib/</a:t>
            </a:r>
            <a:r>
              <a:rPr lang="en-US" sz="1400" dirty="0" err="1">
                <a:latin typeface="Consolas" panose="020B0609020204030204" pitchFamily="49" charset="0"/>
              </a:rPr>
              <a:t>postgresql</a:t>
            </a:r>
            <a:r>
              <a:rPr lang="en-US" sz="1400" dirty="0">
                <a:latin typeface="Consolas" panose="020B0609020204030204" pitchFamily="49" charset="0"/>
              </a:rPr>
              <a:t>/15/main/base	(7.4 –</a:t>
            </a:r>
            <a:r>
              <a:rPr lang="en-US" sz="1400" dirty="0" err="1">
                <a:latin typeface="Consolas" panose="020B0609020204030204" pitchFamily="49" charset="0"/>
              </a:rPr>
              <a:t>vf</a:t>
            </a:r>
            <a:r>
              <a:rPr lang="en-US" sz="1400" dirty="0">
                <a:latin typeface="Consolas" panose="020B0609020204030204" pitchFamily="49" charset="0"/>
              </a:rPr>
              <a:t>)</a:t>
            </a: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400" dirty="0">
                <a:latin typeface="Consolas" panose="020B0609020204030204" pitchFamily="49" charset="0"/>
              </a:rPr>
              <a:t>17M-&gt;7.1G    /var/lib/</a:t>
            </a:r>
            <a:r>
              <a:rPr lang="en-US" sz="1400" dirty="0" err="1">
                <a:latin typeface="Consolas" panose="020B0609020204030204" pitchFamily="49" charset="0"/>
              </a:rPr>
              <a:t>postgresql</a:t>
            </a:r>
            <a:r>
              <a:rPr lang="en-US" sz="1400" dirty="0">
                <a:latin typeface="Consolas" panose="020B0609020204030204" pitchFamily="49" charset="0"/>
              </a:rPr>
              <a:t>/15/main/</a:t>
            </a:r>
            <a:r>
              <a:rPr lang="en-US" sz="1400" dirty="0" err="1">
                <a:latin typeface="Consolas" panose="020B0609020204030204" pitchFamily="49" charset="0"/>
              </a:rPr>
              <a:t>pg_wal</a:t>
            </a:r>
            <a:r>
              <a:rPr lang="en-US" sz="1400" dirty="0">
                <a:latin typeface="Consolas" panose="020B0609020204030204" pitchFamily="49" charset="0"/>
              </a:rPr>
              <a:t> (6.5 -</a:t>
            </a:r>
            <a:r>
              <a:rPr lang="en-US" sz="1400" dirty="0" err="1">
                <a:latin typeface="Consolas" panose="020B0609020204030204" pitchFamily="49" charset="0"/>
              </a:rPr>
              <a:t>vf</a:t>
            </a:r>
            <a:r>
              <a:rPr lang="en-US" sz="1400" dirty="0">
                <a:latin typeface="Consolas" panose="020B0609020204030204" pitchFamily="49" charset="0"/>
              </a:rPr>
              <a:t>)</a:t>
            </a: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400" dirty="0">
                <a:latin typeface="Consolas" panose="020B0609020204030204" pitchFamily="49" charset="0"/>
              </a:rPr>
              <a:t>clients1 (7214 MB) -&gt; 5410 MB</a:t>
            </a: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400" dirty="0">
                <a:latin typeface="Consolas" panose="020B0609020204030204" pitchFamily="49" charset="0"/>
              </a:rPr>
              <a:t>clients2 (2504 MB) -&gt; 1461 MB</a:t>
            </a: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400" dirty="0">
                <a:latin typeface="Consolas" panose="020B0609020204030204" pitchFamily="49" charset="0"/>
              </a:rPr>
              <a:t>clients1_client_dt_idx (33 MB) -&gt; 14 MB </a:t>
            </a: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400" dirty="0">
                <a:latin typeface="Consolas" panose="020B0609020204030204" pitchFamily="49" charset="0"/>
              </a:rPr>
              <a:t>clients1_pkey          (86 MB) -&gt; 43 MB </a:t>
            </a: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400" dirty="0">
                <a:latin typeface="Consolas" panose="020B0609020204030204" pitchFamily="49" charset="0"/>
              </a:rPr>
              <a:t>clients2_client_dt_idx (234 MB)-&gt; 133 MB</a:t>
            </a: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400" dirty="0">
                <a:latin typeface="Consolas" panose="020B0609020204030204" pitchFamily="49" charset="0"/>
              </a:rPr>
              <a:t>clients2_pkey          (857 MB)-&gt; 428 MB</a:t>
            </a:r>
          </a:p>
        </p:txBody>
      </p:sp>
      <p:sp>
        <p:nvSpPr>
          <p:cNvPr id="6" name="Google Shape;180;p21">
            <a:extLst>
              <a:ext uri="{FF2B5EF4-FFF2-40B4-BE49-F238E27FC236}">
                <a16:creationId xmlns:a16="http://schemas.microsoft.com/office/drawing/2014/main" id="{6621D780-1838-9CF8-C54E-198515EBD8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2513" y="-1"/>
            <a:ext cx="8050336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2 Результаты экспериментов</a:t>
            </a:r>
            <a:endParaRPr dirty="0"/>
          </a:p>
        </p:txBody>
      </p:sp>
      <p:sp>
        <p:nvSpPr>
          <p:cNvPr id="5" name="PB">
            <a:extLst>
              <a:ext uri="{FF2B5EF4-FFF2-40B4-BE49-F238E27FC236}">
                <a16:creationId xmlns:a16="http://schemas.microsoft.com/office/drawing/2014/main" id="{A4C0308F-CB7A-06A6-16F4-365DB6AE55E2}"/>
              </a:ext>
            </a:extLst>
          </p:cNvPr>
          <p:cNvSpPr/>
          <p:nvPr/>
        </p:nvSpPr>
        <p:spPr>
          <a:xfrm>
            <a:off x="0" y="5092700"/>
            <a:ext cx="5189838" cy="50800"/>
          </a:xfrm>
          <a:prstGeom prst="rect">
            <a:avLst/>
          </a:prstGeom>
          <a:solidFill>
            <a:srgbClr val="FCCB4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5082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445789" y="1119964"/>
            <a:ext cx="8261046" cy="312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sz="2000" dirty="0">
              <a:latin typeface="Consolas" panose="020B0609020204030204" pitchFamily="49" charset="0"/>
            </a:endParaRPr>
          </a:p>
        </p:txBody>
      </p:sp>
      <p:sp>
        <p:nvSpPr>
          <p:cNvPr id="182" name="Google Shape;182;p21"/>
          <p:cNvSpPr txBox="1">
            <a:spLocks noGrp="1"/>
          </p:cNvSpPr>
          <p:nvPr>
            <p:ph type="ftr" idx="11"/>
          </p:nvPr>
        </p:nvSpPr>
        <p:spPr>
          <a:xfrm>
            <a:off x="459919" y="4616516"/>
            <a:ext cx="5655431" cy="43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" name="Google Shape;179;p21">
            <a:extLst>
              <a:ext uri="{FF2B5EF4-FFF2-40B4-BE49-F238E27FC236}">
                <a16:creationId xmlns:a16="http://schemas.microsoft.com/office/drawing/2014/main" id="{126032FC-7ECE-2A1A-C9E0-07F4CEC2CAEB}"/>
              </a:ext>
            </a:extLst>
          </p:cNvPr>
          <p:cNvSpPr txBox="1">
            <a:spLocks/>
          </p:cNvSpPr>
          <p:nvPr/>
        </p:nvSpPr>
        <p:spPr>
          <a:xfrm>
            <a:off x="266400" y="1036800"/>
            <a:ext cx="8652849" cy="336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026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de-DE" sz="2000" dirty="0">
                <a:latin typeface="Consolas" panose="020B0609020204030204" pitchFamily="49" charset="0"/>
              </a:rPr>
              <a:t>/</a:t>
            </a:r>
            <a:r>
              <a:rPr lang="de-DE" sz="2000" dirty="0" err="1">
                <a:latin typeface="Consolas" panose="020B0609020204030204" pitchFamily="49" charset="0"/>
              </a:rPr>
              <a:t>usr</a:t>
            </a:r>
            <a:r>
              <a:rPr lang="de-DE" sz="2000" dirty="0">
                <a:latin typeface="Consolas" panose="020B0609020204030204" pitchFamily="49" charset="0"/>
              </a:rPr>
              <a:t>/</a:t>
            </a:r>
            <a:r>
              <a:rPr lang="de-DE" sz="2000" dirty="0" err="1">
                <a:latin typeface="Consolas" panose="020B0609020204030204" pitchFamily="49" charset="0"/>
              </a:rPr>
              <a:t>lib</a:t>
            </a:r>
            <a:r>
              <a:rPr lang="de-DE" sz="2000" dirty="0">
                <a:latin typeface="Consolas" panose="020B0609020204030204" pitchFamily="49" charset="0"/>
              </a:rPr>
              <a:t>/</a:t>
            </a:r>
            <a:r>
              <a:rPr lang="de-DE" sz="2000" dirty="0" err="1">
                <a:latin typeface="Consolas" panose="020B0609020204030204" pitchFamily="49" charset="0"/>
              </a:rPr>
              <a:t>postgresql</a:t>
            </a:r>
            <a:r>
              <a:rPr lang="de-DE" sz="2000" dirty="0">
                <a:latin typeface="Consolas" panose="020B0609020204030204" pitchFamily="49" charset="0"/>
              </a:rPr>
              <a:t>/15/bin</a:t>
            </a:r>
            <a:r>
              <a:rPr lang="en-US" sz="2000" dirty="0">
                <a:latin typeface="Consolas" panose="020B0609020204030204" pitchFamily="49" charset="0"/>
              </a:rPr>
              <a:t>/</a:t>
            </a:r>
            <a:r>
              <a:rPr lang="fr-FR" sz="2000" dirty="0">
                <a:latin typeface="Consolas" panose="020B0609020204030204" pitchFamily="49" charset="0"/>
              </a:rPr>
              <a:t>pg_repack -d pgconf -t clients1 -e -T 30 –D </a:t>
            </a:r>
            <a:r>
              <a:rPr lang="fr-FR" sz="2000" dirty="0">
                <a:solidFill>
                  <a:srgbClr val="FF0000"/>
                </a:solidFill>
                <a:latin typeface="Consolas" panose="020B0609020204030204" pitchFamily="49" charset="0"/>
              </a:rPr>
              <a:t>–j2</a:t>
            </a:r>
            <a:r>
              <a:rPr lang="en-US" sz="2000" dirty="0">
                <a:latin typeface="Consolas" panose="020B0609020204030204" pitchFamily="49" charset="0"/>
              </a:rPr>
              <a:t>| tee -a ~</a:t>
            </a:r>
            <a:r>
              <a:rPr lang="en-US" sz="2000" dirty="0" err="1">
                <a:latin typeface="Consolas" panose="020B0609020204030204" pitchFamily="49" charset="0"/>
              </a:rPr>
              <a:t>postgres</a:t>
            </a:r>
            <a:r>
              <a:rPr lang="en-US" sz="2000" dirty="0">
                <a:latin typeface="Consolas" panose="020B0609020204030204" pitchFamily="49" charset="0"/>
              </a:rPr>
              <a:t>/</a:t>
            </a:r>
            <a:r>
              <a:rPr lang="en-US" sz="2000" dirty="0" err="1">
                <a:latin typeface="Consolas" panose="020B0609020204030204" pitchFamily="49" charset="0"/>
              </a:rPr>
              <a:t>tmp</a:t>
            </a:r>
            <a:r>
              <a:rPr lang="en-US" sz="2000" dirty="0">
                <a:latin typeface="Consolas" panose="020B0609020204030204" pitchFamily="49" charset="0"/>
              </a:rPr>
              <a:t>/repack.log</a:t>
            </a: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dirty="0">
              <a:latin typeface="Consolas" panose="020B0609020204030204" pitchFamily="49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DDACDD-9EA2-79E7-81AB-46A330968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4" y="1946460"/>
            <a:ext cx="9144000" cy="1886139"/>
          </a:xfrm>
          <a:prstGeom prst="rect">
            <a:avLst/>
          </a:prstGeom>
        </p:spPr>
      </p:pic>
      <p:sp>
        <p:nvSpPr>
          <p:cNvPr id="7" name="Google Shape;180;p21">
            <a:extLst>
              <a:ext uri="{FF2B5EF4-FFF2-40B4-BE49-F238E27FC236}">
                <a16:creationId xmlns:a16="http://schemas.microsoft.com/office/drawing/2014/main" id="{D70B8B15-A695-BE71-B157-1585AF9E5E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2513" y="-1"/>
            <a:ext cx="8050336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2 Результаты экспериментов</a:t>
            </a:r>
            <a:endParaRPr dirty="0"/>
          </a:p>
        </p:txBody>
      </p:sp>
      <p:sp>
        <p:nvSpPr>
          <p:cNvPr id="6" name="PB">
            <a:extLst>
              <a:ext uri="{FF2B5EF4-FFF2-40B4-BE49-F238E27FC236}">
                <a16:creationId xmlns:a16="http://schemas.microsoft.com/office/drawing/2014/main" id="{D2768883-7887-80CB-B9EC-CADE33668A91}"/>
              </a:ext>
            </a:extLst>
          </p:cNvPr>
          <p:cNvSpPr/>
          <p:nvPr/>
        </p:nvSpPr>
        <p:spPr>
          <a:xfrm>
            <a:off x="0" y="5092700"/>
            <a:ext cx="5313406" cy="50800"/>
          </a:xfrm>
          <a:prstGeom prst="rect">
            <a:avLst/>
          </a:prstGeom>
          <a:solidFill>
            <a:srgbClr val="FCCB4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1537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445789" y="1119964"/>
            <a:ext cx="8261046" cy="312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sz="2000" dirty="0">
              <a:latin typeface="Consolas" panose="020B0609020204030204" pitchFamily="49" charset="0"/>
            </a:endParaRPr>
          </a:p>
        </p:txBody>
      </p:sp>
      <p:sp>
        <p:nvSpPr>
          <p:cNvPr id="182" name="Google Shape;182;p21"/>
          <p:cNvSpPr txBox="1">
            <a:spLocks noGrp="1"/>
          </p:cNvSpPr>
          <p:nvPr>
            <p:ph type="ftr" idx="11"/>
          </p:nvPr>
        </p:nvSpPr>
        <p:spPr>
          <a:xfrm>
            <a:off x="459919" y="4616516"/>
            <a:ext cx="5655431" cy="43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" name="Google Shape;179;p21">
            <a:extLst>
              <a:ext uri="{FF2B5EF4-FFF2-40B4-BE49-F238E27FC236}">
                <a16:creationId xmlns:a16="http://schemas.microsoft.com/office/drawing/2014/main" id="{126032FC-7ECE-2A1A-C9E0-07F4CEC2CAEB}"/>
              </a:ext>
            </a:extLst>
          </p:cNvPr>
          <p:cNvSpPr txBox="1">
            <a:spLocks/>
          </p:cNvSpPr>
          <p:nvPr/>
        </p:nvSpPr>
        <p:spPr>
          <a:xfrm>
            <a:off x="266400" y="1036800"/>
            <a:ext cx="8652849" cy="336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026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ru-RU" sz="1900" dirty="0">
                <a:latin typeface="+mn-lt"/>
              </a:rPr>
              <a:t>А если прервать?</a:t>
            </a:r>
            <a:endParaRPr lang="en-US" sz="1900" dirty="0">
              <a:latin typeface="+mn-lt"/>
            </a:endParaRP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900" dirty="0">
              <a:latin typeface="+mn-lt"/>
            </a:endParaRPr>
          </a:p>
        </p:txBody>
      </p:sp>
      <p:sp>
        <p:nvSpPr>
          <p:cNvPr id="6" name="Google Shape;180;p21">
            <a:extLst>
              <a:ext uri="{FF2B5EF4-FFF2-40B4-BE49-F238E27FC236}">
                <a16:creationId xmlns:a16="http://schemas.microsoft.com/office/drawing/2014/main" id="{5AEEE835-C0A3-71DE-0786-53AC79324D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2513" y="-1"/>
            <a:ext cx="8050336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2 Результаты экспериментов</a:t>
            </a:r>
            <a:endParaRPr dirty="0"/>
          </a:p>
        </p:txBody>
      </p:sp>
      <p:sp>
        <p:nvSpPr>
          <p:cNvPr id="5" name="PB">
            <a:extLst>
              <a:ext uri="{FF2B5EF4-FFF2-40B4-BE49-F238E27FC236}">
                <a16:creationId xmlns:a16="http://schemas.microsoft.com/office/drawing/2014/main" id="{0E703309-2EBE-6BA8-40B4-91F536B6B3BB}"/>
              </a:ext>
            </a:extLst>
          </p:cNvPr>
          <p:cNvSpPr/>
          <p:nvPr/>
        </p:nvSpPr>
        <p:spPr>
          <a:xfrm>
            <a:off x="0" y="5092700"/>
            <a:ext cx="5436973" cy="50800"/>
          </a:xfrm>
          <a:prstGeom prst="rect">
            <a:avLst/>
          </a:prstGeom>
          <a:solidFill>
            <a:srgbClr val="FCCB4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3282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445789" y="1119964"/>
            <a:ext cx="8261046" cy="312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sz="2000" dirty="0">
              <a:latin typeface="Consolas" panose="020B0609020204030204" pitchFamily="49" charset="0"/>
            </a:endParaRPr>
          </a:p>
        </p:txBody>
      </p:sp>
      <p:sp>
        <p:nvSpPr>
          <p:cNvPr id="182" name="Google Shape;182;p21"/>
          <p:cNvSpPr txBox="1">
            <a:spLocks noGrp="1"/>
          </p:cNvSpPr>
          <p:nvPr>
            <p:ph type="ftr" idx="11"/>
          </p:nvPr>
        </p:nvSpPr>
        <p:spPr>
          <a:xfrm>
            <a:off x="459919" y="4616516"/>
            <a:ext cx="5655431" cy="43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" name="Google Shape;179;p21">
            <a:extLst>
              <a:ext uri="{FF2B5EF4-FFF2-40B4-BE49-F238E27FC236}">
                <a16:creationId xmlns:a16="http://schemas.microsoft.com/office/drawing/2014/main" id="{126032FC-7ECE-2A1A-C9E0-07F4CEC2CAEB}"/>
              </a:ext>
            </a:extLst>
          </p:cNvPr>
          <p:cNvSpPr txBox="1">
            <a:spLocks/>
          </p:cNvSpPr>
          <p:nvPr/>
        </p:nvSpPr>
        <p:spPr>
          <a:xfrm>
            <a:off x="266400" y="1036800"/>
            <a:ext cx="8652849" cy="336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026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de-DE" sz="2000" dirty="0">
                <a:latin typeface="Consolas" panose="020B0609020204030204" pitchFamily="49" charset="0"/>
              </a:rPr>
              <a:t>/</a:t>
            </a:r>
            <a:r>
              <a:rPr lang="de-DE" sz="2000" dirty="0" err="1">
                <a:latin typeface="Consolas" panose="020B0609020204030204" pitchFamily="49" charset="0"/>
              </a:rPr>
              <a:t>usr</a:t>
            </a:r>
            <a:r>
              <a:rPr lang="de-DE" sz="2000" dirty="0">
                <a:latin typeface="Consolas" panose="020B0609020204030204" pitchFamily="49" charset="0"/>
              </a:rPr>
              <a:t>/</a:t>
            </a:r>
            <a:r>
              <a:rPr lang="de-DE" sz="2000" dirty="0" err="1">
                <a:latin typeface="Consolas" panose="020B0609020204030204" pitchFamily="49" charset="0"/>
              </a:rPr>
              <a:t>lib</a:t>
            </a:r>
            <a:r>
              <a:rPr lang="de-DE" sz="2000" dirty="0">
                <a:latin typeface="Consolas" panose="020B0609020204030204" pitchFamily="49" charset="0"/>
              </a:rPr>
              <a:t>/</a:t>
            </a:r>
            <a:r>
              <a:rPr lang="de-DE" sz="2000" dirty="0" err="1">
                <a:latin typeface="Consolas" panose="020B0609020204030204" pitchFamily="49" charset="0"/>
              </a:rPr>
              <a:t>postgresql</a:t>
            </a:r>
            <a:r>
              <a:rPr lang="de-DE" sz="2000" dirty="0">
                <a:latin typeface="Consolas" panose="020B0609020204030204" pitchFamily="49" charset="0"/>
              </a:rPr>
              <a:t>/15/bin</a:t>
            </a:r>
            <a:r>
              <a:rPr lang="en-US" sz="2000" dirty="0">
                <a:latin typeface="Consolas" panose="020B0609020204030204" pitchFamily="49" charset="0"/>
              </a:rPr>
              <a:t>/</a:t>
            </a:r>
            <a:r>
              <a:rPr lang="en-US" sz="2000" dirty="0" err="1">
                <a:latin typeface="Consolas" panose="020B0609020204030204" pitchFamily="49" charset="0"/>
              </a:rPr>
              <a:t>pg_repack</a:t>
            </a:r>
            <a:r>
              <a:rPr lang="en-US" sz="2000" dirty="0">
                <a:latin typeface="Consolas" panose="020B0609020204030204" pitchFamily="49" charset="0"/>
              </a:rPr>
              <a:t> -T 30 –e -D -d </a:t>
            </a:r>
            <a:r>
              <a:rPr lang="en-US" sz="2000" dirty="0" err="1">
                <a:latin typeface="Consolas" panose="020B0609020204030204" pitchFamily="49" charset="0"/>
              </a:rPr>
              <a:t>pgconf</a:t>
            </a:r>
            <a:r>
              <a:rPr lang="en-US" sz="2000" dirty="0">
                <a:latin typeface="Consolas" panose="020B0609020204030204" pitchFamily="49" charset="0"/>
              </a:rPr>
              <a:t> -t clients1| tee -a ~</a:t>
            </a:r>
            <a:r>
              <a:rPr lang="en-US" sz="2000" dirty="0" err="1">
                <a:latin typeface="Consolas" panose="020B0609020204030204" pitchFamily="49" charset="0"/>
              </a:rPr>
              <a:t>postgres</a:t>
            </a:r>
            <a:r>
              <a:rPr lang="en-US" sz="2000" dirty="0">
                <a:latin typeface="Consolas" panose="020B0609020204030204" pitchFamily="49" charset="0"/>
              </a:rPr>
              <a:t>/</a:t>
            </a:r>
            <a:r>
              <a:rPr lang="en-US" sz="2000" dirty="0" err="1">
                <a:latin typeface="Consolas" panose="020B0609020204030204" pitchFamily="49" charset="0"/>
              </a:rPr>
              <a:t>tmp</a:t>
            </a:r>
            <a:r>
              <a:rPr lang="en-US" sz="2000" dirty="0">
                <a:latin typeface="Consolas" panose="020B0609020204030204" pitchFamily="49" charset="0"/>
              </a:rPr>
              <a:t>/repack.log</a:t>
            </a: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ru-RU" sz="1900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ru-RU" sz="1900" dirty="0">
                <a:solidFill>
                  <a:schemeClr val="tx2">
                    <a:lumMod val="10000"/>
                  </a:schemeClr>
                </a:solidFill>
                <a:latin typeface="Consolas" panose="020B0609020204030204" pitchFamily="49" charset="0"/>
              </a:rPr>
              <a:t>11</a:t>
            </a:r>
            <a:r>
              <a:rPr lang="en-US" sz="1900" dirty="0">
                <a:solidFill>
                  <a:schemeClr val="tx2">
                    <a:lumMod val="10000"/>
                  </a:schemeClr>
                </a:solidFill>
                <a:latin typeface="Consolas" panose="020B0609020204030204" pitchFamily="49" charset="0"/>
              </a:rPr>
              <a:t>G -&gt; 14G     base </a:t>
            </a:r>
            <a:endParaRPr lang="ru-RU" sz="1900" dirty="0">
              <a:solidFill>
                <a:schemeClr val="tx2">
                  <a:lumMod val="10000"/>
                </a:schemeClr>
              </a:solidFill>
              <a:latin typeface="Consolas" panose="020B0609020204030204" pitchFamily="49" charset="0"/>
            </a:endParaRP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900" dirty="0">
                <a:solidFill>
                  <a:schemeClr val="tx2">
                    <a:lumMod val="10000"/>
                  </a:schemeClr>
                </a:solidFill>
                <a:latin typeface="Consolas" panose="020B0609020204030204" pitchFamily="49" charset="0"/>
              </a:rPr>
              <a:t>17M -&gt; 2.2G    </a:t>
            </a:r>
            <a:r>
              <a:rPr lang="en-US" sz="1900" dirty="0" err="1">
                <a:solidFill>
                  <a:schemeClr val="tx2">
                    <a:lumMod val="10000"/>
                  </a:schemeClr>
                </a:solidFill>
                <a:latin typeface="Consolas" panose="020B0609020204030204" pitchFamily="49" charset="0"/>
              </a:rPr>
              <a:t>pg_wal</a:t>
            </a:r>
            <a:endParaRPr lang="en-US" sz="1900" dirty="0">
              <a:solidFill>
                <a:schemeClr val="tx2">
                  <a:lumMod val="10000"/>
                </a:schemeClr>
              </a:solidFill>
              <a:latin typeface="Consolas" panose="020B0609020204030204" pitchFamily="49" charset="0"/>
            </a:endParaRP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900" dirty="0">
              <a:solidFill>
                <a:schemeClr val="tx2">
                  <a:lumMod val="10000"/>
                </a:schemeClr>
              </a:solidFill>
              <a:latin typeface="Consolas" panose="020B0609020204030204" pitchFamily="49" charset="0"/>
            </a:endParaRP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ru-RU" sz="19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Прервали</a:t>
            </a:r>
            <a:r>
              <a:rPr lang="en-US" sz="19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 (</a:t>
            </a:r>
            <a:r>
              <a:rPr lang="en-US" sz="1900" dirty="0" err="1">
                <a:solidFill>
                  <a:schemeClr val="tx2">
                    <a:lumMod val="10000"/>
                  </a:schemeClr>
                </a:solidFill>
                <a:latin typeface="+mn-lt"/>
              </a:rPr>
              <a:t>ctrl+c</a:t>
            </a:r>
            <a:r>
              <a:rPr lang="en-US" sz="19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)</a:t>
            </a:r>
            <a:r>
              <a:rPr lang="ru-RU" sz="19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:</a:t>
            </a: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900" dirty="0">
                <a:solidFill>
                  <a:schemeClr val="tx2">
                    <a:lumMod val="10000"/>
                  </a:schemeClr>
                </a:solidFill>
                <a:latin typeface="Consolas" panose="020B0609020204030204" pitchFamily="49" charset="0"/>
              </a:rPr>
              <a:t>11G     base</a:t>
            </a:r>
            <a:endParaRPr lang="ru-RU" sz="1900" dirty="0">
              <a:solidFill>
                <a:schemeClr val="tx2">
                  <a:lumMod val="10000"/>
                </a:schemeClr>
              </a:solidFill>
              <a:latin typeface="Consolas" panose="020B0609020204030204" pitchFamily="49" charset="0"/>
            </a:endParaRP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900" dirty="0">
                <a:solidFill>
                  <a:schemeClr val="tx2">
                    <a:lumMod val="10000"/>
                  </a:schemeClr>
                </a:solidFill>
                <a:latin typeface="Consolas" panose="020B0609020204030204" pitchFamily="49" charset="0"/>
              </a:rPr>
              <a:t>2.2G    </a:t>
            </a:r>
            <a:r>
              <a:rPr lang="en-US" sz="1900" dirty="0" err="1">
                <a:solidFill>
                  <a:schemeClr val="tx2">
                    <a:lumMod val="10000"/>
                  </a:schemeClr>
                </a:solidFill>
                <a:latin typeface="Consolas" panose="020B0609020204030204" pitchFamily="49" charset="0"/>
              </a:rPr>
              <a:t>pg_wal</a:t>
            </a:r>
            <a:endParaRPr lang="en-US" sz="1900" dirty="0">
              <a:solidFill>
                <a:schemeClr val="tx2">
                  <a:lumMod val="1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6" name="Google Shape;180;p21">
            <a:extLst>
              <a:ext uri="{FF2B5EF4-FFF2-40B4-BE49-F238E27FC236}">
                <a16:creationId xmlns:a16="http://schemas.microsoft.com/office/drawing/2014/main" id="{62AFDB30-7A2B-1EAA-FC33-D2E3E119E6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2513" y="-1"/>
            <a:ext cx="8050336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2 Результаты экспериментов</a:t>
            </a:r>
            <a:endParaRPr dirty="0"/>
          </a:p>
        </p:txBody>
      </p:sp>
      <p:sp>
        <p:nvSpPr>
          <p:cNvPr id="5" name="PB">
            <a:extLst>
              <a:ext uri="{FF2B5EF4-FFF2-40B4-BE49-F238E27FC236}">
                <a16:creationId xmlns:a16="http://schemas.microsoft.com/office/drawing/2014/main" id="{5A42D5B7-2E7D-4833-F32C-2EA5DFE1277C}"/>
              </a:ext>
            </a:extLst>
          </p:cNvPr>
          <p:cNvSpPr/>
          <p:nvPr/>
        </p:nvSpPr>
        <p:spPr>
          <a:xfrm>
            <a:off x="0" y="5092700"/>
            <a:ext cx="5560540" cy="50800"/>
          </a:xfrm>
          <a:prstGeom prst="rect">
            <a:avLst/>
          </a:prstGeom>
          <a:solidFill>
            <a:srgbClr val="FCCB4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941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445789" y="1119964"/>
            <a:ext cx="8261046" cy="312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sz="2000" dirty="0">
              <a:latin typeface="Consolas" panose="020B0609020204030204" pitchFamily="49" charset="0"/>
            </a:endParaRPr>
          </a:p>
        </p:txBody>
      </p:sp>
      <p:sp>
        <p:nvSpPr>
          <p:cNvPr id="182" name="Google Shape;182;p21"/>
          <p:cNvSpPr txBox="1">
            <a:spLocks noGrp="1"/>
          </p:cNvSpPr>
          <p:nvPr>
            <p:ph type="ftr" idx="11"/>
          </p:nvPr>
        </p:nvSpPr>
        <p:spPr>
          <a:xfrm>
            <a:off x="459919" y="4616516"/>
            <a:ext cx="5655431" cy="43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" name="Google Shape;179;p21">
            <a:extLst>
              <a:ext uri="{FF2B5EF4-FFF2-40B4-BE49-F238E27FC236}">
                <a16:creationId xmlns:a16="http://schemas.microsoft.com/office/drawing/2014/main" id="{126032FC-7ECE-2A1A-C9E0-07F4CEC2CAEB}"/>
              </a:ext>
            </a:extLst>
          </p:cNvPr>
          <p:cNvSpPr txBox="1">
            <a:spLocks/>
          </p:cNvSpPr>
          <p:nvPr/>
        </p:nvSpPr>
        <p:spPr>
          <a:xfrm>
            <a:off x="266400" y="1036800"/>
            <a:ext cx="8652849" cy="336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026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de-DE" sz="1800" dirty="0">
                <a:latin typeface="Consolas" panose="020B0609020204030204" pitchFamily="49" charset="0"/>
              </a:rPr>
              <a:t>/</a:t>
            </a:r>
            <a:r>
              <a:rPr lang="de-DE" sz="1800" dirty="0" err="1">
                <a:latin typeface="Consolas" panose="020B0609020204030204" pitchFamily="49" charset="0"/>
              </a:rPr>
              <a:t>usr</a:t>
            </a:r>
            <a:r>
              <a:rPr lang="de-DE" sz="1800" dirty="0">
                <a:latin typeface="Consolas" panose="020B0609020204030204" pitchFamily="49" charset="0"/>
              </a:rPr>
              <a:t>/</a:t>
            </a:r>
            <a:r>
              <a:rPr lang="de-DE" sz="1800" dirty="0" err="1">
                <a:latin typeface="Consolas" panose="020B0609020204030204" pitchFamily="49" charset="0"/>
              </a:rPr>
              <a:t>lib</a:t>
            </a:r>
            <a:r>
              <a:rPr lang="de-DE" sz="1800" dirty="0">
                <a:latin typeface="Consolas" panose="020B0609020204030204" pitchFamily="49" charset="0"/>
              </a:rPr>
              <a:t>/</a:t>
            </a:r>
            <a:r>
              <a:rPr lang="de-DE" sz="1800" dirty="0" err="1">
                <a:latin typeface="Consolas" panose="020B0609020204030204" pitchFamily="49" charset="0"/>
              </a:rPr>
              <a:t>postgresql</a:t>
            </a:r>
            <a:r>
              <a:rPr lang="de-DE" sz="1800" dirty="0">
                <a:latin typeface="Consolas" panose="020B0609020204030204" pitchFamily="49" charset="0"/>
              </a:rPr>
              <a:t>/15/bin</a:t>
            </a:r>
            <a:r>
              <a:rPr lang="en-US" sz="1800" dirty="0">
                <a:latin typeface="Consolas" panose="020B0609020204030204" pitchFamily="49" charset="0"/>
              </a:rPr>
              <a:t>/</a:t>
            </a:r>
            <a:r>
              <a:rPr lang="en-US" sz="1800" dirty="0" err="1">
                <a:latin typeface="Consolas" panose="020B0609020204030204" pitchFamily="49" charset="0"/>
              </a:rPr>
              <a:t>pg_repack</a:t>
            </a:r>
            <a:r>
              <a:rPr lang="en-US" sz="1800" dirty="0">
                <a:latin typeface="Consolas" panose="020B0609020204030204" pitchFamily="49" charset="0"/>
              </a:rPr>
              <a:t> -T 30 –e -D -d </a:t>
            </a:r>
            <a:r>
              <a:rPr lang="en-US" sz="1800" dirty="0" err="1">
                <a:latin typeface="Consolas" panose="020B0609020204030204" pitchFamily="49" charset="0"/>
              </a:rPr>
              <a:t>pgconf</a:t>
            </a:r>
            <a:r>
              <a:rPr lang="en-US" sz="1800" dirty="0">
                <a:latin typeface="Consolas" panose="020B0609020204030204" pitchFamily="49" charset="0"/>
              </a:rPr>
              <a:t> -t clients1| tee -a ~</a:t>
            </a:r>
            <a:r>
              <a:rPr lang="en-US" sz="1800" dirty="0" err="1">
                <a:latin typeface="Consolas" panose="020B0609020204030204" pitchFamily="49" charset="0"/>
              </a:rPr>
              <a:t>postgres</a:t>
            </a:r>
            <a:r>
              <a:rPr lang="en-US" sz="1800" dirty="0">
                <a:latin typeface="Consolas" panose="020B0609020204030204" pitchFamily="49" charset="0"/>
              </a:rPr>
              <a:t>/</a:t>
            </a:r>
            <a:r>
              <a:rPr lang="en-US" sz="1800" dirty="0" err="1">
                <a:latin typeface="Consolas" panose="020B0609020204030204" pitchFamily="49" charset="0"/>
              </a:rPr>
              <a:t>tmp</a:t>
            </a:r>
            <a:r>
              <a:rPr lang="en-US" sz="1800" dirty="0">
                <a:latin typeface="Consolas" panose="020B0609020204030204" pitchFamily="49" charset="0"/>
              </a:rPr>
              <a:t>/repack.log</a:t>
            </a: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ru-RU" sz="1900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ru-RU" sz="1900" dirty="0">
                <a:solidFill>
                  <a:schemeClr val="tx1"/>
                </a:solidFill>
                <a:latin typeface="+mn-lt"/>
              </a:rPr>
              <a:t>Прервали через закрытие терминала</a:t>
            </a:r>
            <a:r>
              <a:rPr lang="en-US" sz="1900" dirty="0">
                <a:solidFill>
                  <a:schemeClr val="tx1"/>
                </a:solidFill>
                <a:latin typeface="+mn-lt"/>
              </a:rPr>
              <a:t>:</a:t>
            </a: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ru-RU" sz="1900" dirty="0">
                <a:solidFill>
                  <a:schemeClr val="tx1"/>
                </a:solidFill>
                <a:latin typeface="+mn-lt"/>
              </a:rPr>
              <a:t>Нужно удалить объекты в схеме </a:t>
            </a:r>
            <a:r>
              <a:rPr lang="en-US" sz="1900" dirty="0">
                <a:solidFill>
                  <a:schemeClr val="tx1"/>
                </a:solidFill>
                <a:latin typeface="+mn-lt"/>
              </a:rPr>
              <a:t>repack (</a:t>
            </a:r>
            <a:r>
              <a:rPr lang="ru-RU" sz="1900" dirty="0">
                <a:solidFill>
                  <a:schemeClr val="tx1"/>
                </a:solidFill>
                <a:latin typeface="+mn-lt"/>
              </a:rPr>
              <a:t>всё кроме </a:t>
            </a:r>
            <a:r>
              <a:rPr lang="en-US" sz="1900" dirty="0">
                <a:solidFill>
                  <a:schemeClr val="tx1"/>
                </a:solidFill>
                <a:latin typeface="+mn-lt"/>
              </a:rPr>
              <a:t>view</a:t>
            </a:r>
            <a:r>
              <a:rPr lang="ru-RU" sz="1900" dirty="0">
                <a:solidFill>
                  <a:schemeClr val="tx1"/>
                </a:solidFill>
                <a:latin typeface="+mn-lt"/>
              </a:rPr>
              <a:t>).</a:t>
            </a:r>
            <a:endParaRPr lang="en-US" sz="1900" dirty="0">
              <a:solidFill>
                <a:schemeClr val="tx1"/>
              </a:solidFill>
              <a:latin typeface="+mn-lt"/>
            </a:endParaRP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pt-BR" sz="1900" dirty="0">
                <a:solidFill>
                  <a:schemeClr val="tx1"/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pg_dump –s -d pgconf -n repack</a:t>
            </a: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</a:rPr>
              <a:t>(drop table </a:t>
            </a:r>
            <a:r>
              <a:rPr lang="en-US" sz="1900" dirty="0" err="1">
                <a:solidFill>
                  <a:schemeClr val="tx1"/>
                </a:solidFill>
                <a:latin typeface="Consolas" panose="020B0609020204030204" pitchFamily="49" charset="0"/>
              </a:rPr>
              <a:t>repack.log_xxxx</a:t>
            </a: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</a:rPr>
              <a:t>; drop type </a:t>
            </a:r>
            <a:r>
              <a:rPr lang="en-US" sz="1900" dirty="0" err="1">
                <a:solidFill>
                  <a:schemeClr val="tx1"/>
                </a:solidFill>
                <a:latin typeface="Consolas" panose="020B0609020204030204" pitchFamily="49" charset="0"/>
              </a:rPr>
              <a:t>repack.pk_xxxx</a:t>
            </a: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</a:rPr>
              <a:t>)</a:t>
            </a:r>
            <a:endParaRPr lang="ru-RU" sz="19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ru-RU" sz="1900" dirty="0">
                <a:solidFill>
                  <a:schemeClr val="tx1"/>
                </a:solidFill>
                <a:latin typeface="+mn-lt"/>
              </a:rPr>
              <a:t>Удалить триггеры в обрабатываемой таблице.</a:t>
            </a:r>
            <a:endParaRPr lang="en-US" sz="1900" dirty="0">
              <a:solidFill>
                <a:schemeClr val="tx1"/>
              </a:solidFill>
              <a:latin typeface="+mn-lt"/>
            </a:endParaRP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900" dirty="0">
                <a:solidFill>
                  <a:schemeClr val="tx1"/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drop trigger </a:t>
            </a:r>
            <a:r>
              <a:rPr lang="en-US" sz="1900" dirty="0" err="1">
                <a:solidFill>
                  <a:schemeClr val="tx1"/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repack_trigger</a:t>
            </a:r>
            <a:r>
              <a:rPr lang="en-US" sz="1900" dirty="0">
                <a:solidFill>
                  <a:schemeClr val="tx1"/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 on clients1;</a:t>
            </a: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ru-RU" sz="1900" dirty="0">
                <a:solidFill>
                  <a:schemeClr val="tx1"/>
                </a:solidFill>
                <a:latin typeface="+mn-lt"/>
              </a:rPr>
              <a:t>Иногда бывает полезно запустить </a:t>
            </a: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</a:rPr>
              <a:t>vacuum </a:t>
            </a:r>
            <a:r>
              <a:rPr lang="ru-RU" sz="1900" dirty="0">
                <a:solidFill>
                  <a:schemeClr val="tx1"/>
                </a:solidFill>
                <a:latin typeface="+mn-lt"/>
              </a:rPr>
              <a:t>для </a:t>
            </a: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</a:rPr>
              <a:t>log</a:t>
            </a:r>
            <a:r>
              <a:rPr lang="en-US" sz="1900" dirty="0">
                <a:solidFill>
                  <a:schemeClr val="tx1"/>
                </a:solidFill>
                <a:latin typeface="+mn-lt"/>
              </a:rPr>
              <a:t>-</a:t>
            </a:r>
            <a:r>
              <a:rPr lang="ru-RU" sz="1900" dirty="0">
                <a:solidFill>
                  <a:schemeClr val="tx1"/>
                </a:solidFill>
                <a:latin typeface="+mn-lt"/>
              </a:rPr>
              <a:t>таблицы в </a:t>
            </a: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</a:rPr>
              <a:t>repack</a:t>
            </a:r>
            <a:r>
              <a:rPr lang="en-US" sz="19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sp>
        <p:nvSpPr>
          <p:cNvPr id="7" name="Google Shape;180;p21">
            <a:extLst>
              <a:ext uri="{FF2B5EF4-FFF2-40B4-BE49-F238E27FC236}">
                <a16:creationId xmlns:a16="http://schemas.microsoft.com/office/drawing/2014/main" id="{9345C373-682B-9129-3FA1-16794BAD77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2513" y="-1"/>
            <a:ext cx="8050336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2 Результаты экспериментов</a:t>
            </a:r>
            <a:endParaRPr dirty="0"/>
          </a:p>
        </p:txBody>
      </p:sp>
      <p:sp>
        <p:nvSpPr>
          <p:cNvPr id="5" name="PB">
            <a:extLst>
              <a:ext uri="{FF2B5EF4-FFF2-40B4-BE49-F238E27FC236}">
                <a16:creationId xmlns:a16="http://schemas.microsoft.com/office/drawing/2014/main" id="{8E2BF6CF-FD9E-A92C-0CE2-237A521CA7FF}"/>
              </a:ext>
            </a:extLst>
          </p:cNvPr>
          <p:cNvSpPr/>
          <p:nvPr/>
        </p:nvSpPr>
        <p:spPr>
          <a:xfrm>
            <a:off x="0" y="5092700"/>
            <a:ext cx="5684108" cy="50800"/>
          </a:xfrm>
          <a:prstGeom prst="rect">
            <a:avLst/>
          </a:prstGeom>
          <a:solidFill>
            <a:srgbClr val="FCCB4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4195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445789" y="1119964"/>
            <a:ext cx="8261046" cy="312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sz="2000" dirty="0">
              <a:latin typeface="Consolas" panose="020B0609020204030204" pitchFamily="49" charset="0"/>
            </a:endParaRPr>
          </a:p>
        </p:txBody>
      </p:sp>
      <p:sp>
        <p:nvSpPr>
          <p:cNvPr id="182" name="Google Shape;182;p21"/>
          <p:cNvSpPr txBox="1">
            <a:spLocks noGrp="1"/>
          </p:cNvSpPr>
          <p:nvPr>
            <p:ph type="ftr" idx="11"/>
          </p:nvPr>
        </p:nvSpPr>
        <p:spPr>
          <a:xfrm>
            <a:off x="459919" y="4616516"/>
            <a:ext cx="5655431" cy="43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" name="Google Shape;179;p21">
            <a:extLst>
              <a:ext uri="{FF2B5EF4-FFF2-40B4-BE49-F238E27FC236}">
                <a16:creationId xmlns:a16="http://schemas.microsoft.com/office/drawing/2014/main" id="{126032FC-7ECE-2A1A-C9E0-07F4CEC2CAEB}"/>
              </a:ext>
            </a:extLst>
          </p:cNvPr>
          <p:cNvSpPr txBox="1">
            <a:spLocks/>
          </p:cNvSpPr>
          <p:nvPr/>
        </p:nvSpPr>
        <p:spPr>
          <a:xfrm>
            <a:off x="266400" y="1036800"/>
            <a:ext cx="8652849" cy="336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026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2800" dirty="0" err="1">
                <a:latin typeface="+mn-lt"/>
              </a:rPr>
              <a:t>Pgcompacttable</a:t>
            </a:r>
            <a:endParaRPr lang="ru-RU" sz="2800" dirty="0">
              <a:latin typeface="+mn-lt"/>
            </a:endParaRP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ru-RU" sz="2800" dirty="0">
              <a:latin typeface="+mn-lt"/>
            </a:endParaRP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ru-RU" sz="1900" b="1" dirty="0">
                <a:solidFill>
                  <a:srgbClr val="FF0000"/>
                </a:solidFill>
                <a:latin typeface="+mn-lt"/>
              </a:rPr>
              <a:t>Плюсы</a:t>
            </a:r>
            <a:r>
              <a:rPr lang="ru-RU" sz="1900" dirty="0">
                <a:latin typeface="+mn-lt"/>
              </a:rPr>
              <a:t> – создаёт меньшую нагрузку, остановка не приводит к потере сделанной работы, работает даже тогда, когда нет </a:t>
            </a:r>
            <a:r>
              <a:rPr lang="en-US" sz="1900" dirty="0">
                <a:latin typeface="+mn-lt"/>
              </a:rPr>
              <a:t>PK </a:t>
            </a:r>
            <a:r>
              <a:rPr lang="ru-RU" sz="1900" dirty="0">
                <a:latin typeface="+mn-lt"/>
              </a:rPr>
              <a:t>и уникального </a:t>
            </a:r>
            <a:r>
              <a:rPr lang="en-US" sz="1900" dirty="0">
                <a:latin typeface="+mn-lt"/>
              </a:rPr>
              <a:t>not-null </a:t>
            </a:r>
            <a:r>
              <a:rPr lang="ru-RU" sz="1900" dirty="0">
                <a:latin typeface="+mn-lt"/>
              </a:rPr>
              <a:t>индекса, можно регулировать нагрузку ключами.</a:t>
            </a: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ru-RU" sz="19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Минусы</a:t>
            </a:r>
            <a:r>
              <a:rPr lang="ru-RU" sz="1900" dirty="0">
                <a:latin typeface="+mn-lt"/>
              </a:rPr>
              <a:t> – работает дольше, чем предыдущие утилиты. Не работает с </a:t>
            </a:r>
            <a:r>
              <a:rPr lang="ru-RU" sz="1900" dirty="0" err="1">
                <a:latin typeface="+mn-lt"/>
              </a:rPr>
              <a:t>блоатом</a:t>
            </a:r>
            <a:r>
              <a:rPr lang="ru-RU" sz="1900" dirty="0">
                <a:latin typeface="+mn-lt"/>
              </a:rPr>
              <a:t> в </a:t>
            </a:r>
            <a:r>
              <a:rPr lang="en-US" sz="1900" dirty="0">
                <a:latin typeface="+mn-lt"/>
              </a:rPr>
              <a:t>toast.</a:t>
            </a: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900" dirty="0">
              <a:latin typeface="+mn-lt"/>
            </a:endParaRP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900" dirty="0">
              <a:latin typeface="+mn-lt"/>
            </a:endParaRPr>
          </a:p>
        </p:txBody>
      </p:sp>
      <p:sp>
        <p:nvSpPr>
          <p:cNvPr id="6" name="Google Shape;180;p21">
            <a:extLst>
              <a:ext uri="{FF2B5EF4-FFF2-40B4-BE49-F238E27FC236}">
                <a16:creationId xmlns:a16="http://schemas.microsoft.com/office/drawing/2014/main" id="{0517E9BB-26E6-688B-019F-B5BCB106B4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2513" y="-1"/>
            <a:ext cx="8050336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2 Результаты экспериментов</a:t>
            </a:r>
            <a:endParaRPr dirty="0"/>
          </a:p>
        </p:txBody>
      </p:sp>
      <p:sp>
        <p:nvSpPr>
          <p:cNvPr id="5" name="PB">
            <a:extLst>
              <a:ext uri="{FF2B5EF4-FFF2-40B4-BE49-F238E27FC236}">
                <a16:creationId xmlns:a16="http://schemas.microsoft.com/office/drawing/2014/main" id="{FE22E1C9-DCDF-1D65-9C89-1DAE3CE90A51}"/>
              </a:ext>
            </a:extLst>
          </p:cNvPr>
          <p:cNvSpPr/>
          <p:nvPr/>
        </p:nvSpPr>
        <p:spPr>
          <a:xfrm>
            <a:off x="0" y="5092700"/>
            <a:ext cx="5807676" cy="50800"/>
          </a:xfrm>
          <a:prstGeom prst="rect">
            <a:avLst/>
          </a:prstGeom>
          <a:solidFill>
            <a:srgbClr val="FCCB4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0947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445789" y="1119964"/>
            <a:ext cx="8261046" cy="312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sz="2000" dirty="0">
              <a:latin typeface="Consolas" panose="020B0609020204030204" pitchFamily="49" charset="0"/>
            </a:endParaRPr>
          </a:p>
        </p:txBody>
      </p:sp>
      <p:sp>
        <p:nvSpPr>
          <p:cNvPr id="182" name="Google Shape;182;p21"/>
          <p:cNvSpPr txBox="1">
            <a:spLocks noGrp="1"/>
          </p:cNvSpPr>
          <p:nvPr>
            <p:ph type="ftr" idx="11"/>
          </p:nvPr>
        </p:nvSpPr>
        <p:spPr>
          <a:xfrm>
            <a:off x="459919" y="4616516"/>
            <a:ext cx="5655431" cy="43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" name="Google Shape;179;p21">
            <a:extLst>
              <a:ext uri="{FF2B5EF4-FFF2-40B4-BE49-F238E27FC236}">
                <a16:creationId xmlns:a16="http://schemas.microsoft.com/office/drawing/2014/main" id="{126032FC-7ECE-2A1A-C9E0-07F4CEC2CAEB}"/>
              </a:ext>
            </a:extLst>
          </p:cNvPr>
          <p:cNvSpPr txBox="1">
            <a:spLocks/>
          </p:cNvSpPr>
          <p:nvPr/>
        </p:nvSpPr>
        <p:spPr>
          <a:xfrm>
            <a:off x="266400" y="1036800"/>
            <a:ext cx="8652849" cy="336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026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400" dirty="0" err="1">
                <a:latin typeface="Consolas" panose="020B0609020204030204" pitchFamily="49" charset="0"/>
              </a:rPr>
              <a:t>pgcompacttable</a:t>
            </a:r>
            <a:r>
              <a:rPr lang="en-US" sz="1400" dirty="0">
                <a:latin typeface="Consolas" panose="020B0609020204030204" pitchFamily="49" charset="0"/>
              </a:rPr>
              <a:t> --verbose --</a:t>
            </a:r>
            <a:r>
              <a:rPr lang="en-US" sz="1400" dirty="0" err="1">
                <a:latin typeface="Consolas" panose="020B0609020204030204" pitchFamily="49" charset="0"/>
              </a:rPr>
              <a:t>dbname</a:t>
            </a:r>
            <a:r>
              <a:rPr lang="en-US" sz="1400" dirty="0">
                <a:latin typeface="Consolas" panose="020B0609020204030204" pitchFamily="49" charset="0"/>
              </a:rPr>
              <a:t>=</a:t>
            </a:r>
            <a:r>
              <a:rPr lang="en-US" sz="1400" dirty="0" err="1">
                <a:latin typeface="Consolas" panose="020B0609020204030204" pitchFamily="49" charset="0"/>
              </a:rPr>
              <a:t>pgconf</a:t>
            </a:r>
            <a:r>
              <a:rPr lang="en-US" sz="1400" dirty="0">
                <a:latin typeface="Consolas" panose="020B0609020204030204" pitchFamily="49" charset="0"/>
              </a:rPr>
              <a:t> --initial-reindex -t clients1 --delay-ratio=0 2&gt;&amp;1| tee -a ~/</a:t>
            </a:r>
            <a:r>
              <a:rPr lang="en-US" sz="1400" dirty="0" err="1">
                <a:latin typeface="Consolas" panose="020B0609020204030204" pitchFamily="49" charset="0"/>
              </a:rPr>
              <a:t>tmp</a:t>
            </a:r>
            <a:r>
              <a:rPr lang="en-US" sz="1400" dirty="0">
                <a:latin typeface="Consolas" panose="020B0609020204030204" pitchFamily="49" charset="0"/>
              </a:rPr>
              <a:t>/pgc.log</a:t>
            </a: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fr-FR" sz="1400" dirty="0">
                <a:latin typeface="Consolas" panose="020B0609020204030204" pitchFamily="49" charset="0"/>
              </a:rPr>
              <a:t>duration: </a:t>
            </a:r>
            <a:r>
              <a:rPr lang="ru-RU" sz="1400" dirty="0">
                <a:latin typeface="Consolas" panose="020B0609020204030204" pitchFamily="49" charset="0"/>
              </a:rPr>
              <a:t>28</a:t>
            </a:r>
            <a:r>
              <a:rPr lang="fr-FR" sz="1400" dirty="0">
                <a:latin typeface="Consolas" panose="020B0609020204030204" pitchFamily="49" charset="0"/>
              </a:rPr>
              <a:t> - clients1</a:t>
            </a: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fr-FR" sz="1400" dirty="0">
                <a:latin typeface="Consolas" panose="020B0609020204030204" pitchFamily="49" charset="0"/>
              </a:rPr>
              <a:t>duration: </a:t>
            </a:r>
            <a:r>
              <a:rPr lang="ru-RU" sz="1400" dirty="0">
                <a:latin typeface="Consolas" panose="020B0609020204030204" pitchFamily="49" charset="0"/>
              </a:rPr>
              <a:t>506</a:t>
            </a:r>
            <a:r>
              <a:rPr lang="fr-FR" sz="1400" dirty="0">
                <a:latin typeface="Consolas" panose="020B0609020204030204" pitchFamily="49" charset="0"/>
              </a:rPr>
              <a:t> - clients2 (</a:t>
            </a:r>
            <a:r>
              <a:rPr lang="ru-RU" sz="1400" dirty="0">
                <a:latin typeface="Consolas" panose="020B0609020204030204" pitchFamily="49" charset="0"/>
              </a:rPr>
              <a:t>было 49)</a:t>
            </a:r>
            <a:endParaRPr lang="fr-FR" sz="1400" dirty="0">
              <a:latin typeface="Consolas" panose="020B0609020204030204" pitchFamily="49" charset="0"/>
            </a:endParaRP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400" dirty="0">
                <a:latin typeface="Consolas" panose="020B0609020204030204" pitchFamily="49" charset="0"/>
              </a:rPr>
              <a:t>11G-&gt;</a:t>
            </a:r>
            <a:r>
              <a:rPr lang="ru-RU" sz="1400" dirty="0">
                <a:latin typeface="Consolas" panose="020B0609020204030204" pitchFamily="49" charset="0"/>
              </a:rPr>
              <a:t>9</a:t>
            </a:r>
            <a:r>
              <a:rPr lang="en-US" sz="1400" dirty="0">
                <a:latin typeface="Consolas" panose="020B0609020204030204" pitchFamily="49" charset="0"/>
              </a:rPr>
              <a:t>.</a:t>
            </a:r>
            <a:r>
              <a:rPr lang="ru-RU" sz="1400" dirty="0">
                <a:latin typeface="Consolas" panose="020B0609020204030204" pitchFamily="49" charset="0"/>
              </a:rPr>
              <a:t>1</a:t>
            </a:r>
            <a:r>
              <a:rPr lang="en-US" sz="1400" dirty="0">
                <a:latin typeface="Consolas" panose="020B0609020204030204" pitchFamily="49" charset="0"/>
              </a:rPr>
              <a:t>G    /var/lib/</a:t>
            </a:r>
            <a:r>
              <a:rPr lang="en-US" sz="1400" dirty="0" err="1">
                <a:latin typeface="Consolas" panose="020B0609020204030204" pitchFamily="49" charset="0"/>
              </a:rPr>
              <a:t>postgresql</a:t>
            </a:r>
            <a:r>
              <a:rPr lang="en-US" sz="1400" dirty="0">
                <a:latin typeface="Consolas" panose="020B0609020204030204" pitchFamily="49" charset="0"/>
              </a:rPr>
              <a:t>/15/main/base	</a:t>
            </a: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400" dirty="0">
                <a:latin typeface="Consolas" panose="020B0609020204030204" pitchFamily="49" charset="0"/>
              </a:rPr>
              <a:t>17M-&gt;7.</a:t>
            </a:r>
            <a:r>
              <a:rPr lang="ru-RU" sz="1400" dirty="0">
                <a:latin typeface="Consolas" panose="020B0609020204030204" pitchFamily="49" charset="0"/>
              </a:rPr>
              <a:t>5</a:t>
            </a:r>
            <a:r>
              <a:rPr lang="en-US" sz="1400" dirty="0">
                <a:latin typeface="Consolas" panose="020B0609020204030204" pitchFamily="49" charset="0"/>
              </a:rPr>
              <a:t>G    /var/lib/</a:t>
            </a:r>
            <a:r>
              <a:rPr lang="en-US" sz="1400" dirty="0" err="1">
                <a:latin typeface="Consolas" panose="020B0609020204030204" pitchFamily="49" charset="0"/>
              </a:rPr>
              <a:t>postgresql</a:t>
            </a:r>
            <a:r>
              <a:rPr lang="en-US" sz="1400" dirty="0">
                <a:latin typeface="Consolas" panose="020B0609020204030204" pitchFamily="49" charset="0"/>
              </a:rPr>
              <a:t>/15/main/</a:t>
            </a:r>
            <a:r>
              <a:rPr lang="en-US" sz="1400" dirty="0" err="1">
                <a:latin typeface="Consolas" panose="020B0609020204030204" pitchFamily="49" charset="0"/>
              </a:rPr>
              <a:t>pg_wal</a:t>
            </a:r>
            <a:endParaRPr lang="en-US" sz="1400" dirty="0">
              <a:latin typeface="Consolas" panose="020B0609020204030204" pitchFamily="49" charset="0"/>
            </a:endParaRP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400" dirty="0">
                <a:latin typeface="Consolas" panose="020B0609020204030204" pitchFamily="49" charset="0"/>
              </a:rPr>
              <a:t>clients1 (7214 MB) -&gt; </a:t>
            </a:r>
            <a:r>
              <a:rPr lang="ru-RU" sz="1400" dirty="0">
                <a:latin typeface="Consolas" panose="020B0609020204030204" pitchFamily="49" charset="0"/>
              </a:rPr>
              <a:t>7176</a:t>
            </a:r>
            <a:r>
              <a:rPr lang="en-US" sz="1400" dirty="0">
                <a:latin typeface="Consolas" panose="020B0609020204030204" pitchFamily="49" charset="0"/>
              </a:rPr>
              <a:t> MB</a:t>
            </a: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400" dirty="0">
                <a:latin typeface="Consolas" panose="020B0609020204030204" pitchFamily="49" charset="0"/>
              </a:rPr>
              <a:t>clients2 (2504 MB) -&gt; </a:t>
            </a:r>
            <a:r>
              <a:rPr lang="ru-RU" sz="1400" dirty="0">
                <a:latin typeface="Consolas" panose="020B0609020204030204" pitchFamily="49" charset="0"/>
              </a:rPr>
              <a:t>1461</a:t>
            </a:r>
            <a:r>
              <a:rPr lang="en-US" sz="1400" dirty="0">
                <a:latin typeface="Consolas" panose="020B0609020204030204" pitchFamily="49" charset="0"/>
              </a:rPr>
              <a:t> MB</a:t>
            </a: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400" dirty="0">
                <a:latin typeface="Consolas" panose="020B0609020204030204" pitchFamily="49" charset="0"/>
              </a:rPr>
              <a:t>clients1_client_dt_idx (33 MB) -&gt; 14 MB </a:t>
            </a: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400" dirty="0">
                <a:latin typeface="Consolas" panose="020B0609020204030204" pitchFamily="49" charset="0"/>
              </a:rPr>
              <a:t>clients1_pkey          (86 MB) -&gt; 43 MB </a:t>
            </a: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400" dirty="0">
                <a:latin typeface="Consolas" panose="020B0609020204030204" pitchFamily="49" charset="0"/>
              </a:rPr>
              <a:t>clients2_client_dt_idx (234 MB)-&gt; 133 MB</a:t>
            </a: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400" dirty="0">
                <a:latin typeface="Consolas" panose="020B0609020204030204" pitchFamily="49" charset="0"/>
              </a:rPr>
              <a:t>clients2_pkey          (857 MB)-&gt; 428 MB</a:t>
            </a:r>
            <a:endParaRPr lang="en-US" sz="1900" dirty="0">
              <a:latin typeface="Consolas" panose="020B0609020204030204" pitchFamily="49" charset="0"/>
            </a:endParaRPr>
          </a:p>
        </p:txBody>
      </p:sp>
      <p:sp>
        <p:nvSpPr>
          <p:cNvPr id="6" name="Google Shape;180;p21">
            <a:extLst>
              <a:ext uri="{FF2B5EF4-FFF2-40B4-BE49-F238E27FC236}">
                <a16:creationId xmlns:a16="http://schemas.microsoft.com/office/drawing/2014/main" id="{AFC43A44-99D2-73FC-E495-83A8AB2725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2513" y="-1"/>
            <a:ext cx="8050336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2 Результаты экспериментов</a:t>
            </a:r>
            <a:endParaRPr dirty="0"/>
          </a:p>
        </p:txBody>
      </p:sp>
      <p:sp>
        <p:nvSpPr>
          <p:cNvPr id="5" name="PB">
            <a:extLst>
              <a:ext uri="{FF2B5EF4-FFF2-40B4-BE49-F238E27FC236}">
                <a16:creationId xmlns:a16="http://schemas.microsoft.com/office/drawing/2014/main" id="{0CFD1C7F-3FA3-B800-DDFD-4DB33FF6654F}"/>
              </a:ext>
            </a:extLst>
          </p:cNvPr>
          <p:cNvSpPr/>
          <p:nvPr/>
        </p:nvSpPr>
        <p:spPr>
          <a:xfrm>
            <a:off x="0" y="5092700"/>
            <a:ext cx="5931243" cy="50800"/>
          </a:xfrm>
          <a:prstGeom prst="rect">
            <a:avLst/>
          </a:prstGeom>
          <a:solidFill>
            <a:srgbClr val="FCCB4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8430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445789" y="1119964"/>
            <a:ext cx="8261046" cy="312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sz="2000" dirty="0">
              <a:latin typeface="Consolas" panose="020B0609020204030204" pitchFamily="49" charset="0"/>
            </a:endParaRPr>
          </a:p>
        </p:txBody>
      </p:sp>
      <p:sp>
        <p:nvSpPr>
          <p:cNvPr id="182" name="Google Shape;182;p21"/>
          <p:cNvSpPr txBox="1">
            <a:spLocks noGrp="1"/>
          </p:cNvSpPr>
          <p:nvPr>
            <p:ph type="ftr" idx="11"/>
          </p:nvPr>
        </p:nvSpPr>
        <p:spPr>
          <a:xfrm>
            <a:off x="459919" y="4616516"/>
            <a:ext cx="5655431" cy="43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" name="Google Shape;179;p21">
            <a:extLst>
              <a:ext uri="{FF2B5EF4-FFF2-40B4-BE49-F238E27FC236}">
                <a16:creationId xmlns:a16="http://schemas.microsoft.com/office/drawing/2014/main" id="{126032FC-7ECE-2A1A-C9E0-07F4CEC2CAEB}"/>
              </a:ext>
            </a:extLst>
          </p:cNvPr>
          <p:cNvSpPr txBox="1">
            <a:spLocks/>
          </p:cNvSpPr>
          <p:nvPr/>
        </p:nvSpPr>
        <p:spPr>
          <a:xfrm>
            <a:off x="266400" y="1036800"/>
            <a:ext cx="8652849" cy="336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026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ru-RU" sz="1900" dirty="0">
                <a:latin typeface="+mn-lt"/>
              </a:rPr>
              <a:t>А если прервать?</a:t>
            </a:r>
            <a:endParaRPr lang="en-US" sz="1900" dirty="0">
              <a:latin typeface="+mn-lt"/>
            </a:endParaRPr>
          </a:p>
        </p:txBody>
      </p:sp>
      <p:sp>
        <p:nvSpPr>
          <p:cNvPr id="6" name="Google Shape;180;p21">
            <a:extLst>
              <a:ext uri="{FF2B5EF4-FFF2-40B4-BE49-F238E27FC236}">
                <a16:creationId xmlns:a16="http://schemas.microsoft.com/office/drawing/2014/main" id="{CC0A90B7-C352-2279-9519-7D65F9DEDA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2513" y="-1"/>
            <a:ext cx="8050336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2 Результаты экспериментов</a:t>
            </a:r>
            <a:endParaRPr dirty="0"/>
          </a:p>
        </p:txBody>
      </p:sp>
      <p:sp>
        <p:nvSpPr>
          <p:cNvPr id="5" name="PB">
            <a:extLst>
              <a:ext uri="{FF2B5EF4-FFF2-40B4-BE49-F238E27FC236}">
                <a16:creationId xmlns:a16="http://schemas.microsoft.com/office/drawing/2014/main" id="{5D8F8282-093E-C07B-7A6D-F20F047E355E}"/>
              </a:ext>
            </a:extLst>
          </p:cNvPr>
          <p:cNvSpPr/>
          <p:nvPr/>
        </p:nvSpPr>
        <p:spPr>
          <a:xfrm>
            <a:off x="0" y="5092700"/>
            <a:ext cx="6054811" cy="50800"/>
          </a:xfrm>
          <a:prstGeom prst="rect">
            <a:avLst/>
          </a:prstGeom>
          <a:solidFill>
            <a:srgbClr val="FCCB4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340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445789" y="1119964"/>
            <a:ext cx="8261046" cy="312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4140" lvl="0" indent="-122479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ru-RU" dirty="0"/>
              <a:t>2018</a:t>
            </a:r>
            <a:endParaRPr dirty="0"/>
          </a:p>
        </p:txBody>
      </p:sp>
      <p:sp>
        <p:nvSpPr>
          <p:cNvPr id="180" name="Google Shape;180;p21"/>
          <p:cNvSpPr txBox="1">
            <a:spLocks noGrp="1"/>
          </p:cNvSpPr>
          <p:nvPr>
            <p:ph type="title"/>
          </p:nvPr>
        </p:nvSpPr>
        <p:spPr>
          <a:xfrm>
            <a:off x="602513" y="-1"/>
            <a:ext cx="8050336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Вступление</a:t>
            </a:r>
            <a:endParaRPr dirty="0"/>
          </a:p>
        </p:txBody>
      </p:sp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6F9884A-062E-0BBB-377E-F63ABC124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65" y="1119964"/>
            <a:ext cx="5890483" cy="1262247"/>
          </a:xfrm>
          <a:prstGeom prst="rect">
            <a:avLst/>
          </a:prstGeom>
        </p:spPr>
      </p:pic>
      <p:sp>
        <p:nvSpPr>
          <p:cNvPr id="5" name="PB">
            <a:extLst>
              <a:ext uri="{FF2B5EF4-FFF2-40B4-BE49-F238E27FC236}">
                <a16:creationId xmlns:a16="http://schemas.microsoft.com/office/drawing/2014/main" id="{050E8D4F-1D9A-2371-DA4D-94B1057A90C0}"/>
              </a:ext>
            </a:extLst>
          </p:cNvPr>
          <p:cNvSpPr/>
          <p:nvPr/>
        </p:nvSpPr>
        <p:spPr>
          <a:xfrm>
            <a:off x="0" y="5092700"/>
            <a:ext cx="617838" cy="50800"/>
          </a:xfrm>
          <a:prstGeom prst="rect">
            <a:avLst/>
          </a:prstGeom>
          <a:solidFill>
            <a:srgbClr val="FCCB4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0562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445789" y="1119964"/>
            <a:ext cx="8261046" cy="312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sz="2000" dirty="0">
              <a:latin typeface="Consolas" panose="020B0609020204030204" pitchFamily="49" charset="0"/>
            </a:endParaRPr>
          </a:p>
        </p:txBody>
      </p:sp>
      <p:sp>
        <p:nvSpPr>
          <p:cNvPr id="182" name="Google Shape;182;p21"/>
          <p:cNvSpPr txBox="1">
            <a:spLocks noGrp="1"/>
          </p:cNvSpPr>
          <p:nvPr>
            <p:ph type="ftr" idx="11"/>
          </p:nvPr>
        </p:nvSpPr>
        <p:spPr>
          <a:xfrm>
            <a:off x="459919" y="4616516"/>
            <a:ext cx="5655431" cy="43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" name="Google Shape;179;p21">
            <a:extLst>
              <a:ext uri="{FF2B5EF4-FFF2-40B4-BE49-F238E27FC236}">
                <a16:creationId xmlns:a16="http://schemas.microsoft.com/office/drawing/2014/main" id="{126032FC-7ECE-2A1A-C9E0-07F4CEC2CAEB}"/>
              </a:ext>
            </a:extLst>
          </p:cNvPr>
          <p:cNvSpPr txBox="1">
            <a:spLocks/>
          </p:cNvSpPr>
          <p:nvPr/>
        </p:nvSpPr>
        <p:spPr>
          <a:xfrm>
            <a:off x="266400" y="1036800"/>
            <a:ext cx="8652849" cy="336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026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2000" dirty="0">
                <a:latin typeface="Consolas" panose="020B0609020204030204" pitchFamily="49" charset="0"/>
              </a:rPr>
              <a:t>./</a:t>
            </a:r>
            <a:r>
              <a:rPr lang="en-US" sz="2000" dirty="0" err="1">
                <a:latin typeface="Consolas" panose="020B0609020204030204" pitchFamily="49" charset="0"/>
              </a:rPr>
              <a:t>pgcompacttable</a:t>
            </a:r>
            <a:r>
              <a:rPr lang="en-US" sz="2000" dirty="0">
                <a:latin typeface="Consolas" panose="020B0609020204030204" pitchFamily="49" charset="0"/>
              </a:rPr>
              <a:t> --verbose --</a:t>
            </a:r>
            <a:r>
              <a:rPr lang="en-US" sz="2000" dirty="0" err="1">
                <a:latin typeface="Consolas" panose="020B0609020204030204" pitchFamily="49" charset="0"/>
              </a:rPr>
              <a:t>dbname</a:t>
            </a:r>
            <a:r>
              <a:rPr lang="en-US" sz="2000" dirty="0">
                <a:latin typeface="Consolas" panose="020B0609020204030204" pitchFamily="49" charset="0"/>
              </a:rPr>
              <a:t>=</a:t>
            </a:r>
            <a:r>
              <a:rPr lang="en-US" sz="2000" dirty="0" err="1">
                <a:latin typeface="Consolas" panose="020B0609020204030204" pitchFamily="49" charset="0"/>
              </a:rPr>
              <a:t>pgconf</a:t>
            </a:r>
            <a:r>
              <a:rPr lang="en-US" sz="2000" dirty="0">
                <a:latin typeface="Consolas" panose="020B0609020204030204" pitchFamily="49" charset="0"/>
              </a:rPr>
              <a:t> --initial-reindex -t clients2 --delay-ratio=0 2&gt;&amp;1| tee -a ~/</a:t>
            </a:r>
            <a:r>
              <a:rPr lang="en-US" sz="2000" dirty="0" err="1">
                <a:latin typeface="Consolas" panose="020B0609020204030204" pitchFamily="49" charset="0"/>
              </a:rPr>
              <a:t>tmp</a:t>
            </a:r>
            <a:r>
              <a:rPr lang="en-US" sz="2000" dirty="0">
                <a:latin typeface="Consolas" panose="020B0609020204030204" pitchFamily="49" charset="0"/>
              </a:rPr>
              <a:t>/pgc.log</a:t>
            </a: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900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</a:rPr>
              <a:t>11G     base</a:t>
            </a: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</a:rPr>
              <a:t>673M    </a:t>
            </a:r>
            <a:r>
              <a:rPr lang="en-US" sz="1900" dirty="0" err="1">
                <a:solidFill>
                  <a:schemeClr val="tx1"/>
                </a:solidFill>
                <a:latin typeface="Consolas" panose="020B0609020204030204" pitchFamily="49" charset="0"/>
              </a:rPr>
              <a:t>pg_wal</a:t>
            </a:r>
            <a:endParaRPr lang="en-US" sz="19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ru-RU" sz="1900" dirty="0">
                <a:solidFill>
                  <a:schemeClr val="tx1"/>
                </a:solidFill>
                <a:latin typeface="+mn-lt"/>
              </a:rPr>
              <a:t>Прервали</a:t>
            </a: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</a:rPr>
              <a:t>11G     base</a:t>
            </a: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</a:rPr>
              <a:t>673M    </a:t>
            </a:r>
            <a:r>
              <a:rPr lang="en-US" sz="1900" dirty="0" err="1">
                <a:solidFill>
                  <a:schemeClr val="tx1"/>
                </a:solidFill>
                <a:latin typeface="Consolas" panose="020B0609020204030204" pitchFamily="49" charset="0"/>
              </a:rPr>
              <a:t>pg_wal</a:t>
            </a:r>
            <a:endParaRPr lang="en-US" sz="19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Google Shape;180;p21">
            <a:extLst>
              <a:ext uri="{FF2B5EF4-FFF2-40B4-BE49-F238E27FC236}">
                <a16:creationId xmlns:a16="http://schemas.microsoft.com/office/drawing/2014/main" id="{FC7864B0-6D14-1174-7655-1940F75FED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2513" y="-1"/>
            <a:ext cx="8050336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2 Результаты экспериментов</a:t>
            </a:r>
            <a:endParaRPr dirty="0"/>
          </a:p>
        </p:txBody>
      </p:sp>
      <p:sp>
        <p:nvSpPr>
          <p:cNvPr id="5" name="PB">
            <a:extLst>
              <a:ext uri="{FF2B5EF4-FFF2-40B4-BE49-F238E27FC236}">
                <a16:creationId xmlns:a16="http://schemas.microsoft.com/office/drawing/2014/main" id="{63C3BB16-FCB9-B57E-8ECC-88C949487142}"/>
              </a:ext>
            </a:extLst>
          </p:cNvPr>
          <p:cNvSpPr/>
          <p:nvPr/>
        </p:nvSpPr>
        <p:spPr>
          <a:xfrm>
            <a:off x="0" y="5092700"/>
            <a:ext cx="6178378" cy="50800"/>
          </a:xfrm>
          <a:prstGeom prst="rect">
            <a:avLst/>
          </a:prstGeom>
          <a:solidFill>
            <a:srgbClr val="FCCB4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3964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445789" y="1119964"/>
            <a:ext cx="8261046" cy="312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sz="2000" dirty="0">
              <a:latin typeface="Consolas" panose="020B0609020204030204" pitchFamily="49" charset="0"/>
            </a:endParaRPr>
          </a:p>
        </p:txBody>
      </p:sp>
      <p:sp>
        <p:nvSpPr>
          <p:cNvPr id="182" name="Google Shape;182;p21"/>
          <p:cNvSpPr txBox="1">
            <a:spLocks noGrp="1"/>
          </p:cNvSpPr>
          <p:nvPr>
            <p:ph type="ftr" idx="11"/>
          </p:nvPr>
        </p:nvSpPr>
        <p:spPr>
          <a:xfrm>
            <a:off x="459919" y="4616516"/>
            <a:ext cx="5655431" cy="43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" name="Google Shape;179;p21">
            <a:extLst>
              <a:ext uri="{FF2B5EF4-FFF2-40B4-BE49-F238E27FC236}">
                <a16:creationId xmlns:a16="http://schemas.microsoft.com/office/drawing/2014/main" id="{126032FC-7ECE-2A1A-C9E0-07F4CEC2CAEB}"/>
              </a:ext>
            </a:extLst>
          </p:cNvPr>
          <p:cNvSpPr txBox="1">
            <a:spLocks/>
          </p:cNvSpPr>
          <p:nvPr/>
        </p:nvSpPr>
        <p:spPr>
          <a:xfrm>
            <a:off x="266400" y="1036800"/>
            <a:ext cx="8652849" cy="336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026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2000" dirty="0">
                <a:latin typeface="Consolas" panose="020B0609020204030204" pitchFamily="49" charset="0"/>
              </a:rPr>
              <a:t>./</a:t>
            </a:r>
            <a:r>
              <a:rPr lang="en-US" sz="2000" dirty="0" err="1">
                <a:latin typeface="Consolas" panose="020B0609020204030204" pitchFamily="49" charset="0"/>
              </a:rPr>
              <a:t>pgcompacttable</a:t>
            </a:r>
            <a:r>
              <a:rPr lang="en-US" sz="2000" dirty="0">
                <a:latin typeface="Consolas" panose="020B0609020204030204" pitchFamily="49" charset="0"/>
              </a:rPr>
              <a:t> --verbose --</a:t>
            </a:r>
            <a:r>
              <a:rPr lang="en-US" sz="2000" dirty="0" err="1">
                <a:latin typeface="Consolas" panose="020B0609020204030204" pitchFamily="49" charset="0"/>
              </a:rPr>
              <a:t>dbname</a:t>
            </a:r>
            <a:r>
              <a:rPr lang="en-US" sz="2000" dirty="0">
                <a:latin typeface="Consolas" panose="020B0609020204030204" pitchFamily="49" charset="0"/>
              </a:rPr>
              <a:t>=</a:t>
            </a:r>
            <a:r>
              <a:rPr lang="en-US" sz="2000" dirty="0" err="1">
                <a:latin typeface="Consolas" panose="020B0609020204030204" pitchFamily="49" charset="0"/>
              </a:rPr>
              <a:t>pgconf</a:t>
            </a:r>
            <a:r>
              <a:rPr lang="en-US" sz="2000" dirty="0">
                <a:latin typeface="Consolas" panose="020B0609020204030204" pitchFamily="49" charset="0"/>
              </a:rPr>
              <a:t> --initial-reindex -t clients2 --delay-ratio=0 2&gt;&amp;1| tee -a ~/</a:t>
            </a:r>
            <a:r>
              <a:rPr lang="en-US" sz="2000" dirty="0" err="1">
                <a:latin typeface="Consolas" panose="020B0609020204030204" pitchFamily="49" charset="0"/>
              </a:rPr>
              <a:t>tmp</a:t>
            </a:r>
            <a:r>
              <a:rPr lang="en-US" sz="2000" dirty="0">
                <a:latin typeface="Consolas" panose="020B0609020204030204" pitchFamily="49" charset="0"/>
              </a:rPr>
              <a:t>/pgc.log</a:t>
            </a: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900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</a:rPr>
              <a:t>11G     base</a:t>
            </a: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</a:rPr>
              <a:t>673M    </a:t>
            </a:r>
            <a:r>
              <a:rPr lang="en-US" sz="1900" dirty="0" err="1">
                <a:solidFill>
                  <a:schemeClr val="tx1"/>
                </a:solidFill>
                <a:latin typeface="Consolas" panose="020B0609020204030204" pitchFamily="49" charset="0"/>
              </a:rPr>
              <a:t>pg_wal</a:t>
            </a:r>
            <a:endParaRPr lang="en-US" sz="19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ru-RU" sz="1900" dirty="0">
                <a:solidFill>
                  <a:schemeClr val="tx1"/>
                </a:solidFill>
                <a:latin typeface="+mn-lt"/>
              </a:rPr>
              <a:t>Прервали</a:t>
            </a: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</a:rPr>
              <a:t>11G     base</a:t>
            </a: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</a:rPr>
              <a:t>673M    </a:t>
            </a:r>
            <a:r>
              <a:rPr lang="en-US" sz="1900" dirty="0" err="1">
                <a:solidFill>
                  <a:schemeClr val="tx1"/>
                </a:solidFill>
                <a:latin typeface="Consolas" panose="020B0609020204030204" pitchFamily="49" charset="0"/>
              </a:rPr>
              <a:t>pg_wal</a:t>
            </a:r>
            <a:endParaRPr lang="en-US" sz="19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9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ru-RU" sz="1900" dirty="0">
                <a:solidFill>
                  <a:schemeClr val="tx1"/>
                </a:solidFill>
                <a:latin typeface="+mn-lt"/>
              </a:rPr>
              <a:t>Но</a:t>
            </a:r>
            <a:r>
              <a:rPr lang="ru-RU" sz="19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</a:rPr>
              <a:t>vacuum clients2; (2504 MB -&gt; 2321 MB)</a:t>
            </a:r>
          </a:p>
        </p:txBody>
      </p:sp>
      <p:sp>
        <p:nvSpPr>
          <p:cNvPr id="6" name="Google Shape;180;p21">
            <a:extLst>
              <a:ext uri="{FF2B5EF4-FFF2-40B4-BE49-F238E27FC236}">
                <a16:creationId xmlns:a16="http://schemas.microsoft.com/office/drawing/2014/main" id="{9CF8800D-9C3A-F4E3-8AD5-CF385BDFC2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2513" y="-1"/>
            <a:ext cx="8050336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2 Результаты экспериментов</a:t>
            </a:r>
            <a:endParaRPr dirty="0"/>
          </a:p>
        </p:txBody>
      </p:sp>
      <p:sp>
        <p:nvSpPr>
          <p:cNvPr id="5" name="PB">
            <a:extLst>
              <a:ext uri="{FF2B5EF4-FFF2-40B4-BE49-F238E27FC236}">
                <a16:creationId xmlns:a16="http://schemas.microsoft.com/office/drawing/2014/main" id="{7653320A-9756-EFF1-9766-F22258F9FD0C}"/>
              </a:ext>
            </a:extLst>
          </p:cNvPr>
          <p:cNvSpPr/>
          <p:nvPr/>
        </p:nvSpPr>
        <p:spPr>
          <a:xfrm>
            <a:off x="0" y="5092700"/>
            <a:ext cx="6301946" cy="50800"/>
          </a:xfrm>
          <a:prstGeom prst="rect">
            <a:avLst/>
          </a:prstGeom>
          <a:solidFill>
            <a:srgbClr val="FCCB4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3725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445789" y="1119964"/>
            <a:ext cx="8261046" cy="312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sz="2000" dirty="0">
              <a:latin typeface="Consolas" panose="020B0609020204030204" pitchFamily="49" charset="0"/>
            </a:endParaRPr>
          </a:p>
        </p:txBody>
      </p:sp>
      <p:sp>
        <p:nvSpPr>
          <p:cNvPr id="182" name="Google Shape;182;p21"/>
          <p:cNvSpPr txBox="1">
            <a:spLocks noGrp="1"/>
          </p:cNvSpPr>
          <p:nvPr>
            <p:ph type="ftr" idx="11"/>
          </p:nvPr>
        </p:nvSpPr>
        <p:spPr>
          <a:xfrm>
            <a:off x="459919" y="4616516"/>
            <a:ext cx="5655431" cy="43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" name="Google Shape;179;p21">
            <a:extLst>
              <a:ext uri="{FF2B5EF4-FFF2-40B4-BE49-F238E27FC236}">
                <a16:creationId xmlns:a16="http://schemas.microsoft.com/office/drawing/2014/main" id="{126032FC-7ECE-2A1A-C9E0-07F4CEC2CAEB}"/>
              </a:ext>
            </a:extLst>
          </p:cNvPr>
          <p:cNvSpPr txBox="1">
            <a:spLocks/>
          </p:cNvSpPr>
          <p:nvPr/>
        </p:nvSpPr>
        <p:spPr>
          <a:xfrm>
            <a:off x="4957725" y="1059271"/>
            <a:ext cx="3695124" cy="3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026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204140" indent="-122479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900" dirty="0">
                <a:latin typeface="+mn-lt"/>
              </a:rPr>
              <a:t>vacuum full</a:t>
            </a:r>
          </a:p>
        </p:txBody>
      </p:sp>
      <p:sp>
        <p:nvSpPr>
          <p:cNvPr id="6" name="Google Shape;180;p21">
            <a:extLst>
              <a:ext uri="{FF2B5EF4-FFF2-40B4-BE49-F238E27FC236}">
                <a16:creationId xmlns:a16="http://schemas.microsoft.com/office/drawing/2014/main" id="{F3AB9B23-DF86-5337-70A9-266FA4FE89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2513" y="-1"/>
            <a:ext cx="8050336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2 Результаты экспериментов</a:t>
            </a:r>
            <a:endParaRPr dirty="0"/>
          </a:p>
        </p:txBody>
      </p:sp>
      <p:pic>
        <p:nvPicPr>
          <p:cNvPr id="5" name="Рисунок 4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420C0EEC-E3F8-AAB6-EE4B-728F27DEB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0760"/>
            <a:ext cx="4711221" cy="94637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0FCD0A9-390C-834D-F6B1-A861E3E2BB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27130"/>
            <a:ext cx="4711221" cy="95974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BE84FCA-0DBC-D9FB-C933-40DBDEF8E2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773500"/>
            <a:ext cx="4711221" cy="971786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, монитор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C25C1A02-BF77-DD9E-DC52-37F13DF4BA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3724637"/>
            <a:ext cx="4711221" cy="96026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1A5A70-AD03-AD07-1E8C-520523D9DE04}"/>
              </a:ext>
            </a:extLst>
          </p:cNvPr>
          <p:cNvSpPr txBox="1"/>
          <p:nvPr/>
        </p:nvSpPr>
        <p:spPr>
          <a:xfrm>
            <a:off x="5151845" y="1999223"/>
            <a:ext cx="1019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pg_repack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9E5C6E-7FB6-39D2-89B3-F3439892BB18}"/>
              </a:ext>
            </a:extLst>
          </p:cNvPr>
          <p:cNvSpPr txBox="1"/>
          <p:nvPr/>
        </p:nvSpPr>
        <p:spPr>
          <a:xfrm>
            <a:off x="5151844" y="2872152"/>
            <a:ext cx="1308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pg_repack</a:t>
            </a:r>
            <a:r>
              <a:rPr lang="en-US" dirty="0"/>
              <a:t> –j2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B0490E-3D42-133A-8F58-7E7E680A3AC5}"/>
              </a:ext>
            </a:extLst>
          </p:cNvPr>
          <p:cNvSpPr txBox="1"/>
          <p:nvPr/>
        </p:nvSpPr>
        <p:spPr>
          <a:xfrm>
            <a:off x="5151843" y="3903544"/>
            <a:ext cx="1447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pgcompacttable</a:t>
            </a:r>
            <a:endParaRPr lang="ru-RU" dirty="0"/>
          </a:p>
        </p:txBody>
      </p:sp>
      <p:sp>
        <p:nvSpPr>
          <p:cNvPr id="17" name="PB">
            <a:extLst>
              <a:ext uri="{FF2B5EF4-FFF2-40B4-BE49-F238E27FC236}">
                <a16:creationId xmlns:a16="http://schemas.microsoft.com/office/drawing/2014/main" id="{B12735D0-426A-4DEF-BE7D-300701A9EA9B}"/>
              </a:ext>
            </a:extLst>
          </p:cNvPr>
          <p:cNvSpPr/>
          <p:nvPr/>
        </p:nvSpPr>
        <p:spPr>
          <a:xfrm>
            <a:off x="0" y="5092700"/>
            <a:ext cx="6425514" cy="50800"/>
          </a:xfrm>
          <a:prstGeom prst="rect">
            <a:avLst/>
          </a:prstGeom>
          <a:solidFill>
            <a:srgbClr val="FCCB4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8605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445789" y="1119964"/>
            <a:ext cx="8261046" cy="312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sz="2000" dirty="0">
              <a:latin typeface="Consolas" panose="020B0609020204030204" pitchFamily="49" charset="0"/>
            </a:endParaRPr>
          </a:p>
        </p:txBody>
      </p:sp>
      <p:sp>
        <p:nvSpPr>
          <p:cNvPr id="182" name="Google Shape;182;p21"/>
          <p:cNvSpPr txBox="1">
            <a:spLocks noGrp="1"/>
          </p:cNvSpPr>
          <p:nvPr>
            <p:ph type="ftr" idx="11"/>
          </p:nvPr>
        </p:nvSpPr>
        <p:spPr>
          <a:xfrm>
            <a:off x="459919" y="4616516"/>
            <a:ext cx="5655431" cy="43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" name="Google Shape;180;p21">
            <a:extLst>
              <a:ext uri="{FF2B5EF4-FFF2-40B4-BE49-F238E27FC236}">
                <a16:creationId xmlns:a16="http://schemas.microsoft.com/office/drawing/2014/main" id="{F3AB9B23-DF86-5337-70A9-266FA4FE89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2513" y="-1"/>
            <a:ext cx="8050336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2 Результаты экспериментов</a:t>
            </a:r>
            <a:endParaRPr dirty="0"/>
          </a:p>
        </p:txBody>
      </p:sp>
      <p:graphicFrame>
        <p:nvGraphicFramePr>
          <p:cNvPr id="4" name="Таблица 6">
            <a:extLst>
              <a:ext uri="{FF2B5EF4-FFF2-40B4-BE49-F238E27FC236}">
                <a16:creationId xmlns:a16="http://schemas.microsoft.com/office/drawing/2014/main" id="{0D3596A3-0F83-A0A1-D7E8-7FD309AA89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400201"/>
              </p:ext>
            </p:extLst>
          </p:nvPr>
        </p:nvGraphicFramePr>
        <p:xfrm>
          <a:off x="445789" y="1056816"/>
          <a:ext cx="8252424" cy="237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3106">
                  <a:extLst>
                    <a:ext uri="{9D8B030D-6E8A-4147-A177-3AD203B41FA5}">
                      <a16:colId xmlns:a16="http://schemas.microsoft.com/office/drawing/2014/main" val="3927546648"/>
                    </a:ext>
                  </a:extLst>
                </a:gridCol>
                <a:gridCol w="2063106">
                  <a:extLst>
                    <a:ext uri="{9D8B030D-6E8A-4147-A177-3AD203B41FA5}">
                      <a16:colId xmlns:a16="http://schemas.microsoft.com/office/drawing/2014/main" val="1250474019"/>
                    </a:ext>
                  </a:extLst>
                </a:gridCol>
                <a:gridCol w="2063106">
                  <a:extLst>
                    <a:ext uri="{9D8B030D-6E8A-4147-A177-3AD203B41FA5}">
                      <a16:colId xmlns:a16="http://schemas.microsoft.com/office/drawing/2014/main" val="1105194117"/>
                    </a:ext>
                  </a:extLst>
                </a:gridCol>
                <a:gridCol w="2063106">
                  <a:extLst>
                    <a:ext uri="{9D8B030D-6E8A-4147-A177-3AD203B41FA5}">
                      <a16:colId xmlns:a16="http://schemas.microsoft.com/office/drawing/2014/main" val="3349875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Vacuum full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pg_repack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pgcompacttable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455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Длительность (сек)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050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Сколько ушло (Гб)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063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Сколько </a:t>
                      </a:r>
                      <a:r>
                        <a:rPr lang="en-US" dirty="0" err="1"/>
                        <a:t>wal</a:t>
                      </a:r>
                      <a:r>
                        <a:rPr lang="ru-RU" dirty="0"/>
                        <a:t> (Гб)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7,1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7,5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194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Max</a:t>
                      </a:r>
                      <a:r>
                        <a:rPr lang="ru-RU" dirty="0"/>
                        <a:t> нагрузка </a:t>
                      </a:r>
                      <a:r>
                        <a:rPr lang="en-US" dirty="0"/>
                        <a:t>CPU</a:t>
                      </a:r>
                      <a:r>
                        <a:rPr lang="ru-RU" dirty="0"/>
                        <a:t>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74,2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82,1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75,8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674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Средняя нагрузка на диски (</a:t>
                      </a:r>
                      <a:r>
                        <a:rPr lang="en-US" dirty="0"/>
                        <a:t>io/s</a:t>
                      </a:r>
                      <a:r>
                        <a:rPr lang="ru-RU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491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6866781"/>
                  </a:ext>
                </a:extLst>
              </a:tr>
            </a:tbl>
          </a:graphicData>
        </a:graphic>
      </p:graphicFrame>
      <p:sp>
        <p:nvSpPr>
          <p:cNvPr id="9" name="PB">
            <a:extLst>
              <a:ext uri="{FF2B5EF4-FFF2-40B4-BE49-F238E27FC236}">
                <a16:creationId xmlns:a16="http://schemas.microsoft.com/office/drawing/2014/main" id="{B2DADA47-B7EB-02D5-E279-0383ADE6855F}"/>
              </a:ext>
            </a:extLst>
          </p:cNvPr>
          <p:cNvSpPr/>
          <p:nvPr/>
        </p:nvSpPr>
        <p:spPr>
          <a:xfrm>
            <a:off x="0" y="5092700"/>
            <a:ext cx="6549081" cy="50800"/>
          </a:xfrm>
          <a:prstGeom prst="rect">
            <a:avLst/>
          </a:prstGeom>
          <a:solidFill>
            <a:srgbClr val="FCCB4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2126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"/>
          <p:cNvSpPr txBox="1">
            <a:spLocks noGrp="1"/>
          </p:cNvSpPr>
          <p:nvPr>
            <p:ph type="title"/>
          </p:nvPr>
        </p:nvSpPr>
        <p:spPr>
          <a:xfrm>
            <a:off x="480915" y="3037617"/>
            <a:ext cx="2708851" cy="1507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9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571"/>
              <a:buFont typeface="Arial"/>
              <a:buNone/>
            </a:pPr>
            <a:r>
              <a:rPr lang="ru-RU" sz="2400" dirty="0"/>
              <a:t>Бонусный материал </a:t>
            </a:r>
            <a:br>
              <a:rPr lang="ru-RU" sz="2400" dirty="0"/>
            </a:br>
            <a:r>
              <a:rPr lang="en-US" sz="2400" dirty="0" err="1"/>
              <a:t>pg_index_watch</a:t>
            </a:r>
            <a:endParaRPr sz="2400" dirty="0"/>
          </a:p>
        </p:txBody>
      </p:sp>
      <p:sp>
        <p:nvSpPr>
          <p:cNvPr id="174" name="Google Shape;174;p20"/>
          <p:cNvSpPr txBox="1">
            <a:spLocks noGrp="1"/>
          </p:cNvSpPr>
          <p:nvPr>
            <p:ph type="sldNum" idx="4294967295"/>
          </p:nvPr>
        </p:nvSpPr>
        <p:spPr>
          <a:xfrm>
            <a:off x="480917" y="1025360"/>
            <a:ext cx="2592484" cy="1527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ru-RU" sz="12000" b="1" dirty="0"/>
              <a:t>3</a:t>
            </a:r>
            <a:endParaRPr sz="12000" b="1" dirty="0"/>
          </a:p>
        </p:txBody>
      </p:sp>
      <p:pic>
        <p:nvPicPr>
          <p:cNvPr id="4" name="Picture 3" descr="A picture containing indoor, camera, white, projector&#10;&#10;Description automatically generated">
            <a:extLst>
              <a:ext uri="{FF2B5EF4-FFF2-40B4-BE49-F238E27FC236}">
                <a16:creationId xmlns:a16="http://schemas.microsoft.com/office/drawing/2014/main" id="{7371F570-45F9-8D27-A2C3-64AC9CA7A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057" y="874983"/>
            <a:ext cx="4158686" cy="3224806"/>
          </a:xfrm>
          <a:prstGeom prst="rect">
            <a:avLst/>
          </a:prstGeom>
        </p:spPr>
      </p:pic>
      <p:sp>
        <p:nvSpPr>
          <p:cNvPr id="5" name="PB">
            <a:extLst>
              <a:ext uri="{FF2B5EF4-FFF2-40B4-BE49-F238E27FC236}">
                <a16:creationId xmlns:a16="http://schemas.microsoft.com/office/drawing/2014/main" id="{12D9260D-A141-35C2-9B1D-9135E2E04CAA}"/>
              </a:ext>
            </a:extLst>
          </p:cNvPr>
          <p:cNvSpPr/>
          <p:nvPr/>
        </p:nvSpPr>
        <p:spPr>
          <a:xfrm>
            <a:off x="0" y="5092700"/>
            <a:ext cx="6672649" cy="50800"/>
          </a:xfrm>
          <a:prstGeom prst="rect">
            <a:avLst/>
          </a:prstGeom>
          <a:solidFill>
            <a:srgbClr val="FCCB4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3407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269358" y="1119964"/>
            <a:ext cx="8874641" cy="312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3200" lvl="0" indent="-11112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ru-RU" sz="2400" dirty="0">
                <a:solidFill>
                  <a:schemeClr val="tx1"/>
                </a:solidFill>
                <a:latin typeface="+mn-lt"/>
              </a:rPr>
              <a:t>Как бы сделать так, чтобы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PostgreSQL </a:t>
            </a:r>
            <a:r>
              <a:rPr lang="ru-RU" sz="2400" dirty="0">
                <a:solidFill>
                  <a:schemeClr val="tx1"/>
                </a:solidFill>
                <a:latin typeface="+mn-lt"/>
              </a:rPr>
              <a:t>сам следил за </a:t>
            </a:r>
            <a:r>
              <a:rPr lang="ru-RU" sz="2400" dirty="0" err="1">
                <a:solidFill>
                  <a:schemeClr val="tx1"/>
                </a:solidFill>
                <a:latin typeface="+mn-lt"/>
              </a:rPr>
              <a:t>блоатом</a:t>
            </a:r>
            <a:r>
              <a:rPr lang="ru-RU" sz="2400" dirty="0">
                <a:solidFill>
                  <a:schemeClr val="tx1"/>
                </a:solidFill>
                <a:latin typeface="+mn-lt"/>
              </a:rPr>
              <a:t> в индексах и перестраивал их при необходимости?</a:t>
            </a:r>
            <a:endParaRPr lang="en-US" sz="2400" dirty="0" err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Google Shape;180;p21">
            <a:extLst>
              <a:ext uri="{FF2B5EF4-FFF2-40B4-BE49-F238E27FC236}">
                <a16:creationId xmlns:a16="http://schemas.microsoft.com/office/drawing/2014/main" id="{93221470-2486-24DB-3E06-0FA4912C431D}"/>
              </a:ext>
            </a:extLst>
          </p:cNvPr>
          <p:cNvSpPr txBox="1">
            <a:spLocks/>
          </p:cNvSpPr>
          <p:nvPr/>
        </p:nvSpPr>
        <p:spPr>
          <a:xfrm>
            <a:off x="602513" y="-1"/>
            <a:ext cx="8050336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  <a:defRPr sz="2143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dirty="0"/>
              <a:t>3 </a:t>
            </a:r>
            <a:r>
              <a:rPr lang="en-US" dirty="0"/>
              <a:t>pg_index_watch</a:t>
            </a:r>
            <a:endParaRPr lang="ru-RU" dirty="0"/>
          </a:p>
        </p:txBody>
      </p:sp>
      <p:sp>
        <p:nvSpPr>
          <p:cNvPr id="5" name="PB">
            <a:extLst>
              <a:ext uri="{FF2B5EF4-FFF2-40B4-BE49-F238E27FC236}">
                <a16:creationId xmlns:a16="http://schemas.microsoft.com/office/drawing/2014/main" id="{4741E1E3-BECF-74B9-074A-71001C5B4713}"/>
              </a:ext>
            </a:extLst>
          </p:cNvPr>
          <p:cNvSpPr/>
          <p:nvPr/>
        </p:nvSpPr>
        <p:spPr>
          <a:xfrm>
            <a:off x="0" y="5092700"/>
            <a:ext cx="6796216" cy="50800"/>
          </a:xfrm>
          <a:prstGeom prst="rect">
            <a:avLst/>
          </a:prstGeom>
          <a:solidFill>
            <a:srgbClr val="FCCB4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4242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269358" y="1119964"/>
            <a:ext cx="8874641" cy="312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3200" lvl="0" indent="-11112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ru-RU" sz="2400" dirty="0">
                <a:solidFill>
                  <a:schemeClr val="tx1"/>
                </a:solidFill>
                <a:latin typeface="+mn-lt"/>
              </a:rPr>
              <a:t>Нужен инструмент, который понимает, какие индексы нужно перестраивать, а какие нет.</a:t>
            </a:r>
            <a:endParaRPr lang="en-US" sz="2400" dirty="0" err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Google Shape;180;p21">
            <a:extLst>
              <a:ext uri="{FF2B5EF4-FFF2-40B4-BE49-F238E27FC236}">
                <a16:creationId xmlns:a16="http://schemas.microsoft.com/office/drawing/2014/main" id="{0C47E52A-E36F-F0E9-5F3E-6A08FB3F5B2A}"/>
              </a:ext>
            </a:extLst>
          </p:cNvPr>
          <p:cNvSpPr txBox="1">
            <a:spLocks/>
          </p:cNvSpPr>
          <p:nvPr/>
        </p:nvSpPr>
        <p:spPr>
          <a:xfrm>
            <a:off x="602513" y="-1"/>
            <a:ext cx="8050336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  <a:defRPr sz="2143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dirty="0"/>
              <a:t>3 </a:t>
            </a:r>
            <a:r>
              <a:rPr lang="en-US" dirty="0"/>
              <a:t>pg_index_watch</a:t>
            </a:r>
            <a:endParaRPr lang="ru-RU" dirty="0"/>
          </a:p>
        </p:txBody>
      </p:sp>
      <p:sp>
        <p:nvSpPr>
          <p:cNvPr id="4" name="PB">
            <a:extLst>
              <a:ext uri="{FF2B5EF4-FFF2-40B4-BE49-F238E27FC236}">
                <a16:creationId xmlns:a16="http://schemas.microsoft.com/office/drawing/2014/main" id="{E7FFF583-64B8-68C8-A7ED-5556EFB2408B}"/>
              </a:ext>
            </a:extLst>
          </p:cNvPr>
          <p:cNvSpPr/>
          <p:nvPr/>
        </p:nvSpPr>
        <p:spPr>
          <a:xfrm>
            <a:off x="0" y="5092700"/>
            <a:ext cx="6919784" cy="50800"/>
          </a:xfrm>
          <a:prstGeom prst="rect">
            <a:avLst/>
          </a:prstGeom>
          <a:solidFill>
            <a:srgbClr val="FCCB4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0161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269358" y="1119964"/>
            <a:ext cx="8874641" cy="312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3200" lvl="0" indent="-11112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ru-RU" sz="2400" dirty="0">
                <a:solidFill>
                  <a:schemeClr val="tx1"/>
                </a:solidFill>
                <a:latin typeface="+mn-lt"/>
              </a:rPr>
              <a:t>Но как понять, какие индексы нужно перестроить?</a:t>
            </a:r>
            <a:endParaRPr lang="en-US" sz="2400" dirty="0" err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Google Shape;180;p21">
            <a:extLst>
              <a:ext uri="{FF2B5EF4-FFF2-40B4-BE49-F238E27FC236}">
                <a16:creationId xmlns:a16="http://schemas.microsoft.com/office/drawing/2014/main" id="{B61F8032-0CEE-357C-F984-48B9F16E4B77}"/>
              </a:ext>
            </a:extLst>
          </p:cNvPr>
          <p:cNvSpPr txBox="1">
            <a:spLocks/>
          </p:cNvSpPr>
          <p:nvPr/>
        </p:nvSpPr>
        <p:spPr>
          <a:xfrm>
            <a:off x="602513" y="-1"/>
            <a:ext cx="8050336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  <a:defRPr sz="2143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dirty="0"/>
              <a:t>3 </a:t>
            </a:r>
            <a:r>
              <a:rPr lang="en-US" dirty="0"/>
              <a:t>pg_index_watch</a:t>
            </a:r>
            <a:endParaRPr lang="ru-RU" dirty="0"/>
          </a:p>
        </p:txBody>
      </p:sp>
      <p:sp>
        <p:nvSpPr>
          <p:cNvPr id="4" name="PB">
            <a:extLst>
              <a:ext uri="{FF2B5EF4-FFF2-40B4-BE49-F238E27FC236}">
                <a16:creationId xmlns:a16="http://schemas.microsoft.com/office/drawing/2014/main" id="{3167BB35-9A06-8016-5247-30253F90B120}"/>
              </a:ext>
            </a:extLst>
          </p:cNvPr>
          <p:cNvSpPr/>
          <p:nvPr/>
        </p:nvSpPr>
        <p:spPr>
          <a:xfrm>
            <a:off x="0" y="5092700"/>
            <a:ext cx="7043351" cy="50800"/>
          </a:xfrm>
          <a:prstGeom prst="rect">
            <a:avLst/>
          </a:prstGeom>
          <a:solidFill>
            <a:srgbClr val="FCCB4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1911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269358" y="1119964"/>
            <a:ext cx="8874641" cy="312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3200" lvl="0" indent="-11112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</a:rPr>
              <a:t>index_size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/</a:t>
            </a:r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</a:rPr>
              <a:t>reltuples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 – </a:t>
            </a:r>
            <a:r>
              <a:rPr lang="ru-RU" sz="2400" dirty="0">
                <a:solidFill>
                  <a:schemeClr val="tx1"/>
                </a:solidFill>
                <a:latin typeface="+mn-lt"/>
              </a:rPr>
              <a:t>оценка отношения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Google Shape;180;p21">
            <a:extLst>
              <a:ext uri="{FF2B5EF4-FFF2-40B4-BE49-F238E27FC236}">
                <a16:creationId xmlns:a16="http://schemas.microsoft.com/office/drawing/2014/main" id="{6496DC4E-DC24-A7B6-C4A0-8DA84C27212A}"/>
              </a:ext>
            </a:extLst>
          </p:cNvPr>
          <p:cNvSpPr txBox="1">
            <a:spLocks/>
          </p:cNvSpPr>
          <p:nvPr/>
        </p:nvSpPr>
        <p:spPr>
          <a:xfrm>
            <a:off x="602513" y="-1"/>
            <a:ext cx="8050336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  <a:defRPr sz="2143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dirty="0"/>
              <a:t>3 </a:t>
            </a:r>
            <a:r>
              <a:rPr lang="en-US" dirty="0"/>
              <a:t>pg_index_watch</a:t>
            </a:r>
            <a:endParaRPr lang="ru-RU" dirty="0"/>
          </a:p>
        </p:txBody>
      </p:sp>
      <p:sp>
        <p:nvSpPr>
          <p:cNvPr id="4" name="PB">
            <a:extLst>
              <a:ext uri="{FF2B5EF4-FFF2-40B4-BE49-F238E27FC236}">
                <a16:creationId xmlns:a16="http://schemas.microsoft.com/office/drawing/2014/main" id="{98C11700-4518-0BE1-AA84-D3A26D0AF655}"/>
              </a:ext>
            </a:extLst>
          </p:cNvPr>
          <p:cNvSpPr/>
          <p:nvPr/>
        </p:nvSpPr>
        <p:spPr>
          <a:xfrm>
            <a:off x="0" y="5092700"/>
            <a:ext cx="7166919" cy="50800"/>
          </a:xfrm>
          <a:prstGeom prst="rect">
            <a:avLst/>
          </a:prstGeom>
          <a:solidFill>
            <a:srgbClr val="FCCB4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5125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269358" y="1119964"/>
            <a:ext cx="8874641" cy="312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3200" lvl="0" indent="-11112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</a:rPr>
              <a:t>Indexrleid</a:t>
            </a:r>
            <a:endParaRPr lang="en-US" sz="24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203200" lvl="0" indent="-11112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</a:rPr>
              <a:t>Relname</a:t>
            </a:r>
            <a:endParaRPr lang="en-US" sz="24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203200" lvl="0" indent="-11112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</a:rPr>
              <a:t>Indexrelname</a:t>
            </a:r>
            <a:endParaRPr lang="en-US" sz="24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203200" lvl="0" indent="-11112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</a:rPr>
              <a:t>Indexsize</a:t>
            </a:r>
            <a:endParaRPr lang="en-US" sz="24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203200" lvl="0" indent="-11112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</a:rPr>
              <a:t>Estimate_tuples</a:t>
            </a:r>
            <a:endParaRPr lang="en-US" sz="24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203200" lvl="0" indent="-11112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4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5" name="Google Shape;180;p21">
            <a:extLst>
              <a:ext uri="{FF2B5EF4-FFF2-40B4-BE49-F238E27FC236}">
                <a16:creationId xmlns:a16="http://schemas.microsoft.com/office/drawing/2014/main" id="{5A14C633-7C82-F618-564C-7E882D21A35B}"/>
              </a:ext>
            </a:extLst>
          </p:cNvPr>
          <p:cNvSpPr txBox="1">
            <a:spLocks/>
          </p:cNvSpPr>
          <p:nvPr/>
        </p:nvSpPr>
        <p:spPr>
          <a:xfrm>
            <a:off x="602513" y="-1"/>
            <a:ext cx="8050336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  <a:defRPr sz="2143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dirty="0"/>
              <a:t>3 </a:t>
            </a:r>
            <a:r>
              <a:rPr lang="en-US" dirty="0"/>
              <a:t>pg_index_watch</a:t>
            </a:r>
            <a:endParaRPr lang="ru-RU" dirty="0"/>
          </a:p>
        </p:txBody>
      </p:sp>
      <p:sp>
        <p:nvSpPr>
          <p:cNvPr id="4" name="PB">
            <a:extLst>
              <a:ext uri="{FF2B5EF4-FFF2-40B4-BE49-F238E27FC236}">
                <a16:creationId xmlns:a16="http://schemas.microsoft.com/office/drawing/2014/main" id="{0007EFDA-6991-D2A7-48BF-20BDB31F2341}"/>
              </a:ext>
            </a:extLst>
          </p:cNvPr>
          <p:cNvSpPr/>
          <p:nvPr/>
        </p:nvSpPr>
        <p:spPr>
          <a:xfrm>
            <a:off x="0" y="5092700"/>
            <a:ext cx="7290487" cy="50800"/>
          </a:xfrm>
          <a:prstGeom prst="rect">
            <a:avLst/>
          </a:prstGeom>
          <a:solidFill>
            <a:srgbClr val="FCCB4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393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445789" y="1119964"/>
            <a:ext cx="8261046" cy="312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4140" lvl="0" indent="-122479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ru-RU" dirty="0"/>
              <a:t>2018</a:t>
            </a:r>
          </a:p>
          <a:p>
            <a:pPr marL="204140" lvl="0" indent="-122479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ru-RU" dirty="0"/>
          </a:p>
          <a:p>
            <a:pPr marL="204140" lvl="0" indent="-122479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ru-RU" dirty="0"/>
              <a:t>2019</a:t>
            </a:r>
            <a:endParaRPr dirty="0"/>
          </a:p>
        </p:txBody>
      </p:sp>
      <p:sp>
        <p:nvSpPr>
          <p:cNvPr id="180" name="Google Shape;180;p21"/>
          <p:cNvSpPr txBox="1">
            <a:spLocks noGrp="1"/>
          </p:cNvSpPr>
          <p:nvPr>
            <p:ph type="title"/>
          </p:nvPr>
        </p:nvSpPr>
        <p:spPr>
          <a:xfrm>
            <a:off x="602513" y="-1"/>
            <a:ext cx="8050336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Вступление</a:t>
            </a:r>
            <a:endParaRPr dirty="0"/>
          </a:p>
        </p:txBody>
      </p:sp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6F9884A-062E-0BBB-377E-F63ABC124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65" y="1119964"/>
            <a:ext cx="5890483" cy="1262247"/>
          </a:xfrm>
          <a:prstGeom prst="rect">
            <a:avLst/>
          </a:prstGeom>
        </p:spPr>
      </p:pic>
      <p:pic>
        <p:nvPicPr>
          <p:cNvPr id="5" name="Рисунок 4" descr="Изображение выглядит как Веб-сайт&#10;&#10;Автоматически созданное описание">
            <a:extLst>
              <a:ext uri="{FF2B5EF4-FFF2-40B4-BE49-F238E27FC236}">
                <a16:creationId xmlns:a16="http://schemas.microsoft.com/office/drawing/2014/main" id="{53080E9E-84EB-B813-3038-B8C5976E2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302" y="1514672"/>
            <a:ext cx="5961098" cy="1030907"/>
          </a:xfrm>
          <a:prstGeom prst="rect">
            <a:avLst/>
          </a:prstGeom>
        </p:spPr>
      </p:pic>
      <p:sp>
        <p:nvSpPr>
          <p:cNvPr id="6" name="PB">
            <a:extLst>
              <a:ext uri="{FF2B5EF4-FFF2-40B4-BE49-F238E27FC236}">
                <a16:creationId xmlns:a16="http://schemas.microsoft.com/office/drawing/2014/main" id="{5AB34384-602D-FF1A-5112-DA972B616D6D}"/>
              </a:ext>
            </a:extLst>
          </p:cNvPr>
          <p:cNvSpPr/>
          <p:nvPr/>
        </p:nvSpPr>
        <p:spPr>
          <a:xfrm>
            <a:off x="0" y="5092700"/>
            <a:ext cx="741405" cy="50800"/>
          </a:xfrm>
          <a:prstGeom prst="rect">
            <a:avLst/>
          </a:prstGeom>
          <a:solidFill>
            <a:srgbClr val="FCCB4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09406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269358" y="1119964"/>
            <a:ext cx="8874641" cy="312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3200" lvl="0" indent="-11112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ru-RU" sz="2400" b="1" dirty="0">
                <a:solidFill>
                  <a:schemeClr val="tx1"/>
                </a:solidFill>
                <a:latin typeface="+mn-lt"/>
              </a:rPr>
              <a:t>Установка:</a:t>
            </a:r>
            <a:endParaRPr lang="en-US" sz="2400" b="1" dirty="0">
              <a:solidFill>
                <a:schemeClr val="tx1"/>
              </a:solidFill>
              <a:latin typeface="+mn-lt"/>
            </a:endParaRPr>
          </a:p>
          <a:p>
            <a:pPr marL="203200" lvl="0" indent="-11112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git clone https://github.com/dataegret/pg_index_watch</a:t>
            </a:r>
          </a:p>
          <a:p>
            <a:pPr marL="203200" lvl="0" indent="-11112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400" dirty="0">
                <a:solidFill>
                  <a:schemeClr val="tx1"/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cd </a:t>
            </a:r>
            <a:r>
              <a:rPr lang="en-US" sz="2400" dirty="0" err="1">
                <a:solidFill>
                  <a:schemeClr val="tx1"/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pg_index_watch</a:t>
            </a:r>
            <a:endParaRPr lang="en-US" sz="2400" dirty="0">
              <a:solidFill>
                <a:schemeClr val="tx1"/>
              </a:solidFill>
              <a:highlight>
                <a:srgbClr val="C0C0C0"/>
              </a:highlight>
              <a:latin typeface="Consolas" panose="020B0609020204030204" pitchFamily="49" charset="0"/>
            </a:endParaRPr>
          </a:p>
          <a:p>
            <a:pPr marL="203200" lvl="0" indent="-11112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</a:rPr>
              <a:t>psql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 -1 -d </a:t>
            </a:r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</a:rPr>
              <a:t>postgres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 -f </a:t>
            </a:r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</a:rPr>
              <a:t>index_watch_tables.sql</a:t>
            </a:r>
            <a:endParaRPr lang="en-US" sz="24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203200" lvl="0" indent="-11112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400" dirty="0" err="1">
                <a:solidFill>
                  <a:schemeClr val="tx1"/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psql</a:t>
            </a:r>
            <a:r>
              <a:rPr lang="en-US" sz="2400" dirty="0">
                <a:solidFill>
                  <a:schemeClr val="tx1"/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 -1 -d </a:t>
            </a:r>
            <a:r>
              <a:rPr lang="en-US" sz="2400" dirty="0" err="1">
                <a:solidFill>
                  <a:schemeClr val="tx1"/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postgres</a:t>
            </a:r>
            <a:r>
              <a:rPr lang="en-US" sz="2400" dirty="0">
                <a:solidFill>
                  <a:schemeClr val="tx1"/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 -f </a:t>
            </a:r>
            <a:r>
              <a:rPr lang="en-US" sz="2400" dirty="0" err="1">
                <a:solidFill>
                  <a:schemeClr val="tx1"/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index_watch_functions.sql</a:t>
            </a:r>
            <a:endParaRPr lang="en-US" sz="2400" dirty="0">
              <a:solidFill>
                <a:schemeClr val="tx1"/>
              </a:solidFill>
              <a:highlight>
                <a:srgbClr val="C0C0C0"/>
              </a:highlight>
              <a:latin typeface="Consolas" panose="020B0609020204030204" pitchFamily="49" charset="0"/>
            </a:endParaRPr>
          </a:p>
        </p:txBody>
      </p:sp>
      <p:sp>
        <p:nvSpPr>
          <p:cNvPr id="5" name="Google Shape;180;p21">
            <a:extLst>
              <a:ext uri="{FF2B5EF4-FFF2-40B4-BE49-F238E27FC236}">
                <a16:creationId xmlns:a16="http://schemas.microsoft.com/office/drawing/2014/main" id="{37CA8322-58DA-B662-DE50-1F0EF7B59379}"/>
              </a:ext>
            </a:extLst>
          </p:cNvPr>
          <p:cNvSpPr txBox="1">
            <a:spLocks/>
          </p:cNvSpPr>
          <p:nvPr/>
        </p:nvSpPr>
        <p:spPr>
          <a:xfrm>
            <a:off x="602513" y="-1"/>
            <a:ext cx="8050336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  <a:defRPr sz="2143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dirty="0"/>
              <a:t>3 </a:t>
            </a:r>
            <a:r>
              <a:rPr lang="en-US" dirty="0"/>
              <a:t>pg_index_watch</a:t>
            </a:r>
            <a:endParaRPr lang="ru-RU" dirty="0"/>
          </a:p>
        </p:txBody>
      </p:sp>
      <p:sp>
        <p:nvSpPr>
          <p:cNvPr id="4" name="PB">
            <a:extLst>
              <a:ext uri="{FF2B5EF4-FFF2-40B4-BE49-F238E27FC236}">
                <a16:creationId xmlns:a16="http://schemas.microsoft.com/office/drawing/2014/main" id="{DCD924A8-4951-F38C-AC4D-AB2C3353A91D}"/>
              </a:ext>
            </a:extLst>
          </p:cNvPr>
          <p:cNvSpPr/>
          <p:nvPr/>
        </p:nvSpPr>
        <p:spPr>
          <a:xfrm>
            <a:off x="0" y="5092700"/>
            <a:ext cx="7414054" cy="50800"/>
          </a:xfrm>
          <a:prstGeom prst="rect">
            <a:avLst/>
          </a:prstGeom>
          <a:solidFill>
            <a:srgbClr val="FCCB4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77730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269358" y="1119964"/>
            <a:ext cx="8874641" cy="312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3200" lvl="0" indent="-11112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ru-RU" sz="2400" b="1" dirty="0">
                <a:solidFill>
                  <a:schemeClr val="tx1"/>
                </a:solidFill>
                <a:latin typeface="+mn-lt"/>
              </a:rPr>
              <a:t>Первый запуск:</a:t>
            </a:r>
          </a:p>
          <a:p>
            <a:pPr marL="203200" lvl="0" indent="-11112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</a:rPr>
              <a:t>nohup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</a:rPr>
              <a:t>psql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 -d </a:t>
            </a:r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</a:rPr>
              <a:t>postgres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 -qt -c "CALL </a:t>
            </a:r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</a:rPr>
              <a:t>index_watch.periodic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(TRUE);" &gt;&gt; index_watch.log</a:t>
            </a:r>
          </a:p>
        </p:txBody>
      </p:sp>
      <p:sp>
        <p:nvSpPr>
          <p:cNvPr id="5" name="Google Shape;180;p21">
            <a:extLst>
              <a:ext uri="{FF2B5EF4-FFF2-40B4-BE49-F238E27FC236}">
                <a16:creationId xmlns:a16="http://schemas.microsoft.com/office/drawing/2014/main" id="{51B3E846-CC36-8B33-34BD-1EFE5289DA41}"/>
              </a:ext>
            </a:extLst>
          </p:cNvPr>
          <p:cNvSpPr txBox="1">
            <a:spLocks/>
          </p:cNvSpPr>
          <p:nvPr/>
        </p:nvSpPr>
        <p:spPr>
          <a:xfrm>
            <a:off x="602513" y="-1"/>
            <a:ext cx="8050336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  <a:defRPr sz="2143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dirty="0"/>
              <a:t>3 </a:t>
            </a:r>
            <a:r>
              <a:rPr lang="en-US" dirty="0"/>
              <a:t>pg_index_watch</a:t>
            </a:r>
            <a:endParaRPr lang="ru-RU" dirty="0"/>
          </a:p>
        </p:txBody>
      </p:sp>
      <p:sp>
        <p:nvSpPr>
          <p:cNvPr id="4" name="PB">
            <a:extLst>
              <a:ext uri="{FF2B5EF4-FFF2-40B4-BE49-F238E27FC236}">
                <a16:creationId xmlns:a16="http://schemas.microsoft.com/office/drawing/2014/main" id="{BE643F96-370D-1E04-8C0C-D2EF8E55303D}"/>
              </a:ext>
            </a:extLst>
          </p:cNvPr>
          <p:cNvSpPr/>
          <p:nvPr/>
        </p:nvSpPr>
        <p:spPr>
          <a:xfrm>
            <a:off x="0" y="5092700"/>
            <a:ext cx="7537621" cy="50800"/>
          </a:xfrm>
          <a:prstGeom prst="rect">
            <a:avLst/>
          </a:prstGeom>
          <a:solidFill>
            <a:srgbClr val="FCCB4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314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269359" y="1119964"/>
            <a:ext cx="8680242" cy="312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3200" lvl="0" indent="-11112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ru-RU" sz="2400" dirty="0">
                <a:solidFill>
                  <a:schemeClr val="tx1"/>
                </a:solidFill>
                <a:latin typeface="+mn-lt"/>
              </a:rPr>
              <a:t>Не запускать во время работы </a:t>
            </a:r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</a:rPr>
              <a:t>pg_dump</a:t>
            </a:r>
            <a:endParaRPr lang="en-US" sz="24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203200" lvl="0" indent="-11112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Cron:</a:t>
            </a:r>
          </a:p>
          <a:p>
            <a:pPr marL="203200" lvl="0" indent="-11112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00 00 * * *  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psql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-d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postgres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-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AtqXc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"select not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pg_is_in_recovery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();" | grep -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qx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t || exit;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psql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-d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postgres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-qt -c "CALL</a:t>
            </a:r>
            <a:r>
              <a:rPr lang="ru-RU" sz="20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index_watch.periodic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(TRUE);"</a:t>
            </a:r>
          </a:p>
        </p:txBody>
      </p:sp>
      <p:sp>
        <p:nvSpPr>
          <p:cNvPr id="182" name="Google Shape;182;p21"/>
          <p:cNvSpPr txBox="1">
            <a:spLocks noGrp="1"/>
          </p:cNvSpPr>
          <p:nvPr>
            <p:ph type="ftr" idx="11"/>
          </p:nvPr>
        </p:nvSpPr>
        <p:spPr>
          <a:xfrm>
            <a:off x="459919" y="4616516"/>
            <a:ext cx="5655431" cy="43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" name="Google Shape;180;p21">
            <a:extLst>
              <a:ext uri="{FF2B5EF4-FFF2-40B4-BE49-F238E27FC236}">
                <a16:creationId xmlns:a16="http://schemas.microsoft.com/office/drawing/2014/main" id="{C16F6FFF-C19D-D412-B28B-968EEA9D87CC}"/>
              </a:ext>
            </a:extLst>
          </p:cNvPr>
          <p:cNvSpPr txBox="1">
            <a:spLocks/>
          </p:cNvSpPr>
          <p:nvPr/>
        </p:nvSpPr>
        <p:spPr>
          <a:xfrm>
            <a:off x="602513" y="-1"/>
            <a:ext cx="8050336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  <a:defRPr sz="2143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dirty="0"/>
              <a:t>3 </a:t>
            </a:r>
            <a:r>
              <a:rPr lang="en-US" dirty="0"/>
              <a:t>pg_index_watch</a:t>
            </a:r>
            <a:endParaRPr lang="ru-RU" dirty="0"/>
          </a:p>
        </p:txBody>
      </p:sp>
      <p:sp>
        <p:nvSpPr>
          <p:cNvPr id="4" name="PB">
            <a:extLst>
              <a:ext uri="{FF2B5EF4-FFF2-40B4-BE49-F238E27FC236}">
                <a16:creationId xmlns:a16="http://schemas.microsoft.com/office/drawing/2014/main" id="{F1DD86E0-D70C-EF0A-833F-E397ED0D3E26}"/>
              </a:ext>
            </a:extLst>
          </p:cNvPr>
          <p:cNvSpPr/>
          <p:nvPr/>
        </p:nvSpPr>
        <p:spPr>
          <a:xfrm>
            <a:off x="0" y="5092700"/>
            <a:ext cx="7661189" cy="50800"/>
          </a:xfrm>
          <a:prstGeom prst="rect">
            <a:avLst/>
          </a:prstGeom>
          <a:solidFill>
            <a:srgbClr val="FCCB4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2164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269358" y="1119964"/>
            <a:ext cx="8874641" cy="312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3200" lvl="0" indent="-11112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</a:rPr>
              <a:t>psql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 -d </a:t>
            </a:r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</a:rPr>
              <a:t>postgres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 -c "SELECT * FROM </a:t>
            </a:r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</a:rPr>
              <a:t>index_watch.history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 LIMIT 20"</a:t>
            </a:r>
          </a:p>
          <a:p>
            <a:pPr marL="203200" lvl="0" indent="-11112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4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203200" lvl="0" indent="-11112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4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5" name="Google Shape;180;p21">
            <a:extLst>
              <a:ext uri="{FF2B5EF4-FFF2-40B4-BE49-F238E27FC236}">
                <a16:creationId xmlns:a16="http://schemas.microsoft.com/office/drawing/2014/main" id="{0DB34194-4E50-F821-ED64-2C20CB97A3CF}"/>
              </a:ext>
            </a:extLst>
          </p:cNvPr>
          <p:cNvSpPr txBox="1">
            <a:spLocks/>
          </p:cNvSpPr>
          <p:nvPr/>
        </p:nvSpPr>
        <p:spPr>
          <a:xfrm>
            <a:off x="602513" y="-1"/>
            <a:ext cx="8050336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  <a:defRPr sz="2143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dirty="0"/>
              <a:t>3 </a:t>
            </a:r>
            <a:r>
              <a:rPr lang="en-US" dirty="0"/>
              <a:t>pg_index_watch</a:t>
            </a:r>
            <a:endParaRPr lang="ru-RU" dirty="0"/>
          </a:p>
        </p:txBody>
      </p:sp>
      <p:sp>
        <p:nvSpPr>
          <p:cNvPr id="4" name="PB">
            <a:extLst>
              <a:ext uri="{FF2B5EF4-FFF2-40B4-BE49-F238E27FC236}">
                <a16:creationId xmlns:a16="http://schemas.microsoft.com/office/drawing/2014/main" id="{F28868B0-162B-BFAC-B6AE-F3A71A2C0F7D}"/>
              </a:ext>
            </a:extLst>
          </p:cNvPr>
          <p:cNvSpPr/>
          <p:nvPr/>
        </p:nvSpPr>
        <p:spPr>
          <a:xfrm>
            <a:off x="0" y="5092700"/>
            <a:ext cx="7784757" cy="50800"/>
          </a:xfrm>
          <a:prstGeom prst="rect">
            <a:avLst/>
          </a:prstGeom>
          <a:solidFill>
            <a:srgbClr val="FCCB4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20595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269358" y="1119964"/>
            <a:ext cx="8874641" cy="312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3200" lvl="0" indent="-11112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800" dirty="0" err="1">
                <a:solidFill>
                  <a:schemeClr val="tx1"/>
                </a:solidFill>
                <a:latin typeface="Consolas" panose="020B0609020204030204" pitchFamily="49" charset="0"/>
              </a:rPr>
              <a:t>ts</a:t>
            </a:r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</a:rPr>
              <a:t>          | 2023-03-28 10:46:53</a:t>
            </a:r>
          </a:p>
          <a:p>
            <a:pPr marL="203200" lvl="0" indent="-11112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800" dirty="0" err="1">
                <a:solidFill>
                  <a:schemeClr val="tx1"/>
                </a:solidFill>
                <a:latin typeface="Consolas" panose="020B0609020204030204" pitchFamily="49" charset="0"/>
              </a:rPr>
              <a:t>db</a:t>
            </a:r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</a:rPr>
              <a:t>          | </a:t>
            </a:r>
            <a:r>
              <a:rPr lang="en-US" sz="1800" dirty="0" err="1">
                <a:solidFill>
                  <a:schemeClr val="tx1"/>
                </a:solidFill>
                <a:latin typeface="Consolas" panose="020B0609020204030204" pitchFamily="49" charset="0"/>
              </a:rPr>
              <a:t>pgconf</a:t>
            </a:r>
            <a:endParaRPr lang="en-US" sz="18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203200" lvl="0" indent="-11112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</a:rPr>
              <a:t>schema      | </a:t>
            </a:r>
            <a:r>
              <a:rPr lang="en-US" sz="1800" dirty="0" err="1">
                <a:solidFill>
                  <a:schemeClr val="tx1"/>
                </a:solidFill>
                <a:latin typeface="Consolas" panose="020B0609020204030204" pitchFamily="49" charset="0"/>
              </a:rPr>
              <a:t>pg_toast</a:t>
            </a:r>
            <a:endParaRPr lang="en-US" sz="18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203200" lvl="0" indent="-11112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</a:rPr>
              <a:t>table       | pg_toast_12714031</a:t>
            </a:r>
          </a:p>
          <a:p>
            <a:pPr marL="203200" lvl="0" indent="-11112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</a:rPr>
              <a:t>index       | pg_toast_12714031_index</a:t>
            </a:r>
          </a:p>
          <a:p>
            <a:pPr marL="203200" lvl="0" indent="-11112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800" dirty="0" err="1">
                <a:solidFill>
                  <a:schemeClr val="tx1"/>
                </a:solidFill>
                <a:latin typeface="Consolas" panose="020B0609020204030204" pitchFamily="49" charset="0"/>
              </a:rPr>
              <a:t>size_before</a:t>
            </a:r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</a:rPr>
              <a:t> | 114 MB</a:t>
            </a:r>
          </a:p>
          <a:p>
            <a:pPr marL="203200" lvl="0" indent="-11112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800" dirty="0" err="1">
                <a:solidFill>
                  <a:schemeClr val="tx1"/>
                </a:solidFill>
                <a:latin typeface="Consolas" panose="020B0609020204030204" pitchFamily="49" charset="0"/>
              </a:rPr>
              <a:t>size_after</a:t>
            </a:r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</a:rPr>
              <a:t>  | 86 MB</a:t>
            </a:r>
          </a:p>
          <a:p>
            <a:pPr marL="203200" lvl="0" indent="-11112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</a:rPr>
              <a:t>ratio       | 1.33</a:t>
            </a:r>
          </a:p>
          <a:p>
            <a:pPr marL="203200" lvl="0" indent="-11112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</a:rPr>
              <a:t>tuples      | 3906 kB</a:t>
            </a:r>
          </a:p>
          <a:p>
            <a:pPr marL="203200" lvl="0" indent="-11112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</a:rPr>
              <a:t>duration    | 00:00:21</a:t>
            </a:r>
          </a:p>
          <a:p>
            <a:pPr marL="203200" lvl="0" indent="-11112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18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5" name="Google Shape;180;p21">
            <a:extLst>
              <a:ext uri="{FF2B5EF4-FFF2-40B4-BE49-F238E27FC236}">
                <a16:creationId xmlns:a16="http://schemas.microsoft.com/office/drawing/2014/main" id="{BA02472A-337F-B2D1-D27F-08006FA738BB}"/>
              </a:ext>
            </a:extLst>
          </p:cNvPr>
          <p:cNvSpPr txBox="1">
            <a:spLocks/>
          </p:cNvSpPr>
          <p:nvPr/>
        </p:nvSpPr>
        <p:spPr>
          <a:xfrm>
            <a:off x="602513" y="-1"/>
            <a:ext cx="8050336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  <a:defRPr sz="2143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dirty="0"/>
              <a:t>3 </a:t>
            </a:r>
            <a:r>
              <a:rPr lang="en-US" dirty="0"/>
              <a:t>pg_index_watch</a:t>
            </a:r>
            <a:endParaRPr lang="ru-RU" dirty="0"/>
          </a:p>
        </p:txBody>
      </p:sp>
      <p:sp>
        <p:nvSpPr>
          <p:cNvPr id="4" name="PB">
            <a:extLst>
              <a:ext uri="{FF2B5EF4-FFF2-40B4-BE49-F238E27FC236}">
                <a16:creationId xmlns:a16="http://schemas.microsoft.com/office/drawing/2014/main" id="{81DA208E-67AF-8BC6-C334-83884E5B6799}"/>
              </a:ext>
            </a:extLst>
          </p:cNvPr>
          <p:cNvSpPr/>
          <p:nvPr/>
        </p:nvSpPr>
        <p:spPr>
          <a:xfrm>
            <a:off x="0" y="5092700"/>
            <a:ext cx="7908324" cy="50800"/>
          </a:xfrm>
          <a:prstGeom prst="rect">
            <a:avLst/>
          </a:prstGeom>
          <a:solidFill>
            <a:srgbClr val="FCCB4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86268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269358" y="1119964"/>
            <a:ext cx="8874641" cy="312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3200" lvl="0" indent="-11112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000" dirty="0">
                <a:solidFill>
                  <a:schemeClr val="tx1"/>
                </a:solidFill>
                <a:latin typeface="Consolas" panose="020B0609020204030204" pitchFamily="49" charset="0"/>
              </a:rPr>
              <a:t>Select * from </a:t>
            </a:r>
            <a:r>
              <a:rPr lang="en-US" sz="1000" dirty="0" err="1">
                <a:solidFill>
                  <a:schemeClr val="tx1"/>
                </a:solidFill>
                <a:latin typeface="Consolas" panose="020B0609020204030204" pitchFamily="49" charset="0"/>
              </a:rPr>
              <a:t>index_watch.config</a:t>
            </a:r>
            <a:r>
              <a:rPr lang="en-US" sz="1000" dirty="0">
                <a:solidFill>
                  <a:schemeClr val="tx1"/>
                </a:solidFill>
                <a:latin typeface="Consolas" panose="020B0609020204030204" pitchFamily="49" charset="0"/>
              </a:rPr>
              <a:t>;</a:t>
            </a:r>
          </a:p>
          <a:p>
            <a:pPr marL="203200" lvl="0" indent="-11112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000" dirty="0">
                <a:solidFill>
                  <a:schemeClr val="tx1"/>
                </a:solidFill>
                <a:latin typeface="Consolas" panose="020B0609020204030204" pitchFamily="49" charset="0"/>
              </a:rPr>
              <a:t>-[ RECORD 1 ]+----------------------------------------------------------------------</a:t>
            </a:r>
          </a:p>
          <a:p>
            <a:pPr marL="203200" lvl="0" indent="-11112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000" dirty="0">
                <a:solidFill>
                  <a:schemeClr val="tx1"/>
                </a:solidFill>
                <a:latin typeface="Consolas" panose="020B0609020204030204" pitchFamily="49" charset="0"/>
              </a:rPr>
              <a:t>id           | 1</a:t>
            </a:r>
          </a:p>
          <a:p>
            <a:pPr marL="203200" lvl="0" indent="-11112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000" dirty="0" err="1">
                <a:solidFill>
                  <a:schemeClr val="tx1"/>
                </a:solidFill>
                <a:latin typeface="Consolas" panose="020B0609020204030204" pitchFamily="49" charset="0"/>
              </a:rPr>
              <a:t>datname</a:t>
            </a:r>
            <a:r>
              <a:rPr lang="en-US" sz="1000" dirty="0">
                <a:solidFill>
                  <a:schemeClr val="tx1"/>
                </a:solidFill>
                <a:latin typeface="Consolas" panose="020B0609020204030204" pitchFamily="49" charset="0"/>
              </a:rPr>
              <a:t>      |</a:t>
            </a:r>
          </a:p>
          <a:p>
            <a:pPr marL="203200" lvl="0" indent="-11112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000" dirty="0" err="1">
                <a:solidFill>
                  <a:schemeClr val="tx1"/>
                </a:solidFill>
                <a:latin typeface="Consolas" panose="020B0609020204030204" pitchFamily="49" charset="0"/>
              </a:rPr>
              <a:t>schemaname</a:t>
            </a:r>
            <a:r>
              <a:rPr lang="en-US" sz="1000" dirty="0">
                <a:solidFill>
                  <a:schemeClr val="tx1"/>
                </a:solidFill>
                <a:latin typeface="Consolas" panose="020B0609020204030204" pitchFamily="49" charset="0"/>
              </a:rPr>
              <a:t>   |</a:t>
            </a:r>
          </a:p>
          <a:p>
            <a:pPr marL="203200" lvl="0" indent="-11112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000" dirty="0" err="1">
                <a:solidFill>
                  <a:schemeClr val="tx1"/>
                </a:solidFill>
                <a:latin typeface="Consolas" panose="020B0609020204030204" pitchFamily="49" charset="0"/>
              </a:rPr>
              <a:t>relname</a:t>
            </a:r>
            <a:r>
              <a:rPr lang="en-US" sz="1000" dirty="0">
                <a:solidFill>
                  <a:schemeClr val="tx1"/>
                </a:solidFill>
                <a:latin typeface="Consolas" panose="020B0609020204030204" pitchFamily="49" charset="0"/>
              </a:rPr>
              <a:t>      |</a:t>
            </a:r>
          </a:p>
          <a:p>
            <a:pPr marL="203200" lvl="0" indent="-11112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000" dirty="0" err="1">
                <a:solidFill>
                  <a:schemeClr val="tx1"/>
                </a:solidFill>
                <a:latin typeface="Consolas" panose="020B0609020204030204" pitchFamily="49" charset="0"/>
              </a:rPr>
              <a:t>indexrelname</a:t>
            </a:r>
            <a:r>
              <a:rPr lang="en-US" sz="1000" dirty="0">
                <a:solidFill>
                  <a:schemeClr val="tx1"/>
                </a:solidFill>
                <a:latin typeface="Consolas" panose="020B0609020204030204" pitchFamily="49" charset="0"/>
              </a:rPr>
              <a:t> |</a:t>
            </a:r>
          </a:p>
          <a:p>
            <a:pPr marL="203200" lvl="0" indent="-11112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000" dirty="0">
                <a:solidFill>
                  <a:schemeClr val="tx1"/>
                </a:solidFill>
                <a:latin typeface="Consolas" panose="020B0609020204030204" pitchFamily="49" charset="0"/>
              </a:rPr>
              <a:t>key          | </a:t>
            </a:r>
            <a:r>
              <a:rPr lang="en-US" sz="1000" dirty="0" err="1">
                <a:solidFill>
                  <a:schemeClr val="tx1"/>
                </a:solidFill>
                <a:latin typeface="Consolas" panose="020B0609020204030204" pitchFamily="49" charset="0"/>
              </a:rPr>
              <a:t>index_size_threshold</a:t>
            </a:r>
            <a:endParaRPr lang="en-US" sz="10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203200" lvl="0" indent="-11112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000" dirty="0">
                <a:solidFill>
                  <a:schemeClr val="tx1"/>
                </a:solidFill>
                <a:latin typeface="Consolas" panose="020B0609020204030204" pitchFamily="49" charset="0"/>
              </a:rPr>
              <a:t>value        | 10MB</a:t>
            </a:r>
          </a:p>
          <a:p>
            <a:pPr marL="203200" lvl="0" indent="-11112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000" dirty="0">
                <a:solidFill>
                  <a:schemeClr val="tx1"/>
                </a:solidFill>
                <a:latin typeface="Consolas" panose="020B0609020204030204" pitchFamily="49" charset="0"/>
              </a:rPr>
              <a:t>comment      | ignore indexes under 10MB size unless forced entries found in history</a:t>
            </a:r>
          </a:p>
          <a:p>
            <a:pPr marL="203200" lvl="0" indent="-11112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000" dirty="0">
                <a:solidFill>
                  <a:schemeClr val="tx1"/>
                </a:solidFill>
                <a:latin typeface="Consolas" panose="020B0609020204030204" pitchFamily="49" charset="0"/>
              </a:rPr>
              <a:t>-[ RECORD 2 ]+----------------------------------------------------------------------</a:t>
            </a:r>
          </a:p>
          <a:p>
            <a:pPr marL="203200" lvl="0" indent="-11112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000" dirty="0">
                <a:solidFill>
                  <a:schemeClr val="tx1"/>
                </a:solidFill>
                <a:latin typeface="Consolas" panose="020B0609020204030204" pitchFamily="49" charset="0"/>
              </a:rPr>
              <a:t>id           | 2</a:t>
            </a:r>
          </a:p>
          <a:p>
            <a:pPr marL="203200" lvl="0" indent="-11112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000" dirty="0" err="1">
                <a:solidFill>
                  <a:schemeClr val="tx1"/>
                </a:solidFill>
                <a:latin typeface="Consolas" panose="020B0609020204030204" pitchFamily="49" charset="0"/>
              </a:rPr>
              <a:t>datname</a:t>
            </a:r>
            <a:r>
              <a:rPr lang="en-US" sz="1000" dirty="0">
                <a:solidFill>
                  <a:schemeClr val="tx1"/>
                </a:solidFill>
                <a:latin typeface="Consolas" panose="020B0609020204030204" pitchFamily="49" charset="0"/>
              </a:rPr>
              <a:t>      |</a:t>
            </a:r>
          </a:p>
          <a:p>
            <a:pPr marL="203200" lvl="0" indent="-11112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000" dirty="0" err="1">
                <a:solidFill>
                  <a:schemeClr val="tx1"/>
                </a:solidFill>
                <a:latin typeface="Consolas" panose="020B0609020204030204" pitchFamily="49" charset="0"/>
              </a:rPr>
              <a:t>schemaname</a:t>
            </a:r>
            <a:r>
              <a:rPr lang="en-US" sz="1000" dirty="0">
                <a:solidFill>
                  <a:schemeClr val="tx1"/>
                </a:solidFill>
                <a:latin typeface="Consolas" panose="020B0609020204030204" pitchFamily="49" charset="0"/>
              </a:rPr>
              <a:t>   |</a:t>
            </a:r>
          </a:p>
          <a:p>
            <a:pPr marL="203200" lvl="0" indent="-11112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000" dirty="0" err="1">
                <a:solidFill>
                  <a:schemeClr val="tx1"/>
                </a:solidFill>
                <a:latin typeface="Consolas" panose="020B0609020204030204" pitchFamily="49" charset="0"/>
              </a:rPr>
              <a:t>relname</a:t>
            </a:r>
            <a:r>
              <a:rPr lang="en-US" sz="1000" dirty="0">
                <a:solidFill>
                  <a:schemeClr val="tx1"/>
                </a:solidFill>
                <a:latin typeface="Consolas" panose="020B0609020204030204" pitchFamily="49" charset="0"/>
              </a:rPr>
              <a:t>      |</a:t>
            </a:r>
          </a:p>
          <a:p>
            <a:pPr marL="203200" lvl="0" indent="-11112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000" dirty="0" err="1">
                <a:solidFill>
                  <a:schemeClr val="tx1"/>
                </a:solidFill>
                <a:latin typeface="Consolas" panose="020B0609020204030204" pitchFamily="49" charset="0"/>
              </a:rPr>
              <a:t>indexrelname</a:t>
            </a:r>
            <a:r>
              <a:rPr lang="en-US" sz="1000" dirty="0">
                <a:solidFill>
                  <a:schemeClr val="tx1"/>
                </a:solidFill>
                <a:latin typeface="Consolas" panose="020B0609020204030204" pitchFamily="49" charset="0"/>
              </a:rPr>
              <a:t> |</a:t>
            </a:r>
          </a:p>
          <a:p>
            <a:pPr marL="203200" lvl="0" indent="-11112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000" dirty="0">
                <a:solidFill>
                  <a:schemeClr val="tx1"/>
                </a:solidFill>
                <a:latin typeface="Consolas" panose="020B0609020204030204" pitchFamily="49" charset="0"/>
              </a:rPr>
              <a:t>key          | </a:t>
            </a:r>
            <a:r>
              <a:rPr lang="en-US" sz="1000" dirty="0" err="1">
                <a:solidFill>
                  <a:schemeClr val="tx1"/>
                </a:solidFill>
                <a:latin typeface="Consolas" panose="020B0609020204030204" pitchFamily="49" charset="0"/>
              </a:rPr>
              <a:t>index_rebuild_scale_factor</a:t>
            </a:r>
            <a:endParaRPr lang="en-US" sz="10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203200" lvl="0" indent="-11112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000" dirty="0">
                <a:solidFill>
                  <a:schemeClr val="tx1"/>
                </a:solidFill>
                <a:latin typeface="Consolas" panose="020B0609020204030204" pitchFamily="49" charset="0"/>
              </a:rPr>
              <a:t>value        | 2</a:t>
            </a:r>
          </a:p>
          <a:p>
            <a:pPr marL="203200" lvl="0" indent="-11112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000" dirty="0">
                <a:solidFill>
                  <a:schemeClr val="tx1"/>
                </a:solidFill>
                <a:latin typeface="Consolas" panose="020B0609020204030204" pitchFamily="49" charset="0"/>
              </a:rPr>
              <a:t>comment      | rebuild indexes by default estimated bloat over 2x</a:t>
            </a:r>
          </a:p>
          <a:p>
            <a:pPr marL="203200" lvl="0" indent="-11112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10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5" name="Google Shape;180;p21">
            <a:extLst>
              <a:ext uri="{FF2B5EF4-FFF2-40B4-BE49-F238E27FC236}">
                <a16:creationId xmlns:a16="http://schemas.microsoft.com/office/drawing/2014/main" id="{E5939D72-7F15-DA7C-8C10-70349B4BF470}"/>
              </a:ext>
            </a:extLst>
          </p:cNvPr>
          <p:cNvSpPr txBox="1">
            <a:spLocks/>
          </p:cNvSpPr>
          <p:nvPr/>
        </p:nvSpPr>
        <p:spPr>
          <a:xfrm>
            <a:off x="602513" y="-1"/>
            <a:ext cx="8050336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  <a:defRPr sz="2143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dirty="0"/>
              <a:t>3 </a:t>
            </a:r>
            <a:r>
              <a:rPr lang="en-US" dirty="0"/>
              <a:t>pg_index_watch</a:t>
            </a:r>
            <a:endParaRPr lang="ru-RU" dirty="0"/>
          </a:p>
        </p:txBody>
      </p:sp>
      <p:sp>
        <p:nvSpPr>
          <p:cNvPr id="4" name="PB">
            <a:extLst>
              <a:ext uri="{FF2B5EF4-FFF2-40B4-BE49-F238E27FC236}">
                <a16:creationId xmlns:a16="http://schemas.microsoft.com/office/drawing/2014/main" id="{62D8C898-EE9B-9F58-0533-E6BDBBBABB3F}"/>
              </a:ext>
            </a:extLst>
          </p:cNvPr>
          <p:cNvSpPr/>
          <p:nvPr/>
        </p:nvSpPr>
        <p:spPr>
          <a:xfrm>
            <a:off x="0" y="5092700"/>
            <a:ext cx="8031892" cy="50800"/>
          </a:xfrm>
          <a:prstGeom prst="rect">
            <a:avLst/>
          </a:prstGeom>
          <a:solidFill>
            <a:srgbClr val="FCCB4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79580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269358" y="1119964"/>
            <a:ext cx="8874641" cy="312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3200" lvl="0" indent="-11112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800" dirty="0" err="1">
                <a:solidFill>
                  <a:schemeClr val="tx1"/>
                </a:solidFill>
                <a:latin typeface="Consolas" panose="020B0609020204030204" pitchFamily="49" charset="0"/>
              </a:rPr>
              <a:t>index_size_threshold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</a:p>
          <a:p>
            <a:pPr marL="203200" lvl="0" indent="-11112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800" dirty="0" err="1">
                <a:solidFill>
                  <a:schemeClr val="tx1"/>
                </a:solidFill>
                <a:latin typeface="Consolas" panose="020B0609020204030204" pitchFamily="49" charset="0"/>
              </a:rPr>
              <a:t>index_rebuild_scale_factor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</a:p>
          <a:p>
            <a:pPr marL="203200" lvl="0" indent="-11112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800" dirty="0" err="1">
                <a:solidFill>
                  <a:schemeClr val="tx1"/>
                </a:solidFill>
                <a:latin typeface="Consolas" panose="020B0609020204030204" pitchFamily="49" charset="0"/>
              </a:rPr>
              <a:t>minimum_reliable_index_size</a:t>
            </a:r>
            <a:endParaRPr lang="en-US" sz="28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203200" lvl="0" indent="-11112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</a:rPr>
              <a:t>skip  </a:t>
            </a:r>
          </a:p>
        </p:txBody>
      </p:sp>
      <p:sp>
        <p:nvSpPr>
          <p:cNvPr id="5" name="Google Shape;180;p21">
            <a:extLst>
              <a:ext uri="{FF2B5EF4-FFF2-40B4-BE49-F238E27FC236}">
                <a16:creationId xmlns:a16="http://schemas.microsoft.com/office/drawing/2014/main" id="{8B56BBAA-AE42-D2DC-02C9-14224EF17BE8}"/>
              </a:ext>
            </a:extLst>
          </p:cNvPr>
          <p:cNvSpPr txBox="1">
            <a:spLocks/>
          </p:cNvSpPr>
          <p:nvPr/>
        </p:nvSpPr>
        <p:spPr>
          <a:xfrm>
            <a:off x="602513" y="-1"/>
            <a:ext cx="8050336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  <a:defRPr sz="2143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dirty="0"/>
              <a:t>3 </a:t>
            </a:r>
            <a:r>
              <a:rPr lang="en-US" dirty="0"/>
              <a:t>pg_index_watch</a:t>
            </a:r>
            <a:endParaRPr lang="ru-RU" dirty="0"/>
          </a:p>
        </p:txBody>
      </p:sp>
      <p:sp>
        <p:nvSpPr>
          <p:cNvPr id="4" name="PB">
            <a:extLst>
              <a:ext uri="{FF2B5EF4-FFF2-40B4-BE49-F238E27FC236}">
                <a16:creationId xmlns:a16="http://schemas.microsoft.com/office/drawing/2014/main" id="{36074F13-57B2-FD20-42E6-236897F544F3}"/>
              </a:ext>
            </a:extLst>
          </p:cNvPr>
          <p:cNvSpPr/>
          <p:nvPr/>
        </p:nvSpPr>
        <p:spPr>
          <a:xfrm>
            <a:off x="0" y="5092700"/>
            <a:ext cx="8155460" cy="50800"/>
          </a:xfrm>
          <a:prstGeom prst="rect">
            <a:avLst/>
          </a:prstGeom>
          <a:solidFill>
            <a:srgbClr val="FCCB4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18610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269358" y="1119964"/>
            <a:ext cx="8874641" cy="312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3200" lvl="0" indent="-11112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FUNCTION </a:t>
            </a:r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</a:rPr>
              <a:t>index_watch.set_or_replace_setting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(</a:t>
            </a:r>
          </a:p>
          <a:p>
            <a:pPr marL="203200" lvl="0" indent="-11112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_</a:t>
            </a:r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</a:rPr>
              <a:t>datname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 text, </a:t>
            </a:r>
          </a:p>
          <a:p>
            <a:pPr marL="203200" lvl="0" indent="-11112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_</a:t>
            </a:r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</a:rPr>
              <a:t>schemaname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 text, </a:t>
            </a:r>
          </a:p>
          <a:p>
            <a:pPr marL="203200" lvl="0" indent="-11112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_</a:t>
            </a:r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</a:rPr>
              <a:t>relname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 text, </a:t>
            </a:r>
          </a:p>
          <a:p>
            <a:pPr marL="203200" lvl="0" indent="-11112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_</a:t>
            </a:r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</a:rPr>
              <a:t>indexrelname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 text, </a:t>
            </a:r>
          </a:p>
          <a:p>
            <a:pPr marL="203200" lvl="0" indent="-11112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_key TEXT, </a:t>
            </a:r>
          </a:p>
          <a:p>
            <a:pPr marL="203200" lvl="0" indent="-11112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_value text, </a:t>
            </a:r>
          </a:p>
          <a:p>
            <a:pPr marL="203200" lvl="0" indent="-11112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_comment text)</a:t>
            </a:r>
          </a:p>
        </p:txBody>
      </p:sp>
      <p:sp>
        <p:nvSpPr>
          <p:cNvPr id="5" name="Google Shape;180;p21">
            <a:extLst>
              <a:ext uri="{FF2B5EF4-FFF2-40B4-BE49-F238E27FC236}">
                <a16:creationId xmlns:a16="http://schemas.microsoft.com/office/drawing/2014/main" id="{F4795E7A-21AE-BC02-7B68-2DB3782528D9}"/>
              </a:ext>
            </a:extLst>
          </p:cNvPr>
          <p:cNvSpPr txBox="1">
            <a:spLocks/>
          </p:cNvSpPr>
          <p:nvPr/>
        </p:nvSpPr>
        <p:spPr>
          <a:xfrm>
            <a:off x="602513" y="-1"/>
            <a:ext cx="8050336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  <a:defRPr sz="2143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dirty="0"/>
              <a:t>3 </a:t>
            </a:r>
            <a:r>
              <a:rPr lang="en-US" dirty="0"/>
              <a:t>pg_index_watch</a:t>
            </a:r>
            <a:endParaRPr lang="ru-RU" dirty="0"/>
          </a:p>
        </p:txBody>
      </p:sp>
      <p:sp>
        <p:nvSpPr>
          <p:cNvPr id="4" name="PB">
            <a:extLst>
              <a:ext uri="{FF2B5EF4-FFF2-40B4-BE49-F238E27FC236}">
                <a16:creationId xmlns:a16="http://schemas.microsoft.com/office/drawing/2014/main" id="{3C1180E2-209F-62AC-1B42-A5A06D8CF7F2}"/>
              </a:ext>
            </a:extLst>
          </p:cNvPr>
          <p:cNvSpPr/>
          <p:nvPr/>
        </p:nvSpPr>
        <p:spPr>
          <a:xfrm>
            <a:off x="0" y="5092700"/>
            <a:ext cx="8279027" cy="50800"/>
          </a:xfrm>
          <a:prstGeom prst="rect">
            <a:avLst/>
          </a:prstGeom>
          <a:solidFill>
            <a:srgbClr val="FCCB4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37236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269358" y="1119964"/>
            <a:ext cx="8874641" cy="312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3200" lvl="0" indent="-11112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000" b="0" i="0" dirty="0">
                <a:solidFill>
                  <a:srgbClr val="1D1C1D"/>
                </a:solidFill>
                <a:effectLst/>
                <a:highlight>
                  <a:srgbClr val="C0C0C0"/>
                </a:highlight>
                <a:latin typeface="Consolas" panose="020B0609020204030204" pitchFamily="49" charset="0"/>
              </a:rPr>
              <a:t>select </a:t>
            </a:r>
            <a:r>
              <a:rPr lang="en-US" sz="2000" b="0" i="0" dirty="0" err="1">
                <a:solidFill>
                  <a:srgbClr val="1D1C1D"/>
                </a:solidFill>
                <a:effectLst/>
                <a:highlight>
                  <a:srgbClr val="C0C0C0"/>
                </a:highlight>
                <a:latin typeface="Consolas" panose="020B0609020204030204" pitchFamily="49" charset="0"/>
              </a:rPr>
              <a:t>index_watch.set_or_replace_setting</a:t>
            </a:r>
            <a:r>
              <a:rPr lang="en-US" sz="2000" b="0" i="0" dirty="0">
                <a:solidFill>
                  <a:srgbClr val="1D1C1D"/>
                </a:solidFill>
                <a:effectLst/>
                <a:highlight>
                  <a:srgbClr val="C0C0C0"/>
                </a:highlight>
                <a:latin typeface="Consolas" panose="020B0609020204030204" pitchFamily="49" charset="0"/>
              </a:rPr>
              <a:t>('</a:t>
            </a:r>
            <a:r>
              <a:rPr lang="en-US" sz="2000" b="0" i="0" dirty="0" err="1">
                <a:solidFill>
                  <a:srgbClr val="1D1C1D"/>
                </a:solidFill>
                <a:effectLst/>
                <a:highlight>
                  <a:srgbClr val="C0C0C0"/>
                </a:highlight>
                <a:latin typeface="Consolas" panose="020B0609020204030204" pitchFamily="49" charset="0"/>
              </a:rPr>
              <a:t>pgconf</a:t>
            </a:r>
            <a:r>
              <a:rPr lang="en-US" sz="2000" b="0" i="0" dirty="0">
                <a:solidFill>
                  <a:srgbClr val="1D1C1D"/>
                </a:solidFill>
                <a:effectLst/>
                <a:highlight>
                  <a:srgbClr val="C0C0C0"/>
                </a:highlight>
                <a:latin typeface="Consolas" panose="020B0609020204030204" pitchFamily="49" charset="0"/>
              </a:rPr>
              <a:t>', NULL, NULL, NULL, '</a:t>
            </a:r>
            <a:r>
              <a:rPr lang="en-US" sz="2000" b="0" i="0" dirty="0" err="1">
                <a:solidFill>
                  <a:srgbClr val="1D1C1D"/>
                </a:solidFill>
                <a:effectLst/>
                <a:highlight>
                  <a:srgbClr val="C0C0C0"/>
                </a:highlight>
                <a:latin typeface="Consolas" panose="020B0609020204030204" pitchFamily="49" charset="0"/>
              </a:rPr>
              <a:t>index_size_threshold</a:t>
            </a:r>
            <a:r>
              <a:rPr lang="en-US" sz="2000" b="0" i="0" dirty="0">
                <a:solidFill>
                  <a:srgbClr val="1D1C1D"/>
                </a:solidFill>
                <a:effectLst/>
                <a:highlight>
                  <a:srgbClr val="C0C0C0"/>
                </a:highlight>
                <a:latin typeface="Consolas" panose="020B0609020204030204" pitchFamily="49" charset="0"/>
              </a:rPr>
              <a:t>', '20MB', 'skip indexes less than 20MB on </a:t>
            </a:r>
            <a:r>
              <a:rPr lang="en-US" sz="2000" b="0" i="0" dirty="0" err="1">
                <a:solidFill>
                  <a:srgbClr val="1D1C1D"/>
                </a:solidFill>
                <a:effectLst/>
                <a:highlight>
                  <a:srgbClr val="C0C0C0"/>
                </a:highlight>
                <a:latin typeface="Consolas" panose="020B0609020204030204" pitchFamily="49" charset="0"/>
              </a:rPr>
              <a:t>pgconf</a:t>
            </a:r>
            <a:r>
              <a:rPr lang="en-US" sz="2000" b="0" i="0" dirty="0">
                <a:solidFill>
                  <a:srgbClr val="1D1C1D"/>
                </a:solidFill>
                <a:effectLst/>
                <a:highlight>
                  <a:srgbClr val="C0C0C0"/>
                </a:highlight>
                <a:latin typeface="Consolas" panose="020B0609020204030204" pitchFamily="49" charset="0"/>
              </a:rPr>
              <a:t> database');</a:t>
            </a:r>
          </a:p>
          <a:p>
            <a:pPr marL="203200" indent="-111125">
              <a:spcBef>
                <a:spcPts val="0"/>
              </a:spcBef>
              <a:buNone/>
            </a:pPr>
            <a:r>
              <a:rPr lang="en-US" sz="2000" b="0" i="0" dirty="0">
                <a:solidFill>
                  <a:srgbClr val="1D1C1D"/>
                </a:solidFill>
                <a:effectLst/>
                <a:latin typeface="Consolas" panose="020B0609020204030204" pitchFamily="49" charset="0"/>
              </a:rPr>
              <a:t>select </a:t>
            </a:r>
            <a:r>
              <a:rPr lang="en-US" sz="2000" b="0" i="0" dirty="0" err="1">
                <a:solidFill>
                  <a:srgbClr val="1D1C1D"/>
                </a:solidFill>
                <a:effectLst/>
                <a:latin typeface="Consolas" panose="020B0609020204030204" pitchFamily="49" charset="0"/>
              </a:rPr>
              <a:t>index_watch.set_or_replace_setting</a:t>
            </a:r>
            <a:r>
              <a:rPr lang="en-US" sz="2000" b="0" i="0" dirty="0">
                <a:solidFill>
                  <a:srgbClr val="1D1C1D"/>
                </a:solidFill>
                <a:effectLst/>
                <a:latin typeface="Consolas" panose="020B0609020204030204" pitchFamily="49" charset="0"/>
              </a:rPr>
              <a:t>('</a:t>
            </a:r>
            <a:r>
              <a:rPr lang="en-US" sz="2000" b="0" i="0" dirty="0" err="1">
                <a:solidFill>
                  <a:srgbClr val="1D1C1D"/>
                </a:solidFill>
                <a:effectLst/>
                <a:latin typeface="Consolas" panose="020B0609020204030204" pitchFamily="49" charset="0"/>
              </a:rPr>
              <a:t>pgconf</a:t>
            </a:r>
            <a:r>
              <a:rPr lang="en-US" sz="2000" b="0" i="0" dirty="0">
                <a:solidFill>
                  <a:srgbClr val="1D1C1D"/>
                </a:solidFill>
                <a:effectLst/>
                <a:latin typeface="Consolas" panose="020B0609020204030204" pitchFamily="49" charset="0"/>
              </a:rPr>
              <a:t>', 'public', '</a:t>
            </a:r>
            <a:r>
              <a:rPr lang="en-US" sz="2000" b="0" i="0" dirty="0" err="1">
                <a:solidFill>
                  <a:srgbClr val="1D1C1D"/>
                </a:solidFill>
                <a:effectLst/>
                <a:latin typeface="Consolas" panose="020B0609020204030204" pitchFamily="49" charset="0"/>
              </a:rPr>
              <a:t>aln</a:t>
            </a:r>
            <a:r>
              <a:rPr lang="en-US" sz="2000" b="0" i="0" dirty="0">
                <a:solidFill>
                  <a:srgbClr val="1D1C1D"/>
                </a:solidFill>
                <a:effectLst/>
                <a:latin typeface="Consolas" panose="020B0609020204030204" pitchFamily="49" charset="0"/>
              </a:rPr>
              <a:t>*', NULL, '</a:t>
            </a:r>
            <a:r>
              <a:rPr lang="en-US" sz="2000" b="0" i="0" dirty="0" err="1">
                <a:solidFill>
                  <a:srgbClr val="1D1C1D"/>
                </a:solidFill>
                <a:effectLst/>
                <a:latin typeface="Consolas" panose="020B0609020204030204" pitchFamily="49" charset="0"/>
              </a:rPr>
              <a:t>index_size_threshold</a:t>
            </a:r>
            <a:r>
              <a:rPr lang="en-US" sz="2000" b="0" i="0" dirty="0">
                <a:solidFill>
                  <a:srgbClr val="1D1C1D"/>
                </a:solidFill>
                <a:effectLst/>
                <a:latin typeface="Consolas" panose="020B0609020204030204" pitchFamily="49" charset="0"/>
              </a:rPr>
              <a:t>', '10MB', 'skip indexes less than 10MB on </a:t>
            </a:r>
            <a:r>
              <a:rPr lang="en-US" sz="2000" b="0" i="0" dirty="0" err="1">
                <a:solidFill>
                  <a:srgbClr val="1D1C1D"/>
                </a:solidFill>
                <a:effectLst/>
                <a:latin typeface="Consolas" panose="020B0609020204030204" pitchFamily="49" charset="0"/>
              </a:rPr>
              <a:t>aln</a:t>
            </a:r>
            <a:r>
              <a:rPr lang="en-US" sz="2000" b="0" i="0" dirty="0">
                <a:solidFill>
                  <a:srgbClr val="1D1C1D"/>
                </a:solidFill>
                <a:effectLst/>
                <a:latin typeface="Consolas" panose="020B0609020204030204" pitchFamily="49" charset="0"/>
              </a:rPr>
              <a:t>* tables’);</a:t>
            </a:r>
          </a:p>
          <a:p>
            <a:pPr marL="203200" indent="-111125">
              <a:spcBef>
                <a:spcPts val="0"/>
              </a:spcBef>
              <a:buNone/>
            </a:pPr>
            <a:r>
              <a:rPr lang="en-US" sz="2000" b="0" i="0" dirty="0">
                <a:solidFill>
                  <a:srgbClr val="1D1C1D"/>
                </a:solidFill>
                <a:effectLst/>
                <a:highlight>
                  <a:srgbClr val="C0C0C0"/>
                </a:highlight>
                <a:latin typeface="Consolas" panose="020B0609020204030204" pitchFamily="49" charset="0"/>
              </a:rPr>
              <a:t>select </a:t>
            </a:r>
            <a:r>
              <a:rPr lang="en-US" sz="2000" b="0" i="0" dirty="0" err="1">
                <a:solidFill>
                  <a:srgbClr val="1D1C1D"/>
                </a:solidFill>
                <a:effectLst/>
                <a:highlight>
                  <a:srgbClr val="C0C0C0"/>
                </a:highlight>
                <a:latin typeface="Consolas" panose="020B0609020204030204" pitchFamily="49" charset="0"/>
              </a:rPr>
              <a:t>index_watch.set_or_replace_setting</a:t>
            </a:r>
            <a:r>
              <a:rPr lang="en-US" sz="2000" b="0" i="0" dirty="0">
                <a:solidFill>
                  <a:srgbClr val="1D1C1D"/>
                </a:solidFill>
                <a:effectLst/>
                <a:highlight>
                  <a:srgbClr val="C0C0C0"/>
                </a:highlight>
                <a:latin typeface="Consolas" panose="020B0609020204030204" pitchFamily="49" charset="0"/>
              </a:rPr>
              <a:t>('</a:t>
            </a:r>
            <a:r>
              <a:rPr lang="en-US" sz="2000" b="0" i="0" dirty="0" err="1">
                <a:solidFill>
                  <a:srgbClr val="1D1C1D"/>
                </a:solidFill>
                <a:effectLst/>
                <a:highlight>
                  <a:srgbClr val="C0C0C0"/>
                </a:highlight>
                <a:latin typeface="Consolas" panose="020B0609020204030204" pitchFamily="49" charset="0"/>
              </a:rPr>
              <a:t>pgconf</a:t>
            </a:r>
            <a:r>
              <a:rPr lang="en-US" sz="2000" b="0" i="0" dirty="0">
                <a:solidFill>
                  <a:srgbClr val="1D1C1D"/>
                </a:solidFill>
                <a:effectLst/>
                <a:highlight>
                  <a:srgbClr val="C0C0C0"/>
                </a:highlight>
                <a:latin typeface="Consolas" panose="020B0609020204030204" pitchFamily="49" charset="0"/>
              </a:rPr>
              <a:t>', 'public', '</a:t>
            </a:r>
            <a:r>
              <a:rPr lang="en-US" sz="2000" b="0" i="0" dirty="0" err="1">
                <a:solidFill>
                  <a:srgbClr val="1D1C1D"/>
                </a:solidFill>
                <a:effectLst/>
                <a:highlight>
                  <a:srgbClr val="C0C0C0"/>
                </a:highlight>
                <a:latin typeface="Consolas" panose="020B0609020204030204" pitchFamily="49" charset="0"/>
              </a:rPr>
              <a:t>aln</a:t>
            </a:r>
            <a:r>
              <a:rPr lang="en-US" sz="2000" b="0" i="0" dirty="0">
                <a:solidFill>
                  <a:srgbClr val="1D1C1D"/>
                </a:solidFill>
                <a:effectLst/>
                <a:highlight>
                  <a:srgbClr val="C0C0C0"/>
                </a:highlight>
                <a:latin typeface="Consolas" panose="020B0609020204030204" pitchFamily="49" charset="0"/>
              </a:rPr>
              <a:t>*', NULL, 'skip', 'true', 'skip indexes on </a:t>
            </a:r>
            <a:r>
              <a:rPr lang="en-US" sz="2000" b="0" i="0" dirty="0" err="1">
                <a:solidFill>
                  <a:srgbClr val="1D1C1D"/>
                </a:solidFill>
                <a:effectLst/>
                <a:highlight>
                  <a:srgbClr val="C0C0C0"/>
                </a:highlight>
                <a:latin typeface="Consolas" panose="020B0609020204030204" pitchFamily="49" charset="0"/>
              </a:rPr>
              <a:t>aln</a:t>
            </a:r>
            <a:r>
              <a:rPr lang="en-US" sz="2000" b="0" i="0" dirty="0">
                <a:solidFill>
                  <a:srgbClr val="1D1C1D"/>
                </a:solidFill>
                <a:effectLst/>
                <a:highlight>
                  <a:srgbClr val="C0C0C0"/>
                </a:highlight>
                <a:latin typeface="Consolas" panose="020B0609020204030204" pitchFamily="49" charset="0"/>
              </a:rPr>
              <a:t>* tables');</a:t>
            </a:r>
          </a:p>
          <a:p>
            <a:pPr marL="203200" lvl="0" indent="-11112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28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5" name="Google Shape;180;p21">
            <a:extLst>
              <a:ext uri="{FF2B5EF4-FFF2-40B4-BE49-F238E27FC236}">
                <a16:creationId xmlns:a16="http://schemas.microsoft.com/office/drawing/2014/main" id="{3BBA42AD-4246-9A03-8B72-E5B069708059}"/>
              </a:ext>
            </a:extLst>
          </p:cNvPr>
          <p:cNvSpPr txBox="1">
            <a:spLocks/>
          </p:cNvSpPr>
          <p:nvPr/>
        </p:nvSpPr>
        <p:spPr>
          <a:xfrm>
            <a:off x="602513" y="-1"/>
            <a:ext cx="8050336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  <a:defRPr sz="2143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dirty="0"/>
              <a:t>3 </a:t>
            </a:r>
            <a:r>
              <a:rPr lang="en-US" dirty="0"/>
              <a:t>pg_index_watch</a:t>
            </a:r>
            <a:endParaRPr lang="ru-RU" dirty="0"/>
          </a:p>
        </p:txBody>
      </p:sp>
      <p:sp>
        <p:nvSpPr>
          <p:cNvPr id="4" name="PB">
            <a:extLst>
              <a:ext uri="{FF2B5EF4-FFF2-40B4-BE49-F238E27FC236}">
                <a16:creationId xmlns:a16="http://schemas.microsoft.com/office/drawing/2014/main" id="{F06E2575-3E69-62A2-4164-7F199EDBD074}"/>
              </a:ext>
            </a:extLst>
          </p:cNvPr>
          <p:cNvSpPr/>
          <p:nvPr/>
        </p:nvSpPr>
        <p:spPr>
          <a:xfrm>
            <a:off x="0" y="5092700"/>
            <a:ext cx="8402595" cy="50800"/>
          </a:xfrm>
          <a:prstGeom prst="rect">
            <a:avLst/>
          </a:prstGeom>
          <a:solidFill>
            <a:srgbClr val="FCCB4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90677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"/>
          <p:cNvSpPr txBox="1">
            <a:spLocks noGrp="1"/>
          </p:cNvSpPr>
          <p:nvPr>
            <p:ph type="title"/>
          </p:nvPr>
        </p:nvSpPr>
        <p:spPr>
          <a:xfrm>
            <a:off x="6825344" y="342900"/>
            <a:ext cx="1916518" cy="897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9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571"/>
              <a:buFont typeface="Arial"/>
              <a:buNone/>
            </a:pPr>
            <a:r>
              <a:rPr lang="ru-RU" sz="2000" dirty="0"/>
              <a:t>Заключение</a:t>
            </a:r>
            <a:endParaRPr sz="2000" dirty="0"/>
          </a:p>
        </p:txBody>
      </p:sp>
      <p:sp>
        <p:nvSpPr>
          <p:cNvPr id="174" name="Google Shape;174;p20"/>
          <p:cNvSpPr txBox="1">
            <a:spLocks noGrp="1"/>
          </p:cNvSpPr>
          <p:nvPr>
            <p:ph type="sldNum" idx="4294967295"/>
          </p:nvPr>
        </p:nvSpPr>
        <p:spPr>
          <a:xfrm>
            <a:off x="7160078" y="819716"/>
            <a:ext cx="2592388" cy="152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ru-RU" sz="12000" b="1" dirty="0"/>
              <a:t>4</a:t>
            </a:r>
            <a:endParaRPr sz="12000" b="1" dirty="0"/>
          </a:p>
        </p:txBody>
      </p:sp>
      <p:pic>
        <p:nvPicPr>
          <p:cNvPr id="4" name="Picture 3" descr="A picture containing yellow&#10;&#10;Description automatically generated">
            <a:extLst>
              <a:ext uri="{FF2B5EF4-FFF2-40B4-BE49-F238E27FC236}">
                <a16:creationId xmlns:a16="http://schemas.microsoft.com/office/drawing/2014/main" id="{A2A68F53-5AE6-05C5-3779-82825997D0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46" r="9599"/>
          <a:stretch/>
        </p:blipFill>
        <p:spPr>
          <a:xfrm>
            <a:off x="0" y="0"/>
            <a:ext cx="6408964" cy="5154351"/>
          </a:xfrm>
          <a:prstGeom prst="rect">
            <a:avLst/>
          </a:prstGeom>
        </p:spPr>
      </p:pic>
      <p:sp>
        <p:nvSpPr>
          <p:cNvPr id="5" name="PB">
            <a:extLst>
              <a:ext uri="{FF2B5EF4-FFF2-40B4-BE49-F238E27FC236}">
                <a16:creationId xmlns:a16="http://schemas.microsoft.com/office/drawing/2014/main" id="{02F62309-3069-C188-166D-F11F7F3DC6CC}"/>
              </a:ext>
            </a:extLst>
          </p:cNvPr>
          <p:cNvSpPr/>
          <p:nvPr/>
        </p:nvSpPr>
        <p:spPr>
          <a:xfrm>
            <a:off x="0" y="5092700"/>
            <a:ext cx="8526163" cy="50800"/>
          </a:xfrm>
          <a:prstGeom prst="rect">
            <a:avLst/>
          </a:prstGeom>
          <a:solidFill>
            <a:srgbClr val="FCCB4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171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445789" y="1119964"/>
            <a:ext cx="8261046" cy="312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4140" lvl="0" indent="-122479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ru-RU" dirty="0"/>
              <a:t>2018</a:t>
            </a:r>
          </a:p>
          <a:p>
            <a:pPr marL="204140" lvl="0" indent="-122479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ru-RU" dirty="0"/>
          </a:p>
          <a:p>
            <a:pPr marL="204140" lvl="0" indent="-122479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ru-RU" dirty="0"/>
              <a:t>2019</a:t>
            </a:r>
          </a:p>
          <a:p>
            <a:pPr marL="204140" lvl="0" indent="-122479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ru-RU" dirty="0"/>
          </a:p>
          <a:p>
            <a:pPr marL="204140" lvl="0" indent="-122479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ru-RU" dirty="0"/>
          </a:p>
          <a:p>
            <a:pPr marL="204140" lvl="0" indent="-122479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ru-RU" dirty="0"/>
          </a:p>
          <a:p>
            <a:pPr marL="204140" lvl="0" indent="-122479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ru-RU" dirty="0"/>
              <a:t>2020</a:t>
            </a:r>
          </a:p>
          <a:p>
            <a:pPr marL="204140" lvl="0" indent="-122479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ru-RU" dirty="0"/>
          </a:p>
          <a:p>
            <a:pPr marL="204140" lvl="0" indent="-122479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dirty="0"/>
          </a:p>
        </p:txBody>
      </p:sp>
      <p:sp>
        <p:nvSpPr>
          <p:cNvPr id="180" name="Google Shape;180;p21"/>
          <p:cNvSpPr txBox="1">
            <a:spLocks noGrp="1"/>
          </p:cNvSpPr>
          <p:nvPr>
            <p:ph type="title"/>
          </p:nvPr>
        </p:nvSpPr>
        <p:spPr>
          <a:xfrm>
            <a:off x="602513" y="-1"/>
            <a:ext cx="8050336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Вступление</a:t>
            </a:r>
            <a:endParaRPr dirty="0"/>
          </a:p>
        </p:txBody>
      </p:sp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6F9884A-062E-0BBB-377E-F63ABC124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65" y="1119964"/>
            <a:ext cx="5890483" cy="1262247"/>
          </a:xfrm>
          <a:prstGeom prst="rect">
            <a:avLst/>
          </a:prstGeom>
        </p:spPr>
      </p:pic>
      <p:pic>
        <p:nvPicPr>
          <p:cNvPr id="5" name="Рисунок 4" descr="Изображение выглядит как Веб-сайт&#10;&#10;Автоматически созданное описание">
            <a:extLst>
              <a:ext uri="{FF2B5EF4-FFF2-40B4-BE49-F238E27FC236}">
                <a16:creationId xmlns:a16="http://schemas.microsoft.com/office/drawing/2014/main" id="{53080E9E-84EB-B813-3038-B8C5976E2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302" y="1514672"/>
            <a:ext cx="5961098" cy="1030907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3A49968-F640-D1AB-819A-BCD33BDEC1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918" y="2396770"/>
            <a:ext cx="5867729" cy="1156490"/>
          </a:xfrm>
          <a:prstGeom prst="rect">
            <a:avLst/>
          </a:prstGeom>
        </p:spPr>
      </p:pic>
      <p:sp>
        <p:nvSpPr>
          <p:cNvPr id="7" name="PB">
            <a:extLst>
              <a:ext uri="{FF2B5EF4-FFF2-40B4-BE49-F238E27FC236}">
                <a16:creationId xmlns:a16="http://schemas.microsoft.com/office/drawing/2014/main" id="{604E28EF-0771-2CF2-0EC3-449DD93EA970}"/>
              </a:ext>
            </a:extLst>
          </p:cNvPr>
          <p:cNvSpPr/>
          <p:nvPr/>
        </p:nvSpPr>
        <p:spPr>
          <a:xfrm>
            <a:off x="0" y="5092700"/>
            <a:ext cx="864973" cy="50800"/>
          </a:xfrm>
          <a:prstGeom prst="rect">
            <a:avLst/>
          </a:prstGeom>
          <a:solidFill>
            <a:srgbClr val="FCCB4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469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445789" y="1119964"/>
            <a:ext cx="8261046" cy="312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ru-RU" sz="2400" dirty="0">
                <a:latin typeface="+mn-lt"/>
              </a:rPr>
              <a:t>Причины появления </a:t>
            </a:r>
            <a:r>
              <a:rPr lang="ru-RU" sz="2400" dirty="0" err="1">
                <a:latin typeface="+mn-lt"/>
              </a:rPr>
              <a:t>блоата</a:t>
            </a:r>
            <a:r>
              <a:rPr lang="ru-RU" sz="2400" dirty="0">
                <a:latin typeface="+mn-lt"/>
              </a:rPr>
              <a:t> описал</a:t>
            </a:r>
            <a:endParaRPr sz="2400" dirty="0">
              <a:latin typeface="+mn-lt"/>
            </a:endParaRPr>
          </a:p>
        </p:txBody>
      </p:sp>
      <p:sp>
        <p:nvSpPr>
          <p:cNvPr id="180" name="Google Shape;180;p21"/>
          <p:cNvSpPr txBox="1">
            <a:spLocks noGrp="1"/>
          </p:cNvSpPr>
          <p:nvPr>
            <p:ph type="title"/>
          </p:nvPr>
        </p:nvSpPr>
        <p:spPr>
          <a:xfrm>
            <a:off x="602513" y="-1"/>
            <a:ext cx="8050336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Заключение</a:t>
            </a:r>
            <a:endParaRPr dirty="0"/>
          </a:p>
        </p:txBody>
      </p:sp>
      <p:sp>
        <p:nvSpPr>
          <p:cNvPr id="4" name="PB">
            <a:extLst>
              <a:ext uri="{FF2B5EF4-FFF2-40B4-BE49-F238E27FC236}">
                <a16:creationId xmlns:a16="http://schemas.microsoft.com/office/drawing/2014/main" id="{AC945FFA-F3A1-B665-8231-269C47B427B7}"/>
              </a:ext>
            </a:extLst>
          </p:cNvPr>
          <p:cNvSpPr/>
          <p:nvPr/>
        </p:nvSpPr>
        <p:spPr>
          <a:xfrm>
            <a:off x="0" y="5092700"/>
            <a:ext cx="8649729" cy="50800"/>
          </a:xfrm>
          <a:prstGeom prst="rect">
            <a:avLst/>
          </a:prstGeom>
          <a:solidFill>
            <a:srgbClr val="FCCB4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89271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445789" y="1119964"/>
            <a:ext cx="8261046" cy="312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ru-RU" sz="2400" dirty="0"/>
              <a:t>Причины появления </a:t>
            </a:r>
            <a:r>
              <a:rPr lang="ru-RU" sz="2400" dirty="0" err="1"/>
              <a:t>блоата</a:t>
            </a:r>
            <a:r>
              <a:rPr lang="ru-RU" sz="2400" dirty="0"/>
              <a:t> описал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ru-RU" sz="2400" dirty="0"/>
              <a:t>Варианты по борьбе с ним рассмотрел</a:t>
            </a:r>
            <a:endParaRPr sz="2400" dirty="0"/>
          </a:p>
        </p:txBody>
      </p:sp>
      <p:sp>
        <p:nvSpPr>
          <p:cNvPr id="180" name="Google Shape;180;p21"/>
          <p:cNvSpPr txBox="1">
            <a:spLocks noGrp="1"/>
          </p:cNvSpPr>
          <p:nvPr>
            <p:ph type="title"/>
          </p:nvPr>
        </p:nvSpPr>
        <p:spPr>
          <a:xfrm>
            <a:off x="602513" y="-1"/>
            <a:ext cx="8050336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Заключение</a:t>
            </a:r>
            <a:endParaRPr dirty="0"/>
          </a:p>
        </p:txBody>
      </p:sp>
      <p:sp>
        <p:nvSpPr>
          <p:cNvPr id="4" name="PB">
            <a:extLst>
              <a:ext uri="{FF2B5EF4-FFF2-40B4-BE49-F238E27FC236}">
                <a16:creationId xmlns:a16="http://schemas.microsoft.com/office/drawing/2014/main" id="{EF244646-1686-0E49-C7C5-90DD0068378E}"/>
              </a:ext>
            </a:extLst>
          </p:cNvPr>
          <p:cNvSpPr/>
          <p:nvPr/>
        </p:nvSpPr>
        <p:spPr>
          <a:xfrm>
            <a:off x="0" y="5092700"/>
            <a:ext cx="8773297" cy="50800"/>
          </a:xfrm>
          <a:prstGeom prst="rect">
            <a:avLst/>
          </a:prstGeom>
          <a:solidFill>
            <a:srgbClr val="FCCB4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88909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445789" y="1119964"/>
            <a:ext cx="8261046" cy="312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ru-RU" sz="2400" dirty="0"/>
              <a:t>Причины появления </a:t>
            </a:r>
            <a:r>
              <a:rPr lang="ru-RU" sz="2400" dirty="0" err="1"/>
              <a:t>блоата</a:t>
            </a:r>
            <a:r>
              <a:rPr lang="ru-RU" sz="2400" dirty="0"/>
              <a:t> описал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ru-RU" sz="2400" dirty="0"/>
              <a:t>Варианты по борьбе с ним рассмотрел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ru-RU" sz="2400" dirty="0"/>
              <a:t>С новой утилитой познакомил</a:t>
            </a:r>
            <a:endParaRPr sz="2400" dirty="0"/>
          </a:p>
        </p:txBody>
      </p:sp>
      <p:sp>
        <p:nvSpPr>
          <p:cNvPr id="180" name="Google Shape;180;p21"/>
          <p:cNvSpPr txBox="1">
            <a:spLocks noGrp="1"/>
          </p:cNvSpPr>
          <p:nvPr>
            <p:ph type="title"/>
          </p:nvPr>
        </p:nvSpPr>
        <p:spPr>
          <a:xfrm>
            <a:off x="602513" y="-1"/>
            <a:ext cx="8050336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Заключение</a:t>
            </a:r>
            <a:endParaRPr dirty="0"/>
          </a:p>
        </p:txBody>
      </p:sp>
      <p:sp>
        <p:nvSpPr>
          <p:cNvPr id="4" name="PB">
            <a:extLst>
              <a:ext uri="{FF2B5EF4-FFF2-40B4-BE49-F238E27FC236}">
                <a16:creationId xmlns:a16="http://schemas.microsoft.com/office/drawing/2014/main" id="{66E68EC4-E760-EC6E-07A5-5BA6D4C8B580}"/>
              </a:ext>
            </a:extLst>
          </p:cNvPr>
          <p:cNvSpPr/>
          <p:nvPr/>
        </p:nvSpPr>
        <p:spPr>
          <a:xfrm>
            <a:off x="0" y="5092700"/>
            <a:ext cx="8896865" cy="50800"/>
          </a:xfrm>
          <a:prstGeom prst="rect">
            <a:avLst/>
          </a:prstGeom>
          <a:solidFill>
            <a:srgbClr val="FCCB4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47857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445789" y="1119964"/>
            <a:ext cx="8261046" cy="312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ru-RU" sz="2400" dirty="0"/>
              <a:t>Причины появления </a:t>
            </a:r>
            <a:r>
              <a:rPr lang="ru-RU" sz="2400" dirty="0" err="1"/>
              <a:t>блоата</a:t>
            </a:r>
            <a:r>
              <a:rPr lang="ru-RU" sz="2400" dirty="0"/>
              <a:t> описал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ru-RU" sz="2400" dirty="0"/>
              <a:t>Варианты по борьбе с ним рассмотрел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ru-RU" sz="2400" dirty="0"/>
              <a:t>С новой утилитой познакомил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ru-RU" sz="2400" dirty="0"/>
          </a:p>
          <a:p>
            <a:pPr marL="204140" lvl="0" indent="-122479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ru-RU" sz="3600" dirty="0"/>
              <a:t>Самое время ответить на вопросы!</a:t>
            </a:r>
            <a:endParaRPr sz="3600" dirty="0"/>
          </a:p>
        </p:txBody>
      </p:sp>
      <p:sp>
        <p:nvSpPr>
          <p:cNvPr id="180" name="Google Shape;180;p21"/>
          <p:cNvSpPr txBox="1">
            <a:spLocks noGrp="1"/>
          </p:cNvSpPr>
          <p:nvPr>
            <p:ph type="title"/>
          </p:nvPr>
        </p:nvSpPr>
        <p:spPr>
          <a:xfrm>
            <a:off x="602513" y="-1"/>
            <a:ext cx="8050336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Заключение</a:t>
            </a:r>
            <a:endParaRPr dirty="0"/>
          </a:p>
        </p:txBody>
      </p:sp>
      <p:sp>
        <p:nvSpPr>
          <p:cNvPr id="4" name="PB">
            <a:extLst>
              <a:ext uri="{FF2B5EF4-FFF2-40B4-BE49-F238E27FC236}">
                <a16:creationId xmlns:a16="http://schemas.microsoft.com/office/drawing/2014/main" id="{035F2DA2-F542-73BE-9704-199A88365CE7}"/>
              </a:ext>
            </a:extLst>
          </p:cNvPr>
          <p:cNvSpPr/>
          <p:nvPr/>
        </p:nvSpPr>
        <p:spPr>
          <a:xfrm>
            <a:off x="0" y="5092700"/>
            <a:ext cx="9020432" cy="50800"/>
          </a:xfrm>
          <a:prstGeom prst="rect">
            <a:avLst/>
          </a:prstGeom>
          <a:solidFill>
            <a:srgbClr val="FCCB4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29848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6"/>
          <p:cNvSpPr txBox="1">
            <a:spLocks noGrp="1"/>
          </p:cNvSpPr>
          <p:nvPr>
            <p:ph type="body" idx="1"/>
          </p:nvPr>
        </p:nvSpPr>
        <p:spPr>
          <a:xfrm>
            <a:off x="4500941" y="4732274"/>
            <a:ext cx="4203952" cy="19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19"/>
              <a:buNone/>
            </a:pPr>
            <a:r>
              <a:rPr lang="en-US" sz="930" dirty="0"/>
              <a:t>Telegram: @anikitindba</a:t>
            </a:r>
            <a:endParaRPr sz="930" dirty="0"/>
          </a:p>
        </p:txBody>
      </p:sp>
      <p:sp>
        <p:nvSpPr>
          <p:cNvPr id="229" name="Google Shape;229;p26"/>
          <p:cNvSpPr txBox="1">
            <a:spLocks noGrp="1"/>
          </p:cNvSpPr>
          <p:nvPr>
            <p:ph type="body" idx="2"/>
          </p:nvPr>
        </p:nvSpPr>
        <p:spPr>
          <a:xfrm>
            <a:off x="1790095" y="2138579"/>
            <a:ext cx="5585833" cy="120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142"/>
              <a:buNone/>
            </a:pPr>
            <a:r>
              <a:rPr lang="ru-RU" dirty="0"/>
              <a:t>Спасибо за внимание!</a:t>
            </a:r>
            <a:endParaRPr dirty="0"/>
          </a:p>
        </p:txBody>
      </p:sp>
      <p:sp>
        <p:nvSpPr>
          <p:cNvPr id="230" name="Google Shape;230;p26"/>
          <p:cNvSpPr txBox="1">
            <a:spLocks noGrp="1"/>
          </p:cNvSpPr>
          <p:nvPr>
            <p:ph type="body" idx="3"/>
          </p:nvPr>
        </p:nvSpPr>
        <p:spPr>
          <a:xfrm>
            <a:off x="461132" y="4735977"/>
            <a:ext cx="3578700" cy="1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929"/>
              <a:buNone/>
            </a:pPr>
            <a:r>
              <a:rPr lang="ru-RU" dirty="0"/>
              <a:t>Александр Никитин</a:t>
            </a:r>
            <a:endParaRPr dirty="0"/>
          </a:p>
        </p:txBody>
      </p:sp>
      <p:sp>
        <p:nvSpPr>
          <p:cNvPr id="4" name="PB">
            <a:extLst>
              <a:ext uri="{FF2B5EF4-FFF2-40B4-BE49-F238E27FC236}">
                <a16:creationId xmlns:a16="http://schemas.microsoft.com/office/drawing/2014/main" id="{A068BB86-3F9C-324E-16E4-3AE21DBAD393}"/>
              </a:ext>
            </a:extLst>
          </p:cNvPr>
          <p:cNvSpPr/>
          <p:nvPr/>
        </p:nvSpPr>
        <p:spPr>
          <a:xfrm>
            <a:off x="0" y="5092700"/>
            <a:ext cx="9144000" cy="50800"/>
          </a:xfrm>
          <a:prstGeom prst="rect">
            <a:avLst/>
          </a:prstGeom>
          <a:solidFill>
            <a:srgbClr val="FCCB4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445789" y="1119964"/>
            <a:ext cx="8261046" cy="312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4140" lvl="0" indent="-122479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ru-RU" dirty="0"/>
              <a:t>2018</a:t>
            </a:r>
          </a:p>
          <a:p>
            <a:pPr marL="204140" lvl="0" indent="-122479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ru-RU" dirty="0"/>
          </a:p>
          <a:p>
            <a:pPr marL="204140" lvl="0" indent="-122479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ru-RU" dirty="0"/>
              <a:t>2019</a:t>
            </a:r>
          </a:p>
          <a:p>
            <a:pPr marL="204140" lvl="0" indent="-122479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ru-RU" dirty="0"/>
          </a:p>
          <a:p>
            <a:pPr marL="204140" lvl="0" indent="-122479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ru-RU" dirty="0"/>
          </a:p>
          <a:p>
            <a:pPr marL="204140" lvl="0" indent="-122479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ru-RU" dirty="0"/>
          </a:p>
          <a:p>
            <a:pPr marL="204140" lvl="0" indent="-122479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ru-RU" dirty="0"/>
              <a:t>2020</a:t>
            </a:r>
          </a:p>
          <a:p>
            <a:pPr marL="204140" lvl="0" indent="-122479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ru-RU" dirty="0"/>
              <a:t>2021</a:t>
            </a:r>
          </a:p>
          <a:p>
            <a:pPr marL="204140" lvl="0" indent="-122479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dirty="0"/>
          </a:p>
        </p:txBody>
      </p:sp>
      <p:sp>
        <p:nvSpPr>
          <p:cNvPr id="180" name="Google Shape;180;p21"/>
          <p:cNvSpPr txBox="1">
            <a:spLocks noGrp="1"/>
          </p:cNvSpPr>
          <p:nvPr>
            <p:ph type="title"/>
          </p:nvPr>
        </p:nvSpPr>
        <p:spPr>
          <a:xfrm>
            <a:off x="602513" y="-1"/>
            <a:ext cx="8050336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Вступление</a:t>
            </a:r>
            <a:endParaRPr dirty="0"/>
          </a:p>
        </p:txBody>
      </p:sp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6F9884A-062E-0BBB-377E-F63ABC124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65" y="1119964"/>
            <a:ext cx="5890483" cy="1262247"/>
          </a:xfrm>
          <a:prstGeom prst="rect">
            <a:avLst/>
          </a:prstGeom>
        </p:spPr>
      </p:pic>
      <p:pic>
        <p:nvPicPr>
          <p:cNvPr id="5" name="Рисунок 4" descr="Изображение выглядит как Веб-сайт&#10;&#10;Автоматически созданное описание">
            <a:extLst>
              <a:ext uri="{FF2B5EF4-FFF2-40B4-BE49-F238E27FC236}">
                <a16:creationId xmlns:a16="http://schemas.microsoft.com/office/drawing/2014/main" id="{53080E9E-84EB-B813-3038-B8C5976E2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302" y="1514672"/>
            <a:ext cx="5961098" cy="1030907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3A49968-F640-D1AB-819A-BCD33BDEC1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918" y="2396770"/>
            <a:ext cx="5867729" cy="1156490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A8E67D7-48F4-E571-31C1-031F37DEF5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918" y="2649117"/>
            <a:ext cx="5867729" cy="1227596"/>
          </a:xfrm>
          <a:prstGeom prst="rect">
            <a:avLst/>
          </a:prstGeom>
        </p:spPr>
      </p:pic>
      <p:sp>
        <p:nvSpPr>
          <p:cNvPr id="8" name="PB">
            <a:extLst>
              <a:ext uri="{FF2B5EF4-FFF2-40B4-BE49-F238E27FC236}">
                <a16:creationId xmlns:a16="http://schemas.microsoft.com/office/drawing/2014/main" id="{50B48BEF-7BF6-BE6F-4154-939863C6F174}"/>
              </a:ext>
            </a:extLst>
          </p:cNvPr>
          <p:cNvSpPr/>
          <p:nvPr/>
        </p:nvSpPr>
        <p:spPr>
          <a:xfrm>
            <a:off x="0" y="5092700"/>
            <a:ext cx="988541" cy="50800"/>
          </a:xfrm>
          <a:prstGeom prst="rect">
            <a:avLst/>
          </a:prstGeom>
          <a:solidFill>
            <a:srgbClr val="FCCB4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156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445789" y="1119964"/>
            <a:ext cx="8261046" cy="312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4140" lvl="0" indent="-122479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ru-RU" dirty="0"/>
              <a:t>2018</a:t>
            </a:r>
          </a:p>
          <a:p>
            <a:pPr marL="204140" lvl="0" indent="-122479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ru-RU" dirty="0"/>
          </a:p>
          <a:p>
            <a:pPr marL="204140" lvl="0" indent="-122479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ru-RU" dirty="0"/>
              <a:t>2019</a:t>
            </a:r>
          </a:p>
          <a:p>
            <a:pPr marL="204140" lvl="0" indent="-122479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ru-RU" dirty="0"/>
          </a:p>
          <a:p>
            <a:pPr marL="204140" lvl="0" indent="-122479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ru-RU" dirty="0"/>
          </a:p>
          <a:p>
            <a:pPr marL="204140" lvl="0" indent="-122479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ru-RU" dirty="0"/>
          </a:p>
          <a:p>
            <a:pPr marL="204140" lvl="0" indent="-122479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ru-RU" dirty="0"/>
              <a:t>2020</a:t>
            </a:r>
          </a:p>
          <a:p>
            <a:pPr marL="204140" lvl="0" indent="-122479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ru-RU" dirty="0"/>
              <a:t>2021</a:t>
            </a:r>
          </a:p>
          <a:p>
            <a:pPr marL="204140" lvl="0" indent="-122479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ru-RU" dirty="0"/>
          </a:p>
          <a:p>
            <a:pPr marL="204140" lvl="0" indent="-122479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ru-RU" dirty="0"/>
          </a:p>
          <a:p>
            <a:pPr marL="204140" lvl="0" indent="-122479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ru-RU" dirty="0"/>
              <a:t>2022</a:t>
            </a:r>
          </a:p>
          <a:p>
            <a:pPr marL="204140" lvl="0" indent="-122479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dirty="0"/>
          </a:p>
        </p:txBody>
      </p:sp>
      <p:sp>
        <p:nvSpPr>
          <p:cNvPr id="180" name="Google Shape;180;p21"/>
          <p:cNvSpPr txBox="1">
            <a:spLocks noGrp="1"/>
          </p:cNvSpPr>
          <p:nvPr>
            <p:ph type="title"/>
          </p:nvPr>
        </p:nvSpPr>
        <p:spPr>
          <a:xfrm>
            <a:off x="602513" y="-1"/>
            <a:ext cx="8050336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Вступление</a:t>
            </a:r>
            <a:endParaRPr dirty="0"/>
          </a:p>
        </p:txBody>
      </p:sp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6F9884A-062E-0BBB-377E-F63ABC124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65" y="1119964"/>
            <a:ext cx="5890483" cy="1262247"/>
          </a:xfrm>
          <a:prstGeom prst="rect">
            <a:avLst/>
          </a:prstGeom>
        </p:spPr>
      </p:pic>
      <p:pic>
        <p:nvPicPr>
          <p:cNvPr id="5" name="Рисунок 4" descr="Изображение выглядит как Веб-сайт&#10;&#10;Автоматически созданное описание">
            <a:extLst>
              <a:ext uri="{FF2B5EF4-FFF2-40B4-BE49-F238E27FC236}">
                <a16:creationId xmlns:a16="http://schemas.microsoft.com/office/drawing/2014/main" id="{53080E9E-84EB-B813-3038-B8C5976E2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302" y="1514672"/>
            <a:ext cx="5961098" cy="1030907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3A49968-F640-D1AB-819A-BCD33BDEC1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918" y="2396770"/>
            <a:ext cx="5867729" cy="1156490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A8E67D7-48F4-E571-31C1-031F37DEF5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918" y="2649117"/>
            <a:ext cx="5867729" cy="122759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737946D-A8F3-0955-6920-B4BB8A4D21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918" y="2909830"/>
            <a:ext cx="5828805" cy="1227596"/>
          </a:xfrm>
          <a:prstGeom prst="rect">
            <a:avLst/>
          </a:prstGeom>
        </p:spPr>
      </p:pic>
      <p:sp>
        <p:nvSpPr>
          <p:cNvPr id="9" name="PB">
            <a:extLst>
              <a:ext uri="{FF2B5EF4-FFF2-40B4-BE49-F238E27FC236}">
                <a16:creationId xmlns:a16="http://schemas.microsoft.com/office/drawing/2014/main" id="{80DBE660-75A3-C9B4-B89D-8E2DDA173971}"/>
              </a:ext>
            </a:extLst>
          </p:cNvPr>
          <p:cNvSpPr/>
          <p:nvPr/>
        </p:nvSpPr>
        <p:spPr>
          <a:xfrm>
            <a:off x="0" y="5092700"/>
            <a:ext cx="1112108" cy="50800"/>
          </a:xfrm>
          <a:prstGeom prst="rect">
            <a:avLst/>
          </a:prstGeom>
          <a:solidFill>
            <a:srgbClr val="FCCB4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612743"/>
      </p:ext>
    </p:extLst>
  </p:cSld>
  <p:clrMapOvr>
    <a:masterClrMapping/>
  </p:clrMapOvr>
</p:sld>
</file>

<file path=ppt/theme/theme1.xml><?xml version="1.0" encoding="utf-8"?>
<a:theme xmlns:a="http://schemas.openxmlformats.org/drawingml/2006/main" name="DE_Theme">
  <a:themeElements>
    <a:clrScheme name="data_egret">
      <a:dk1>
        <a:srgbClr val="2D2D2D"/>
      </a:dk1>
      <a:lt1>
        <a:srgbClr val="FFFFFF"/>
      </a:lt1>
      <a:dk2>
        <a:srgbClr val="FCC858"/>
      </a:dk2>
      <a:lt2>
        <a:srgbClr val="E8E9E9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_Theme">
  <a:themeElements>
    <a:clrScheme name="data_egret">
      <a:dk1>
        <a:srgbClr val="2D2D2D"/>
      </a:dk1>
      <a:lt1>
        <a:srgbClr val="FFFFFF"/>
      </a:lt1>
      <a:dk2>
        <a:srgbClr val="FCC858"/>
      </a:dk2>
      <a:lt2>
        <a:srgbClr val="E8E9E9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35852</TotalTime>
  <Words>3498</Words>
  <Application>Microsoft Office PowerPoint</Application>
  <PresentationFormat>Экран (16:9)</PresentationFormat>
  <Paragraphs>567</Paragraphs>
  <Slides>74</Slides>
  <Notes>74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74</vt:i4>
      </vt:variant>
    </vt:vector>
  </HeadingPairs>
  <TitlesOfParts>
    <vt:vector size="82" baseType="lpstr">
      <vt:lpstr>Arial</vt:lpstr>
      <vt:lpstr>Cabin</vt:lpstr>
      <vt:lpstr>Consolas</vt:lpstr>
      <vt:lpstr>Gill Sans</vt:lpstr>
      <vt:lpstr>Wingdings</vt:lpstr>
      <vt:lpstr>Open Sans</vt:lpstr>
      <vt:lpstr>DE_Theme</vt:lpstr>
      <vt:lpstr>DE_Theme</vt:lpstr>
      <vt:lpstr>Борьба с bloat</vt:lpstr>
      <vt:lpstr>Презентация PowerPoint</vt:lpstr>
      <vt:lpstr>Презентация PowerPoint</vt:lpstr>
      <vt:lpstr>Вступление</vt:lpstr>
      <vt:lpstr>Вступление</vt:lpstr>
      <vt:lpstr>Вступление</vt:lpstr>
      <vt:lpstr>Вступление</vt:lpstr>
      <vt:lpstr>Вступление</vt:lpstr>
      <vt:lpstr>Вступление</vt:lpstr>
      <vt:lpstr>Вступление</vt:lpstr>
      <vt:lpstr>Вступление</vt:lpstr>
      <vt:lpstr>Вступление</vt:lpstr>
      <vt:lpstr>Презентация PowerPoint</vt:lpstr>
      <vt:lpstr>Подготовка тестовой среды</vt:lpstr>
      <vt:lpstr>1 Подготовка тестовой среды</vt:lpstr>
      <vt:lpstr>1 Подготовка тестовой среды</vt:lpstr>
      <vt:lpstr>1 Подготовка тестовой среды</vt:lpstr>
      <vt:lpstr>1 Подготовка тестовой среды</vt:lpstr>
      <vt:lpstr>1 Подготовка тестовой среды</vt:lpstr>
      <vt:lpstr>1 Подготовка тестовой среды</vt:lpstr>
      <vt:lpstr>1 Подготовка тестовой среды</vt:lpstr>
      <vt:lpstr>1 Подготовка тестовой среды</vt:lpstr>
      <vt:lpstr>1 Подготовка тестовой среды</vt:lpstr>
      <vt:lpstr>1 Подготовка тестовой среды</vt:lpstr>
      <vt:lpstr>1 Подготовка тестовой среды</vt:lpstr>
      <vt:lpstr>1 Подготовка тестовой среды</vt:lpstr>
      <vt:lpstr>1 Подготовка тестовой среды</vt:lpstr>
      <vt:lpstr>1 Подготовка тестовой среды</vt:lpstr>
      <vt:lpstr>1 Подготовка тестовой среды</vt:lpstr>
      <vt:lpstr>Результаты экспериментов</vt:lpstr>
      <vt:lpstr>2 Результаты экспериментов</vt:lpstr>
      <vt:lpstr>2 Результаты экспериментов</vt:lpstr>
      <vt:lpstr>2 Результаты экспериментов</vt:lpstr>
      <vt:lpstr>2 Результаты экспериментов</vt:lpstr>
      <vt:lpstr>2 Результаты экспериментов</vt:lpstr>
      <vt:lpstr>2 Результаты экспериментов</vt:lpstr>
      <vt:lpstr>2 Результаты экспериментов</vt:lpstr>
      <vt:lpstr>2 Результаты экспериментов</vt:lpstr>
      <vt:lpstr>2 Результаты экспериментов</vt:lpstr>
      <vt:lpstr>2 Результаты экспериментов</vt:lpstr>
      <vt:lpstr>2 Результаты экспериментов</vt:lpstr>
      <vt:lpstr>2 Результаты экспериментов</vt:lpstr>
      <vt:lpstr>2 Результаты экспериментов</vt:lpstr>
      <vt:lpstr>2 Результаты экспериментов</vt:lpstr>
      <vt:lpstr>2 Результаты экспериментов</vt:lpstr>
      <vt:lpstr>2 Результаты экспериментов</vt:lpstr>
      <vt:lpstr>2 Результаты экспериментов</vt:lpstr>
      <vt:lpstr>2 Результаты экспериментов</vt:lpstr>
      <vt:lpstr>2 Результаты экспериментов</vt:lpstr>
      <vt:lpstr>2 Результаты экспериментов</vt:lpstr>
      <vt:lpstr>2 Результаты экспериментов</vt:lpstr>
      <vt:lpstr>2 Результаты экспериментов</vt:lpstr>
      <vt:lpstr>2 Результаты экспериментов</vt:lpstr>
      <vt:lpstr>Бонусный материал  pg_index_watch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  <vt:lpstr>Заключение</vt:lpstr>
      <vt:lpstr>Заключение</vt:lpstr>
      <vt:lpstr>Заключение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Апдейты?  Да кому нужны ваши апдейты?!!</dc:title>
  <dc:creator>Александр Никитин</dc:creator>
  <cp:lastModifiedBy>Александр Никитин</cp:lastModifiedBy>
  <cp:revision>119</cp:revision>
  <dcterms:modified xsi:type="dcterms:W3CDTF">2023-03-28T10:56:56Z</dcterms:modified>
</cp:coreProperties>
</file>