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7" r:id="rId3"/>
    <p:sldId id="297" r:id="rId4"/>
    <p:sldId id="259" r:id="rId5"/>
    <p:sldId id="260" r:id="rId6"/>
    <p:sldId id="261" r:id="rId7"/>
    <p:sldId id="298" r:id="rId8"/>
    <p:sldId id="264" r:id="rId9"/>
    <p:sldId id="262" r:id="rId10"/>
    <p:sldId id="263" r:id="rId11"/>
    <p:sldId id="267" r:id="rId12"/>
    <p:sldId id="266" r:id="rId13"/>
    <p:sldId id="265" r:id="rId14"/>
    <p:sldId id="270" r:id="rId15"/>
    <p:sldId id="272" r:id="rId16"/>
    <p:sldId id="273" r:id="rId17"/>
    <p:sldId id="299" r:id="rId18"/>
    <p:sldId id="274" r:id="rId19"/>
    <p:sldId id="275" r:id="rId20"/>
    <p:sldId id="312" r:id="rId21"/>
    <p:sldId id="314" r:id="rId22"/>
    <p:sldId id="315" r:id="rId23"/>
    <p:sldId id="313" r:id="rId24"/>
    <p:sldId id="268" r:id="rId25"/>
    <p:sldId id="269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07" r:id="rId35"/>
    <p:sldId id="285" r:id="rId36"/>
    <p:sldId id="286" r:id="rId37"/>
    <p:sldId id="287" r:id="rId38"/>
    <p:sldId id="271" r:id="rId39"/>
    <p:sldId id="284" r:id="rId40"/>
    <p:sldId id="288" r:id="rId41"/>
    <p:sldId id="289" r:id="rId42"/>
    <p:sldId id="290" r:id="rId43"/>
    <p:sldId id="291" r:id="rId44"/>
    <p:sldId id="292" r:id="rId45"/>
    <p:sldId id="300" r:id="rId46"/>
    <p:sldId id="293" r:id="rId47"/>
    <p:sldId id="294" r:id="rId48"/>
    <p:sldId id="301" r:id="rId49"/>
    <p:sldId id="308" r:id="rId50"/>
    <p:sldId id="305" r:id="rId51"/>
    <p:sldId id="306" r:id="rId52"/>
    <p:sldId id="304" r:id="rId53"/>
    <p:sldId id="309" r:id="rId54"/>
    <p:sldId id="302" r:id="rId55"/>
    <p:sldId id="303" r:id="rId56"/>
    <p:sldId id="317" r:id="rId57"/>
    <p:sldId id="318" r:id="rId58"/>
    <p:sldId id="319" r:id="rId59"/>
    <p:sldId id="295" r:id="rId60"/>
    <p:sldId id="310" r:id="rId61"/>
    <p:sldId id="258" r:id="rId62"/>
    <p:sldId id="320" r:id="rId63"/>
    <p:sldId id="316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A8E31-87DE-FB40-3FDD-0CAF9A9E9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540" y="-99392"/>
            <a:ext cx="12310228" cy="7056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91445"/>
            <a:ext cx="9144000" cy="873050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33056"/>
            <a:ext cx="9180512" cy="547042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531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DD508-47A8-5AE3-0A18-C3845037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A2F00-E6CD-AAFC-386E-23BF5C2C67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4" y="1916832"/>
            <a:ext cx="5256584" cy="46077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C98BB31-EA1F-8A35-7556-578197796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4034" y="1916113"/>
            <a:ext cx="5328541" cy="4608512"/>
          </a:xfrm>
        </p:spPr>
        <p:txBody>
          <a:bodyPr/>
          <a:lstStyle>
            <a:lvl1pPr marL="0" indent="0">
              <a:buNone/>
              <a:defRPr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075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+ 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9585F-2C8A-57DC-D504-804BBE2D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3BFDF6-7227-1738-6592-F9164AB1B3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392" y="2708920"/>
            <a:ext cx="2808833" cy="2880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DFD0F1B-BE0D-5B40-7E12-53B9B500B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720" y="1557338"/>
            <a:ext cx="2592287" cy="4966333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27043FC-DAFD-F4FB-6E5D-F1A387BC8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1775" y="1565575"/>
            <a:ext cx="2590800" cy="4966333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B09E7B4-034D-19A4-3A10-871978A1F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0502" y="1549995"/>
            <a:ext cx="2590800" cy="497463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756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ис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A4CEA-4396-6199-36C1-7F2E1A40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E084480-CAAA-50C8-F288-11EF0A4B40ED}"/>
              </a:ext>
            </a:extLst>
          </p:cNvPr>
          <p:cNvSpPr/>
          <p:nvPr/>
        </p:nvSpPr>
        <p:spPr>
          <a:xfrm>
            <a:off x="550863" y="1875156"/>
            <a:ext cx="4308358" cy="854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C4C4F53-4412-E513-8A36-E4DA5AEDD124}"/>
              </a:ext>
            </a:extLst>
          </p:cNvPr>
          <p:cNvSpPr/>
          <p:nvPr/>
        </p:nvSpPr>
        <p:spPr>
          <a:xfrm>
            <a:off x="801172" y="2105711"/>
            <a:ext cx="393739" cy="393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>
                <a:latin typeface="Montserrat" pitchFamily="2" charset="0"/>
              </a:rPr>
              <a:t>1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8424067-3DC2-94DC-E16D-3936078B4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3472" y="2105711"/>
            <a:ext cx="3095774" cy="393739"/>
          </a:xfrm>
        </p:spPr>
        <p:txBody>
          <a:bodyPr/>
          <a:lstStyle>
            <a:lvl1pPr marL="0" indent="0">
              <a:buNone/>
              <a:defRPr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D1CF546-FC9C-56C1-D497-8ADF77BA3D3B}"/>
              </a:ext>
            </a:extLst>
          </p:cNvPr>
          <p:cNvSpPr/>
          <p:nvPr/>
        </p:nvSpPr>
        <p:spPr>
          <a:xfrm>
            <a:off x="550863" y="4974095"/>
            <a:ext cx="4308358" cy="854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89BBAE15-C7BE-F2B6-1C6C-17A4C069F35E}"/>
              </a:ext>
            </a:extLst>
          </p:cNvPr>
          <p:cNvSpPr/>
          <p:nvPr/>
        </p:nvSpPr>
        <p:spPr>
          <a:xfrm>
            <a:off x="550863" y="3942130"/>
            <a:ext cx="4308358" cy="854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6CF22A59-E351-12AD-D867-2755FE3CF17B}"/>
              </a:ext>
            </a:extLst>
          </p:cNvPr>
          <p:cNvSpPr/>
          <p:nvPr/>
        </p:nvSpPr>
        <p:spPr>
          <a:xfrm>
            <a:off x="550863" y="2910165"/>
            <a:ext cx="4308358" cy="854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26C11F9-13A8-602D-7D02-B5AC88E8D110}"/>
              </a:ext>
            </a:extLst>
          </p:cNvPr>
          <p:cNvSpPr/>
          <p:nvPr/>
        </p:nvSpPr>
        <p:spPr>
          <a:xfrm>
            <a:off x="801172" y="3140720"/>
            <a:ext cx="393739" cy="393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Montserrat" pitchFamily="2" charset="0"/>
              </a:rPr>
              <a:t>2</a:t>
            </a:r>
            <a:endParaRPr lang="ru-RU" sz="1500" b="1">
              <a:latin typeface="Montserrat" pitchFamily="2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A1F16F8-E812-F3A6-7675-4631FFCD1281}"/>
              </a:ext>
            </a:extLst>
          </p:cNvPr>
          <p:cNvSpPr/>
          <p:nvPr/>
        </p:nvSpPr>
        <p:spPr>
          <a:xfrm>
            <a:off x="801171" y="4172685"/>
            <a:ext cx="393739" cy="393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Montserrat" pitchFamily="2" charset="0"/>
              </a:rPr>
              <a:t>3</a:t>
            </a:r>
            <a:endParaRPr lang="ru-RU" sz="1500" b="1">
              <a:latin typeface="Montserrat" pitchFamily="2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5BEC57-BBE2-3146-1265-DB8962EACCED}"/>
              </a:ext>
            </a:extLst>
          </p:cNvPr>
          <p:cNvSpPr/>
          <p:nvPr/>
        </p:nvSpPr>
        <p:spPr>
          <a:xfrm>
            <a:off x="801171" y="5204650"/>
            <a:ext cx="393739" cy="393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latin typeface="Montserrat" pitchFamily="2" charset="0"/>
              </a:rPr>
              <a:t>4</a:t>
            </a:r>
            <a:endParaRPr lang="ru-RU" sz="1500" b="1">
              <a:latin typeface="Montserrat" pitchFamily="2" charset="0"/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652C0E1-48EF-8159-9A0C-4CC0AD56C1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3472" y="3140720"/>
            <a:ext cx="3096221" cy="393739"/>
          </a:xfrm>
        </p:spPr>
        <p:txBody>
          <a:bodyPr/>
          <a:lstStyle>
            <a:lvl1pPr marL="0" indent="0">
              <a:buNone/>
              <a:defRPr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0281611-FFAC-08D3-2660-8941DDFA42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3472" y="4172685"/>
            <a:ext cx="3095774" cy="393739"/>
          </a:xfrm>
        </p:spPr>
        <p:txBody>
          <a:bodyPr/>
          <a:lstStyle>
            <a:lvl1pPr marL="0" indent="0">
              <a:buNone/>
              <a:defRPr b="0" i="0" baseline="0">
                <a:latin typeface="Montserrat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82078635-8FD9-3E2B-A44D-ADCED23FD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3025" y="5204650"/>
            <a:ext cx="3096221" cy="393739"/>
          </a:xfrm>
        </p:spPr>
        <p:txBody>
          <a:bodyPr/>
          <a:lstStyle>
            <a:lvl1pPr marL="0" indent="0">
              <a:buNone/>
              <a:defRPr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1ABBA0B3-1DC9-7131-B693-EFCCFDFFFA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3887" y="1875156"/>
            <a:ext cx="6408737" cy="3953789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89496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2F24-AF49-E4D4-7C9E-ABB0CB1E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9A5949-D985-4592-9332-E8BA4913C5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557338"/>
            <a:ext cx="11161712" cy="4967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438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D3F1-8878-4193-BA64-8544B39A38E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1199-FA78-4FB2-A06C-3E3179279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3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2F24-AF49-E4D4-7C9E-ABB0CB1E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9A5949-D985-4592-9332-E8BA4913C5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557338"/>
            <a:ext cx="11161712" cy="49672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422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2F24-AF49-E4D4-7C9E-ABB0CB1E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1557338"/>
            <a:ext cx="5497494" cy="41645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9A5949-D985-4592-9332-E8BA4913C5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9" y="1557338"/>
            <a:ext cx="5616575" cy="41645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583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B9DF8B-A993-459D-0705-F39289FA1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55" t="2271" r="422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03132-9AE9-71B4-9D6A-7E42B603D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66999"/>
            <a:ext cx="6878782" cy="1029999"/>
          </a:xfrm>
          <a:solidFill>
            <a:schemeClr val="tx1"/>
          </a:solidFill>
        </p:spPr>
        <p:txBody>
          <a:bodyPr anchor="b">
            <a:norm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D5043D-4A26-1F14-6BCC-B18547015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62256"/>
            <a:ext cx="4973782" cy="637453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58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>
            <a:lvl1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defRPr b="1"/>
            </a:lvl1pPr>
            <a:lvl2pPr marL="800100" indent="-3429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latin typeface="Montserrat" pitchFamily="2" charset="0"/>
              </a:defRPr>
            </a:lvl2pPr>
            <a:lvl3pPr>
              <a:defRPr b="0"/>
            </a:lvl3pPr>
          </a:lstStyle>
          <a:p>
            <a:pPr lvl="0"/>
            <a:r>
              <a:rPr lang="ru-RU"/>
              <a:t>Первый уровень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Первый уровень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Первый уровень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Первый уровень</a:t>
            </a:r>
          </a:p>
          <a:p>
            <a:pPr lvl="1"/>
            <a:r>
              <a:rPr lang="ru-RU"/>
              <a:t>Второй уровень</a:t>
            </a:r>
          </a:p>
          <a:p>
            <a:pPr lvl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1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4472" y="1557337"/>
            <a:ext cx="5181600" cy="4967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30975" y="1557337"/>
            <a:ext cx="5181600" cy="4967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211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653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4B2E7DE-96C4-906A-8779-09FA3CE89947}"/>
              </a:ext>
            </a:extLst>
          </p:cNvPr>
          <p:cNvSpPr/>
          <p:nvPr/>
        </p:nvSpPr>
        <p:spPr>
          <a:xfrm>
            <a:off x="551384" y="1531266"/>
            <a:ext cx="3514902" cy="43460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39ED1-D379-703C-F990-21CCACC34A2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A6C9C46-04F5-576A-1AB0-5814856F5AD7}"/>
              </a:ext>
            </a:extLst>
          </p:cNvPr>
          <p:cNvSpPr/>
          <p:nvPr/>
        </p:nvSpPr>
        <p:spPr>
          <a:xfrm>
            <a:off x="767408" y="1739003"/>
            <a:ext cx="538394" cy="5383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>
                <a:latin typeface="Montserrat" pitchFamily="2" charset="0"/>
              </a:rPr>
              <a:t>1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44349A2F-4710-C0D4-2624-AAC2F4B21E83}"/>
              </a:ext>
            </a:extLst>
          </p:cNvPr>
          <p:cNvSpPr/>
          <p:nvPr/>
        </p:nvSpPr>
        <p:spPr>
          <a:xfrm>
            <a:off x="8196252" y="1557338"/>
            <a:ext cx="3514902" cy="4319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DD71607-9508-44E5-AC80-3556D5851387}"/>
              </a:ext>
            </a:extLst>
          </p:cNvPr>
          <p:cNvSpPr/>
          <p:nvPr/>
        </p:nvSpPr>
        <p:spPr>
          <a:xfrm>
            <a:off x="8412276" y="1765075"/>
            <a:ext cx="538394" cy="5383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>
                <a:latin typeface="Montserrat" pitchFamily="2" charset="0"/>
              </a:rPr>
              <a:t>3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79674040-488B-7C56-6319-A2A46055EF3F}"/>
              </a:ext>
            </a:extLst>
          </p:cNvPr>
          <p:cNvSpPr/>
          <p:nvPr/>
        </p:nvSpPr>
        <p:spPr>
          <a:xfrm>
            <a:off x="4373818" y="1531266"/>
            <a:ext cx="3514902" cy="43460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AE04516-F5D0-1907-2790-86B235E52A7F}"/>
              </a:ext>
            </a:extLst>
          </p:cNvPr>
          <p:cNvSpPr/>
          <p:nvPr/>
        </p:nvSpPr>
        <p:spPr>
          <a:xfrm>
            <a:off x="4589842" y="1739003"/>
            <a:ext cx="538394" cy="5383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>
                <a:latin typeface="Montserrat" pitchFamily="2" charset="0"/>
              </a:rPr>
              <a:t>2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1C45E1-D94C-3255-E67F-70226F6DD5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8" y="2384425"/>
            <a:ext cx="3168003" cy="538163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F321FCE-DE4F-A095-D117-30B0ED727A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7407" y="3029617"/>
            <a:ext cx="3168005" cy="2487616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74DB016-EC1B-281D-CB27-1DE152CB92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9842" y="2384195"/>
            <a:ext cx="3162342" cy="538393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8C956D2-0232-DFC0-D659-AE0A6037E4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9463" y="3029386"/>
            <a:ext cx="3162342" cy="2487847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03CDD12-E511-1DDB-752B-D76E4B33B2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12276" y="2384195"/>
            <a:ext cx="3155837" cy="538393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93CE9FF0-0B50-5236-FB49-AC2D72055C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12163" y="3029388"/>
            <a:ext cx="3155950" cy="2487846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673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F9CFF-2484-3E8B-B69E-537E60B4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5"/>
            <a:ext cx="11161240" cy="97564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Прямоугольник: скругленные углы 2">
            <a:extLst>
              <a:ext uri="{FF2B5EF4-FFF2-40B4-BE49-F238E27FC236}">
                <a16:creationId xmlns:a16="http://schemas.microsoft.com/office/drawing/2014/main" id="{5D517E60-6882-F898-5711-41EA7B36F2BD}"/>
              </a:ext>
            </a:extLst>
          </p:cNvPr>
          <p:cNvSpPr/>
          <p:nvPr/>
        </p:nvSpPr>
        <p:spPr>
          <a:xfrm>
            <a:off x="551384" y="2108815"/>
            <a:ext cx="5193926" cy="33118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2BDD2B3-7A8F-A5E2-A55B-F21DD46FB377}"/>
              </a:ext>
            </a:extLst>
          </p:cNvPr>
          <p:cNvSpPr/>
          <p:nvPr/>
        </p:nvSpPr>
        <p:spPr>
          <a:xfrm>
            <a:off x="805078" y="2290696"/>
            <a:ext cx="538394" cy="5383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>
                <a:latin typeface="Montserrat" pitchFamily="2" charset="0"/>
              </a:rPr>
              <a:t>1</a:t>
            </a:r>
          </a:p>
        </p:txBody>
      </p:sp>
      <p:sp>
        <p:nvSpPr>
          <p:cNvPr id="25" name="Прямоугольник: скругленные углы 2">
            <a:extLst>
              <a:ext uri="{FF2B5EF4-FFF2-40B4-BE49-F238E27FC236}">
                <a16:creationId xmlns:a16="http://schemas.microsoft.com/office/drawing/2014/main" id="{814740CA-3A34-B116-2352-238314A68F06}"/>
              </a:ext>
            </a:extLst>
          </p:cNvPr>
          <p:cNvSpPr/>
          <p:nvPr/>
        </p:nvSpPr>
        <p:spPr>
          <a:xfrm>
            <a:off x="6446692" y="2133402"/>
            <a:ext cx="5193926" cy="33118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B5A75A0-A46B-0D04-4072-6DC0FBEC15AA}"/>
              </a:ext>
            </a:extLst>
          </p:cNvPr>
          <p:cNvSpPr/>
          <p:nvPr/>
        </p:nvSpPr>
        <p:spPr>
          <a:xfrm>
            <a:off x="6700386" y="2315283"/>
            <a:ext cx="538394" cy="5383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latin typeface="Montserrat" pitchFamily="2" charset="0"/>
              </a:rPr>
              <a:t>2</a:t>
            </a:r>
            <a:endParaRPr lang="ru-RU" sz="1700" b="1">
              <a:latin typeface="Montserrat" pitchFamily="2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B621E-1285-DDA9-0E61-E9421BBE19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915" y="3022260"/>
            <a:ext cx="4642849" cy="218440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270F89C-F51B-D383-F449-E2E837A4D1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0387" y="3022260"/>
            <a:ext cx="4686536" cy="218440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7991F42-623A-BDAD-327F-6255611031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3325" y="2366772"/>
            <a:ext cx="3960439" cy="447608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F073CBF-D00E-35D8-8460-D535FBB0A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1184" y="2360676"/>
            <a:ext cx="3995738" cy="447608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652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BEC08-D5A8-1CB4-A7E1-EC30100C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F0453D1-9A36-59B7-2EED-C94BABB2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804" y="1576575"/>
            <a:ext cx="381000" cy="381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A55B474-4888-72A8-C3A8-BC0BA9CA2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6472" y="1569820"/>
            <a:ext cx="381000" cy="381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A511EB9-EA52-A193-2A39-B08C3FC9B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3272" y="1569170"/>
            <a:ext cx="381000" cy="381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3F344EC-CF12-367A-51EE-029F80004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804" y="4098033"/>
            <a:ext cx="381000" cy="381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E8C20C-6BE6-1409-0E2C-E6B0393C44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2826" y="4098033"/>
            <a:ext cx="381000" cy="381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30C360-E269-A253-27E2-7CD7DE5A72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3272" y="4077073"/>
            <a:ext cx="381000" cy="3810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59D16EC-24F8-CB79-BBDB-44AA1DCD380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81074" y="1569169"/>
            <a:ext cx="3089487" cy="624027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C1C09E0-0F40-BB5C-7FB6-F4EFB17077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0388" y="2317056"/>
            <a:ext cx="3509962" cy="151428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1D2774-C9BE-2176-7CBB-71FF1DE7BBA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97473" y="1575846"/>
            <a:ext cx="3089487" cy="624026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2ECA767-D2EC-FF74-CD2E-288919A2183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76998" y="2317056"/>
            <a:ext cx="3509962" cy="151428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A0546FF-9F5C-7E3E-2C16-7D19BDF4A1E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23088" y="1568986"/>
            <a:ext cx="3089487" cy="624026"/>
          </a:xfrm>
        </p:spPr>
        <p:txBody>
          <a:bodyPr>
            <a:normAutofit/>
          </a:bodyPr>
          <a:lstStyle>
            <a:lvl1pPr marL="0" indent="0">
              <a:buNone/>
              <a:defRPr sz="1700" b="1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A85C2A2-177B-542D-2169-94150921208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02613" y="2315063"/>
            <a:ext cx="3509962" cy="151428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2C6C8D7E-1377-A1A7-788D-3846FCB7186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1073" y="4077072"/>
            <a:ext cx="3089488" cy="624027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8723DBF-E7F4-2F18-5E40-2722913ED6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9804" y="4817740"/>
            <a:ext cx="3540546" cy="151428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FB66401E-C304-48A4-4EE4-3AD876E961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02380" y="4077073"/>
            <a:ext cx="3089488" cy="624026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DB92B02F-5D54-EEDE-8039-C96B87B8AC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66089" y="4817739"/>
            <a:ext cx="3525373" cy="1636044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AA61F9A4-DCFA-606D-C178-B4584DD5DC1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623087" y="4077072"/>
            <a:ext cx="3089488" cy="624026"/>
          </a:xfrm>
        </p:spPr>
        <p:txBody>
          <a:bodyPr>
            <a:normAutofit/>
          </a:bodyPr>
          <a:lstStyle>
            <a:lvl1pPr marL="0" indent="0">
              <a:buNone/>
              <a:defRPr sz="1700" baseline="0">
                <a:latin typeface="Montserrat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A930B6FE-A336-1768-2CCE-5C665574CB2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187201" y="4798773"/>
            <a:ext cx="3525374" cy="165501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993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7CA2E-A5FE-41A0-A7A5-285501C8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257F568-5B7C-6D3B-1421-5FDAA9CE53B9}"/>
              </a:ext>
            </a:extLst>
          </p:cNvPr>
          <p:cNvCxnSpPr>
            <a:cxnSpLocks/>
          </p:cNvCxnSpPr>
          <p:nvPr/>
        </p:nvCxnSpPr>
        <p:spPr>
          <a:xfrm>
            <a:off x="9000836" y="3454120"/>
            <a:ext cx="2351748" cy="0"/>
          </a:xfrm>
          <a:prstGeom prst="straightConnector1">
            <a:avLst/>
          </a:prstGeom>
          <a:noFill/>
          <a:ln w="28575" cap="flat" cmpd="sng" algn="ctr">
            <a:solidFill>
              <a:srgbClr val="007828"/>
            </a:solidFill>
            <a:prstDash val="solid"/>
            <a:miter lim="800000"/>
          </a:ln>
          <a:effectLst/>
        </p:spPr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8E81AA2-E4AC-ACAA-E5EE-28B9C80253A7}"/>
              </a:ext>
            </a:extLst>
          </p:cNvPr>
          <p:cNvCxnSpPr>
            <a:cxnSpLocks/>
          </p:cNvCxnSpPr>
          <p:nvPr/>
        </p:nvCxnSpPr>
        <p:spPr>
          <a:xfrm>
            <a:off x="6048508" y="3454120"/>
            <a:ext cx="2351748" cy="0"/>
          </a:xfrm>
          <a:prstGeom prst="straightConnector1">
            <a:avLst/>
          </a:prstGeom>
          <a:noFill/>
          <a:ln w="28575" cap="flat" cmpd="sng" algn="ctr">
            <a:solidFill>
              <a:srgbClr val="007828"/>
            </a:solidFill>
            <a:prstDash val="solid"/>
            <a:miter lim="800000"/>
          </a:ln>
          <a:effectLst/>
        </p:spPr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1D4063E-0371-90B3-93C1-4DFAB199717D}"/>
              </a:ext>
            </a:extLst>
          </p:cNvPr>
          <p:cNvCxnSpPr>
            <a:cxnSpLocks/>
          </p:cNvCxnSpPr>
          <p:nvPr/>
        </p:nvCxnSpPr>
        <p:spPr>
          <a:xfrm>
            <a:off x="3318937" y="3454120"/>
            <a:ext cx="2351748" cy="0"/>
          </a:xfrm>
          <a:prstGeom prst="straightConnector1">
            <a:avLst/>
          </a:prstGeom>
          <a:noFill/>
          <a:ln w="28575" cap="flat" cmpd="sng" algn="ctr">
            <a:solidFill>
              <a:srgbClr val="007828"/>
            </a:solidFill>
            <a:prstDash val="solid"/>
            <a:miter lim="800000"/>
          </a:ln>
          <a:effectLst/>
        </p:spPr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E18D7BF5-0CCF-348E-20C9-16B8303101EE}"/>
              </a:ext>
            </a:extLst>
          </p:cNvPr>
          <p:cNvCxnSpPr>
            <a:cxnSpLocks/>
          </p:cNvCxnSpPr>
          <p:nvPr/>
        </p:nvCxnSpPr>
        <p:spPr>
          <a:xfrm>
            <a:off x="551384" y="3454120"/>
            <a:ext cx="2137953" cy="0"/>
          </a:xfrm>
          <a:prstGeom prst="straightConnector1">
            <a:avLst/>
          </a:prstGeom>
          <a:noFill/>
          <a:ln w="28575" cap="flat" cmpd="sng" algn="ctr">
            <a:solidFill>
              <a:srgbClr val="007828"/>
            </a:solidFill>
            <a:prstDash val="solid"/>
            <a:miter lim="800000"/>
          </a:ln>
          <a:effectLst/>
        </p:spPr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6E24E20F-1DD6-6BB1-DA0B-0A307090C8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3708154"/>
            <a:ext cx="2137953" cy="877159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580D16-593E-05A8-3E7A-526A78B310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8937" y="3708154"/>
            <a:ext cx="2351748" cy="877151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F8238D6-1F56-A6E7-2A4C-00ED224CD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508" y="3708579"/>
            <a:ext cx="2351748" cy="87630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D64905B-6B42-9AEF-FF7D-8D229D633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0465" y="3708400"/>
            <a:ext cx="2351748" cy="876300"/>
          </a:xfrm>
        </p:spPr>
        <p:txBody>
          <a:bodyPr>
            <a:normAutofit/>
          </a:bodyPr>
          <a:lstStyle>
            <a:lvl1pPr marL="0" indent="0">
              <a:buNone/>
              <a:defRPr sz="1700" b="0" i="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47EFC74D-1C9E-AB50-9582-C557C115A6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388978"/>
            <a:ext cx="2138362" cy="9637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4F70FBD-A952-A38B-C0E1-84E4899B0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9463" y="2388975"/>
            <a:ext cx="2351087" cy="963701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F6E702D-776E-9F89-D46F-A5C58572B2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48375" y="2389188"/>
            <a:ext cx="2351087" cy="963486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40EF4A91-56C0-E31A-A3BE-A393A75641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0465" y="2389188"/>
            <a:ext cx="2351748" cy="963485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Montserrat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443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384" y="1556660"/>
            <a:ext cx="11161240" cy="494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Первый уровень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65125"/>
            <a:ext cx="11161240" cy="9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FDB2FC-9A5E-096E-88BA-6A9756499B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1384" y="6384014"/>
            <a:ext cx="1047390" cy="2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4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7378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35926-E9C2-842A-6E93-9C9653A3837A}"/>
              </a:ext>
            </a:extLst>
          </p:cNvPr>
          <p:cNvSpPr/>
          <p:nvPr/>
        </p:nvSpPr>
        <p:spPr>
          <a:xfrm>
            <a:off x="1" y="-1"/>
            <a:ext cx="12192000" cy="6858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384" y="1556660"/>
            <a:ext cx="11161240" cy="494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Первый уровень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65125"/>
            <a:ext cx="11161240" cy="9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FDB2FC-9A5E-096E-88BA-6A9756499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1384" y="6385257"/>
            <a:ext cx="1047390" cy="2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7378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2015.codefest.ru/lecture/100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gconf.ru/2019/242760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postgrespro.ru/education/demodb" TargetMode="External"/><Relationship Id="rId3" Type="http://schemas.openxmlformats.org/officeDocument/2006/relationships/hyperlink" Target="https://linq2db.github.io/api/LinqToDB.DataProvider.PostgreSQL.PostgreSQLExtensions.html" TargetMode="External"/><Relationship Id="rId7" Type="http://schemas.openxmlformats.org/officeDocument/2006/relationships/hyperlink" Target="https://vk.com/fadeev" TargetMode="External"/><Relationship Id="rId2" Type="http://schemas.openxmlformats.org/officeDocument/2006/relationships/hyperlink" Target="https://github.com/linq2db/linq2db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adeevas@sibedge.com" TargetMode="External"/><Relationship Id="rId5" Type="http://schemas.openxmlformats.org/officeDocument/2006/relationships/hyperlink" Target="https://postgrespro.ru/docs" TargetMode="External"/><Relationship Id="rId4" Type="http://schemas.openxmlformats.org/officeDocument/2006/relationships/hyperlink" Target="https://www.nuget.org/packages/linq2d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7634" y="3829358"/>
            <a:ext cx="1139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используем возможности 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Postgres </a:t>
            </a: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по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максимуму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27040-0E3F-41DC-8867-739552ABF0A7}"/>
              </a:ext>
            </a:extLst>
          </p:cNvPr>
          <p:cNvSpPr txBox="1"/>
          <p:nvPr/>
        </p:nvSpPr>
        <p:spPr>
          <a:xfrm>
            <a:off x="615853" y="2274271"/>
            <a:ext cx="1124646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00" b="1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ORM </a:t>
            </a:r>
            <a:r>
              <a:rPr lang="en-US" sz="8900" b="1" dirty="0" smtClean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"LINQ </a:t>
            </a:r>
            <a:r>
              <a:rPr lang="en-US" sz="8900" b="1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to </a:t>
            </a:r>
            <a:r>
              <a:rPr lang="en-US" sz="8900" b="1" dirty="0" smtClean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DB"</a:t>
            </a:r>
            <a:endParaRPr lang="ru-RU" sz="8900" b="1" dirty="0">
              <a:solidFill>
                <a:schemeClr val="bg1"/>
              </a:solidFill>
              <a:latin typeface="Montserrat" panose="00000500000000000000" pitchFamily="2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0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60677" y="455677"/>
            <a:ext cx="769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И всё же, </a:t>
            </a:r>
            <a:r>
              <a:rPr lang="en-US" sz="4000" dirty="0">
                <a:latin typeface="Montserrat SemiBold" panose="00000700000000000000" pitchFamily="2" charset="-52"/>
              </a:rPr>
              <a:t>ORM </a:t>
            </a:r>
            <a:r>
              <a:rPr lang="ru-RU" sz="4000" dirty="0">
                <a:latin typeface="Montserrat SemiBold" panose="00000700000000000000" pitchFamily="2" charset="-52"/>
              </a:rPr>
              <a:t>ограничены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021329" y="1722034"/>
            <a:ext cx="7335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…с массой конструкций, выходящих за рамки стандарта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SQL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79806" y="1245845"/>
            <a:ext cx="4179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Особенно при работе с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Postgres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7134" y="30881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article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"x"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7C80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FF7C80"/>
                </a:solidFill>
                <a:latin typeface="Consolas" panose="020B0609020204030204" pitchFamily="49" charset="0"/>
              </a:rPr>
              <a:t>postgres</a:t>
            </a:r>
            <a:r>
              <a:rPr lang="en-US" dirty="0">
                <a:solidFill>
                  <a:srgbClr val="FF7C8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("x"."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key_words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");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60677" y="2657244"/>
            <a:ext cx="3280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Нет поддержки индексов: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6263" y="46826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article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"x"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"x"."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key_words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@&gt;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FF7C80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FF7C80"/>
                </a:solidFill>
                <a:latin typeface="Consolas" panose="020B0609020204030204" pitchFamily="49" charset="0"/>
              </a:rPr>
              <a:t>postgres</a:t>
            </a:r>
            <a:r>
              <a:rPr lang="en-US" dirty="0">
                <a:solidFill>
                  <a:srgbClr val="FF7C8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79806" y="4251784"/>
            <a:ext cx="33345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Есть поддержка индексов:</a:t>
            </a:r>
          </a:p>
        </p:txBody>
      </p:sp>
    </p:spTree>
    <p:extLst>
      <p:ext uri="{BB962C8B-B14F-4D97-AF65-F5344CB8AC3E}">
        <p14:creationId xmlns:p14="http://schemas.microsoft.com/office/powerpoint/2010/main" val="130686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LINQ to DB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766102"/>
            <a:ext cx="4330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Богатый функционал «из коробки»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289913"/>
            <a:ext cx="3807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Альтернативная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ORM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.NET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242291"/>
            <a:ext cx="4870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Возможность легко писать расширения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718480"/>
            <a:ext cx="3701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Высокая производительность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87599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0557" y="1169261"/>
            <a:ext cx="6198741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ArrayAggregate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ISqlExtension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AggregateModifier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ArrayAggregate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ISqlExtension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ArrayAggregate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TEntity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TV&gt;(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IEnumerable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TEntity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TEntity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TV&gt;,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ArrayAggregate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TEntity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TV&gt;(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IQueryable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TEntity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Expression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TEntity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TV&gt;&gt;)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ArrayAppend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ArrayCat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ArrayDims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ArrayLength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ArrayLower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ArrayNDims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ArrayPosition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ArrayPosition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ArrayPositions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ArrayPrepend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T, T[])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ArrayRemove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ArrayReplace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T, T)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ArrayToString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string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string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ArrayToString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string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ArrayUpper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Cardinality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ConcatArrays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T[][])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ConcatArrays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T[][], T[])</a:t>
            </a:r>
          </a:p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ConcatArrays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params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</a:t>
            </a:r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[][])</a:t>
            </a:r>
            <a:endParaRPr lang="ru-RU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9298" y="1169261"/>
            <a:ext cx="6198741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ContainedBy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T[])</a:t>
            </a:r>
          </a:p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Contains&lt;T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GreaterThan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GreaterThanOrEqual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LessThan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LessThanOrEqual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T[])</a:t>
            </a:r>
          </a:p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Overlaps&lt;T&gt;(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T[],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StringToArray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string, string, string)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StringToArray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string, string)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ValueIsEqualToAny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ValueIsGreaterThanAny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ValueIsGreaterThanOrEqualToAny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ValueIsLessThanAny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ValueIsLessThanOrEqualToAny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T, T[])</a:t>
            </a:r>
          </a:p>
          <a:p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ValueIsNotEqualToAny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&lt;T&gt;(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IPostgreSQLExtensions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?, T, T[])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94" y="505583"/>
            <a:ext cx="5832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Работа с массивами</a:t>
            </a:r>
          </a:p>
        </p:txBody>
      </p:sp>
    </p:spTree>
    <p:extLst>
      <p:ext uri="{BB962C8B-B14F-4D97-AF65-F5344CB8AC3E}">
        <p14:creationId xmlns:p14="http://schemas.microsoft.com/office/powerpoint/2010/main" val="355368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11386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Поиск в массиве с поддержкой индекса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3118" y="1253188"/>
            <a:ext cx="7122827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var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filter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[] { 2, 5 };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var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9A9A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result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await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context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.Routes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=&gt;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Sql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.Ext.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PostgreSQL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Contains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.DaysOfWeek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filter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ToListAsync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3118" y="3673298"/>
            <a:ext cx="9417571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SELECT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aircraft_code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arrival_airport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arrival_airport_name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arrival_city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days_of_week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departure_airport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departure_airport_name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departure_city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duration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flight_no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FROM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public"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routes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x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WHERE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days_of_week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@&gt;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filter_1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Рекурсивные </a:t>
            </a:r>
            <a:r>
              <a:rPr lang="en-US" sz="4000" dirty="0">
                <a:latin typeface="Montserrat SemiBold" panose="00000700000000000000" pitchFamily="2" charset="-52"/>
              </a:rPr>
              <a:t>CTE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289913"/>
            <a:ext cx="3538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иерархических структур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8" y="1722972"/>
            <a:ext cx="5838894" cy="46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4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Рекурсивные </a:t>
            </a:r>
            <a:r>
              <a:rPr lang="en-US" sz="4000" dirty="0">
                <a:latin typeface="Montserrat SemiBold" panose="00000700000000000000" pitchFamily="2" charset="-52"/>
              </a:rPr>
              <a:t>CTE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87498" y="1249188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Пример задачи: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1708361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Задано несколько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Id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172111"/>
            <a:ext cx="29209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Получить всех предков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09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Рекурсивные </a:t>
            </a:r>
            <a:r>
              <a:rPr lang="en-US" sz="4000" dirty="0">
                <a:latin typeface="Montserrat SemiBold" panose="00000700000000000000" pitchFamily="2" charset="-52"/>
              </a:rPr>
              <a:t>CTE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87498" y="1249188"/>
            <a:ext cx="27203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Пишем класс для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CTE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7498" y="1772559"/>
            <a:ext cx="10320068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FolderHierarchy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/// 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&gt; Заданный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 &lt;/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/// 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 текущей папки &lt;/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/// 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 родительской папки &lt;/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?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ParentId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/// 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&gt; Уровень иерархии &lt;/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F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HierarchyLevel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}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5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Рекурсивные </a:t>
            </a:r>
            <a:r>
              <a:rPr lang="en-US" sz="4000" dirty="0">
                <a:latin typeface="Montserrat SemiBold" panose="00000700000000000000" pitchFamily="2" charset="-52"/>
              </a:rPr>
              <a:t>CTE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4357" y="1173887"/>
            <a:ext cx="6440962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hierarchyCte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GetCte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FolderHierarchy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hierarchy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.Folders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23 ||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11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FolderHierarchy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ParentId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.ParentId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HierarchyLevel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1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.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Concat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.Folders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hierarchy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equals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.ParentId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FolderHierarchy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.StartId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ParentId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.ParentId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HierarchyLevel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.HierarchyLevel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+ 1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);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});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27737" y="1949570"/>
            <a:ext cx="0" cy="1686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5000705" y="2129082"/>
            <a:ext cx="1930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Начало поиска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5000704" y="2559969"/>
            <a:ext cx="13420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Задаём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Id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52688" y="4034932"/>
            <a:ext cx="0" cy="1686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225656" y="4214444"/>
            <a:ext cx="1265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Рекурсия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225655" y="4645331"/>
            <a:ext cx="18870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JOIN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родителя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91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510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Рекурсивные </a:t>
            </a:r>
            <a:r>
              <a:rPr lang="en-US" sz="4000" dirty="0">
                <a:latin typeface="Montserrat SemiBold" panose="00000700000000000000" pitchFamily="2" charset="-52"/>
              </a:rPr>
              <a:t>CTE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39" y="1201481"/>
            <a:ext cx="10008433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RECURSIVE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hierarchy0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StartId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CurrentId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HierarchyLevel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ParentId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id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id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parent_id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test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folder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id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id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ALL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h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StartId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f_1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id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h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HierarchyLevel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f_1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parent_id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test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folder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f_1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INNER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hierarchy0 h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f_1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id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h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ParentId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hierarchy0 t1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"StartId"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"HierarchyLevel"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344" y="1244610"/>
            <a:ext cx="3150195" cy="41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Табличные функции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87498" y="1249188"/>
            <a:ext cx="3408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Пример сложного запроса: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1708361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Вызываем табличную функцию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172111"/>
            <a:ext cx="3424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JOIN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результата с таблицей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F2CDD6-59B5-47B7-A0B2-4400AB0A1F24}"/>
              </a:ext>
            </a:extLst>
          </p:cNvPr>
          <p:cNvSpPr/>
          <p:nvPr/>
        </p:nvSpPr>
        <p:spPr>
          <a:xfrm>
            <a:off x="0" y="0"/>
            <a:ext cx="12192000" cy="3596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27040-0E3F-41DC-8867-739552ABF0A7}"/>
              </a:ext>
            </a:extLst>
          </p:cNvPr>
          <p:cNvSpPr txBox="1"/>
          <p:nvPr/>
        </p:nvSpPr>
        <p:spPr>
          <a:xfrm>
            <a:off x="479375" y="1223022"/>
            <a:ext cx="10925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ORM </a:t>
            </a:r>
            <a:r>
              <a:rPr lang="en-US" sz="8800" b="1" dirty="0" smtClean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"LINQ </a:t>
            </a:r>
            <a:r>
              <a:rPr lang="en-US" sz="8800" b="1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to </a:t>
            </a:r>
            <a:r>
              <a:rPr lang="en-US" sz="8800" b="1" dirty="0" smtClean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DB"</a:t>
            </a:r>
            <a:endParaRPr lang="ru-RU" sz="8800" b="1" dirty="0">
              <a:solidFill>
                <a:schemeClr val="bg1"/>
              </a:solidFill>
              <a:latin typeface="Montserrat" panose="00000500000000000000" pitchFamily="2" charset="-52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367CD-D657-42DD-83DA-9F301E6C6800}"/>
              </a:ext>
            </a:extLst>
          </p:cNvPr>
          <p:cNvSpPr txBox="1"/>
          <p:nvPr/>
        </p:nvSpPr>
        <p:spPr>
          <a:xfrm>
            <a:off x="479375" y="2545666"/>
            <a:ext cx="1171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используем возможности 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Postgres </a:t>
            </a: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по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  <a:cs typeface="Segoe UI" panose="020B0502040204020203" pitchFamily="34" charset="0"/>
              </a:rPr>
              <a:t>максимуму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2B952-9C33-4105-B3C3-13F2C5B21ED2}"/>
              </a:ext>
            </a:extLst>
          </p:cNvPr>
          <p:cNvSpPr txBox="1"/>
          <p:nvPr/>
        </p:nvSpPr>
        <p:spPr>
          <a:xfrm>
            <a:off x="445271" y="3970939"/>
            <a:ext cx="2028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Montserrat" panose="00000500000000000000" pitchFamily="2" charset="-52"/>
              </a:rPr>
              <a:t>Обо мне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51065-C9AA-4178-A86A-5E231999DDF2}"/>
              </a:ext>
            </a:extLst>
          </p:cNvPr>
          <p:cNvSpPr txBox="1"/>
          <p:nvPr/>
        </p:nvSpPr>
        <p:spPr>
          <a:xfrm>
            <a:off x="469547" y="4646457"/>
            <a:ext cx="4302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Фадеев Алексей Сергеевич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D2926-ADD6-4244-A564-4D87B51C0714}"/>
              </a:ext>
            </a:extLst>
          </p:cNvPr>
          <p:cNvSpPr txBox="1"/>
          <p:nvPr/>
        </p:nvSpPr>
        <p:spPr>
          <a:xfrm>
            <a:off x="469547" y="5049831"/>
            <a:ext cx="4209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Старший разработчик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.NET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F0B83-1F24-4370-AAE4-72B524F7BA07}"/>
              </a:ext>
            </a:extLst>
          </p:cNvPr>
          <p:cNvSpPr txBox="1"/>
          <p:nvPr/>
        </p:nvSpPr>
        <p:spPr>
          <a:xfrm>
            <a:off x="469547" y="5451721"/>
            <a:ext cx="41168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Компания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sibedge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, 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г.Томск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D28FC-F804-410F-9A6A-E06142F402C1}"/>
              </a:ext>
            </a:extLst>
          </p:cNvPr>
          <p:cNvSpPr txBox="1"/>
          <p:nvPr/>
        </p:nvSpPr>
        <p:spPr>
          <a:xfrm>
            <a:off x="5288954" y="3970939"/>
            <a:ext cx="4634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Montserrat" panose="00000500000000000000" pitchFamily="2" charset="-52"/>
              </a:rPr>
              <a:t>Сфера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C3F18-1745-45D9-A031-815F4476A5E3}"/>
              </a:ext>
            </a:extLst>
          </p:cNvPr>
          <p:cNvSpPr txBox="1"/>
          <p:nvPr/>
        </p:nvSpPr>
        <p:spPr>
          <a:xfrm>
            <a:off x="5313230" y="4646457"/>
            <a:ext cx="3248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Backend-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разработка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0A7E8B-9920-4C51-8C62-017982DFA3B6}"/>
              </a:ext>
            </a:extLst>
          </p:cNvPr>
          <p:cNvSpPr txBox="1"/>
          <p:nvPr/>
        </p:nvSpPr>
        <p:spPr>
          <a:xfrm>
            <a:off x="5313230" y="5049831"/>
            <a:ext cx="4464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Работа с СУБД, оптимизация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6B2A68-8889-46B7-95D5-98E83BD7D903}"/>
              </a:ext>
            </a:extLst>
          </p:cNvPr>
          <p:cNvSpPr txBox="1"/>
          <p:nvPr/>
        </p:nvSpPr>
        <p:spPr>
          <a:xfrm>
            <a:off x="5313230" y="5451721"/>
            <a:ext cx="4092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Используем: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PostgreSQL,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Microsoft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SQL Server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7248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Табличные функции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20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4994" y="1213469"/>
            <a:ext cx="1031965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GenerateSeries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(5600, 5700)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Items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equals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lue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994" y="31216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GENERATE_SERIES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p_1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p_2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gs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INNER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items a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gs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4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Табличные функции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21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87498" y="1249188"/>
            <a:ext cx="3408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Пример сложного запроса: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1708361"/>
            <a:ext cx="32031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Делаем запрос к таблице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172111"/>
            <a:ext cx="7661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Поля результата подставляем в аргументы табличной функции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388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Табличные функции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22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9364" y="1213469"/>
            <a:ext cx="10238792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Items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GenerateSeries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lue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V</a:t>
            </a:r>
            <a:r>
              <a:rPr lang="ru-RU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ru-R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lue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+ 10)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994" y="3250172"/>
            <a:ext cx="7676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gs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items a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INNER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LATERAL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GENERATE_SERIES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94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60677" y="455677"/>
            <a:ext cx="769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И всё же, </a:t>
            </a:r>
            <a:r>
              <a:rPr lang="en-US" sz="4000" dirty="0">
                <a:latin typeface="Montserrat SemiBold" panose="00000700000000000000" pitchFamily="2" charset="-52"/>
              </a:rPr>
              <a:t>ORM </a:t>
            </a:r>
            <a:r>
              <a:rPr lang="ru-RU" sz="4000" dirty="0">
                <a:latin typeface="Montserrat SemiBold" panose="00000700000000000000" pitchFamily="2" charset="-52"/>
              </a:rPr>
              <a:t>ограничены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23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021329" y="1722034"/>
            <a:ext cx="7335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…с массой конструкций, выходящих за рамки стандарта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SQL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79806" y="1245845"/>
            <a:ext cx="4179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Особенно при работе с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Postgres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16451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LINQ to DB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766102"/>
            <a:ext cx="4330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Богатый функционал «из коробки»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289913"/>
            <a:ext cx="3807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Альтернативная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ORM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.NET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242291"/>
            <a:ext cx="4870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Возможность легко писать расширения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718480"/>
            <a:ext cx="3701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Высокая производительность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76650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10179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Встроенный полнотекстовый поиск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7029" y="1571470"/>
            <a:ext cx="8224603" cy="108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'a fat cat sat on a mat and ate a fat rat'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tsvector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@@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ru-RU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'</a:t>
            </a:r>
            <a:r>
              <a:rPr lang="ru-RU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cat</a:t>
            </a:r>
            <a:r>
              <a:rPr lang="ru-RU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&amp; </a:t>
            </a:r>
            <a:r>
              <a:rPr lang="ru-RU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rat</a:t>
            </a:r>
            <a:r>
              <a:rPr lang="ru-RU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'</a:t>
            </a:r>
            <a:r>
              <a:rPr lang="ru-RU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::</a:t>
            </a:r>
            <a:r>
              <a:rPr lang="ru-RU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tsquery</a:t>
            </a:r>
            <a:r>
              <a:rPr lang="ru-RU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717029" y="2547674"/>
            <a:ext cx="57992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Удобно делать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tsvector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вычисляемой колонкой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425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10179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Встроенный полнотекстовый поиск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58223" y="1289913"/>
            <a:ext cx="4553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LinqToDb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пишем метод-расширение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7022" y="2142798"/>
            <a:ext cx="10033417" cy="1508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Sql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Expression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"{0} @@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to_tsquery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russian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', {1})"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ServerSideOnly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true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Precedence =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Precedence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.Comparison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IsPredicate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true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)]</a:t>
            </a:r>
            <a:b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 static bool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Matches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NpgsqlTsVector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string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=&gt;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throw new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NotImplementedException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8223" y="4061660"/>
            <a:ext cx="767246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.Folders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.FullTextData.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Matches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"лесные | дикие"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40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10179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Встроенный полнотекстовый поиск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0192" y="1332412"/>
            <a:ext cx="767246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.Folders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.FullTextData.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Matches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"лесные | дикие"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0192" y="26831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folder x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full_text_data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@@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to_tsquery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russian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ru-RU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лесные | дикие'</a:t>
            </a:r>
            <a:r>
              <a:rPr lang="ru-RU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ru-RU" dirty="0">
              <a:latin typeface="Consolas" panose="020B06090202040302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798" y="2945568"/>
            <a:ext cx="5086917" cy="3358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710192" y="5708342"/>
            <a:ext cx="3772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Поддержка словарей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Hunspell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81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8026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Поиск в пространстве (</a:t>
            </a:r>
            <a:r>
              <a:rPr lang="en-US" sz="4000" dirty="0">
                <a:latin typeface="Montserrat SemiBold" panose="00000700000000000000" pitchFamily="2" charset="-52"/>
              </a:rPr>
              <a:t>KNN)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39" y="1520465"/>
            <a:ext cx="487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point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point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latin typeface="Consolas" panose="020B06090202040302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10" y="1357168"/>
            <a:ext cx="2081719" cy="25097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5739" y="224270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5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75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8026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Поиск в пространстве (</a:t>
            </a:r>
            <a:r>
              <a:rPr lang="en-US" sz="4000" dirty="0">
                <a:latin typeface="Montserrat SemiBold" panose="00000700000000000000" pitchFamily="2" charset="-52"/>
              </a:rPr>
              <a:t>KNN)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908" y="14608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building 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coordinates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point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53.7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87.7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LIMIT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latin typeface="Consolas" panose="020B06090202040302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40" y="3097645"/>
            <a:ext cx="6821868" cy="30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Проблемы </a:t>
            </a:r>
            <a:r>
              <a:rPr lang="en-US" sz="4000" dirty="0">
                <a:latin typeface="Montserrat SemiBold" panose="00000700000000000000" pitchFamily="2" charset="-52"/>
              </a:rPr>
              <a:t>ORM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421709"/>
            <a:ext cx="5620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Ограниченность (многое не поддерживается)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505573"/>
            <a:ext cx="6375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Встречаются плохие запросы для простых операций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32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8026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Поиск в пространстве (</a:t>
            </a:r>
            <a:r>
              <a:rPr lang="en-US" sz="4000" dirty="0">
                <a:latin typeface="Montserrat SemiBold" panose="00000700000000000000" pitchFamily="2" charset="-52"/>
              </a:rPr>
              <a:t>KNN)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5739" y="1244611"/>
            <a:ext cx="8853035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"{0} &lt;-&gt; {1}"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Distance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NpgsqlPoint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p1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NpgsqlPoint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p2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5739" y="2991098"/>
            <a:ext cx="9248932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myPoint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NpgsqlPoint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 X = 48,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 = 46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.Airports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Distance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PgExt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Distance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myPoint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.Coordinates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OrderBy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.Distance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Take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(10)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03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8026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Поиск в пространстве (</a:t>
            </a:r>
            <a:r>
              <a:rPr lang="en-US" sz="4000" dirty="0">
                <a:latin typeface="Montserrat SemiBold" panose="00000700000000000000" pitchFamily="2" charset="-52"/>
              </a:rPr>
              <a:t>KNN)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39" y="1476772"/>
            <a:ext cx="6896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airport_name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city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coordinates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timezone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myPoint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coordinates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airports x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myPoint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coordinates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LIMIT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take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9" y="4439749"/>
            <a:ext cx="60435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PostGIS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правильные расстояния на земном шаре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38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4341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32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14994" y="1213469"/>
            <a:ext cx="37208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Поиск по вхождению объекта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2525" y="1846881"/>
            <a:ext cx="2745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"Moscow",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Москва",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Moscou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37450" y="2123880"/>
            <a:ext cx="2745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Москва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9129" y="2400879"/>
            <a:ext cx="54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@&gt;</a:t>
            </a:r>
            <a:endParaRPr lang="ru-RU" dirty="0">
              <a:latin typeface="Consolas" panose="020B0609020204030204" pitchFamily="49" charset="0"/>
            </a:endParaRPr>
          </a:p>
        </p:txBody>
      </p:sp>
      <p:pic>
        <p:nvPicPr>
          <p:cNvPr id="13" name="Picture 8" descr="Картинки по запросу fail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50" y="4505415"/>
            <a:ext cx="428224" cy="4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ok ic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72" y="2123880"/>
            <a:ext cx="690309" cy="6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02525" y="4008686"/>
            <a:ext cx="2745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"Moscow",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Москва",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Moscou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37450" y="4285685"/>
            <a:ext cx="2745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"</a:t>
            </a:r>
            <a:r>
              <a:rPr lang="en-US" dirty="0" err="1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Томск"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99129" y="4562684"/>
            <a:ext cx="54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@&gt;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2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4341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33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4994" y="4208240"/>
            <a:ext cx="913860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"{0}-&gt;&gt;{1}"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JsonChildText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994" y="1708255"/>
            <a:ext cx="946804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"{0} @&gt; {1}::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jsonb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.Comparison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IsPredicate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JsonContains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j1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j2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14994" y="3737905"/>
            <a:ext cx="3467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Значение по ключу объекта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14994" y="1252917"/>
            <a:ext cx="6332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Вхождение (для поиска, поддерживаются индексы)</a:t>
            </a:r>
          </a:p>
        </p:txBody>
      </p:sp>
    </p:spTree>
    <p:extLst>
      <p:ext uri="{BB962C8B-B14F-4D97-AF65-F5344CB8AC3E}">
        <p14:creationId xmlns:p14="http://schemas.microsoft.com/office/powerpoint/2010/main" val="639901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4341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4994" y="43639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airport_name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city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-&gt;&gt;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airports_data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@&gt;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filterJson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jsonb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LIMIT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take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4994" y="1263457"/>
            <a:ext cx="10343951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Tomsk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filterJson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JsonSerializer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Serialize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.AirportsDatas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.City.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JsonContains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filterJson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.AirportName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City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.City.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JsonChildText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})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FirstOrDefaultAsync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55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825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Продвинутый 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35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14994" y="1213469"/>
            <a:ext cx="2548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Расширение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jsquery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993" y="1921355"/>
            <a:ext cx="881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js_test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@@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'%(NOT #(NOT ($ &gt;= 0 AND $ &lt;= 1)) AND $ IS ARRAY)'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jsquery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7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825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Продвинутый 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36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4994" y="1471090"/>
            <a:ext cx="10597194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"{0} @@ {1}::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jsquery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.Comparison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IsPredicate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MatchesJsquery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query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4994" y="3216717"/>
            <a:ext cx="10343951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Items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MatchesJsquery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ru-RU" altLang="ru-RU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ru-RU" dirty="0">
                <a:solidFill>
                  <a:srgbClr val="A31515"/>
                </a:solidFill>
                <a:latin typeface="Consolas" panose="020B0609020204030204" pitchFamily="49" charset="0"/>
              </a:rPr>
              <a:t>#:.%:($ &gt;= 0 AND $ &lt;= 1)</a:t>
            </a:r>
            <a:r>
              <a:rPr lang="ru-RU" altLang="ru-RU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994" y="4685345"/>
            <a:ext cx="7933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  <a:r>
              <a:rPr lang="en-US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 x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@@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'#:.%:($ &gt;= 0 AND $ &lt;= 1)'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jsquery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15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004" y="6245290"/>
            <a:ext cx="1430694" cy="441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4388"/>
            <a:ext cx="10736581" cy="63068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51070" y="4267200"/>
            <a:ext cx="1897380" cy="2438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51070" y="4983480"/>
            <a:ext cx="1897380" cy="2438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84525" y="5227320"/>
            <a:ext cx="1897380" cy="2438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39053" y="4983480"/>
            <a:ext cx="1897380" cy="2438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889217" y="1299715"/>
            <a:ext cx="4590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https://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2015.codefest.ru/lecture/1000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1779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7004" y="6245290"/>
            <a:ext cx="1430694" cy="441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4388"/>
            <a:ext cx="10736581" cy="63068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51070" y="4267200"/>
            <a:ext cx="1897380" cy="2438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51070" y="4983480"/>
            <a:ext cx="1897380" cy="2438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84525" y="5227320"/>
            <a:ext cx="1897380" cy="2438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39053" y="4983480"/>
            <a:ext cx="1897380" cy="2438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84669" y="1987532"/>
            <a:ext cx="5522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js_test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@@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'*.color="red"'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jsquery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2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825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Продвинутый 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39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4994" y="1529998"/>
            <a:ext cx="1103667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ru-RU" dirty="0">
                <a:solidFill>
                  <a:srgbClr val="A31515"/>
                </a:solidFill>
                <a:latin typeface="Consolas" panose="020B0609020204030204" pitchFamily="49" charset="0"/>
              </a:rPr>
              <a:t>{0} @@ '*.{1}=\"{2}\"')::</a:t>
            </a:r>
            <a:r>
              <a:rPr lang="en-US" altLang="ru-RU" dirty="0" err="1">
                <a:solidFill>
                  <a:srgbClr val="A31515"/>
                </a:solidFill>
                <a:latin typeface="Consolas" panose="020B0609020204030204" pitchFamily="49" charset="0"/>
              </a:rPr>
              <a:t>jsquery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.Comparison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IsPredicate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JsonContainsAnywhere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5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69043" y="1091781"/>
            <a:ext cx="3668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" dirty="0"/>
              <a:t>SELECT </a:t>
            </a:r>
          </a:p>
          <a:p>
            <a:r>
              <a:rPr lang="ru-RU" sz="450" dirty="0"/>
              <a:t>    [Project1].[</a:t>
            </a:r>
            <a:r>
              <a:rPr lang="ru-RU" sz="450" dirty="0" err="1"/>
              <a:t>Id</a:t>
            </a:r>
            <a:r>
              <a:rPr lang="ru-RU" sz="450" dirty="0"/>
              <a:t>] AS [</a:t>
            </a:r>
            <a:r>
              <a:rPr lang="ru-RU" sz="450" dirty="0" err="1"/>
              <a:t>Id</a:t>
            </a:r>
            <a:r>
              <a:rPr lang="ru-RU" sz="450" dirty="0"/>
              <a:t>], </a:t>
            </a:r>
          </a:p>
          <a:p>
            <a:r>
              <a:rPr lang="ru-RU" sz="450" dirty="0"/>
              <a:t>    [Project1].[</a:t>
            </a:r>
            <a:r>
              <a:rPr lang="ru-RU" sz="450" dirty="0" err="1"/>
              <a:t>OrderId</a:t>
            </a:r>
            <a:r>
              <a:rPr lang="ru-RU" sz="450" dirty="0"/>
              <a:t>] AS [</a:t>
            </a:r>
            <a:r>
              <a:rPr lang="ru-RU" sz="450" dirty="0" err="1"/>
              <a:t>OrderId</a:t>
            </a:r>
            <a:r>
              <a:rPr lang="ru-RU" sz="450" dirty="0"/>
              <a:t>], </a:t>
            </a:r>
          </a:p>
          <a:p>
            <a:r>
              <a:rPr lang="ru-RU" sz="450" dirty="0"/>
              <a:t>    [Project1].[</a:t>
            </a:r>
            <a:r>
              <a:rPr lang="ru-RU" sz="450" dirty="0" err="1"/>
              <a:t>Code</a:t>
            </a:r>
            <a:r>
              <a:rPr lang="ru-RU" sz="450" dirty="0"/>
              <a:t>] AS [</a:t>
            </a:r>
            <a:r>
              <a:rPr lang="ru-RU" sz="450" dirty="0" err="1"/>
              <a:t>Code</a:t>
            </a:r>
            <a:r>
              <a:rPr lang="ru-RU" sz="450" dirty="0"/>
              <a:t>], </a:t>
            </a:r>
          </a:p>
          <a:p>
            <a:r>
              <a:rPr lang="ru-RU" sz="450" dirty="0"/>
              <a:t>    [Project1].[</a:t>
            </a:r>
            <a:r>
              <a:rPr lang="ru-RU" sz="450" dirty="0" err="1"/>
              <a:t>Description</a:t>
            </a:r>
            <a:r>
              <a:rPr lang="ru-RU" sz="450" dirty="0"/>
              <a:t>] AS [</a:t>
            </a:r>
            <a:r>
              <a:rPr lang="ru-RU" sz="450" dirty="0" err="1"/>
              <a:t>Description</a:t>
            </a:r>
            <a:r>
              <a:rPr lang="ru-RU" sz="450" dirty="0"/>
              <a:t>], </a:t>
            </a:r>
          </a:p>
          <a:p>
            <a:r>
              <a:rPr lang="ru-RU" sz="450" dirty="0"/>
              <a:t>    [Project1].[</a:t>
            </a:r>
            <a:r>
              <a:rPr lang="ru-RU" sz="450" dirty="0" err="1"/>
              <a:t>Name</a:t>
            </a:r>
            <a:r>
              <a:rPr lang="ru-RU" sz="450" dirty="0"/>
              <a:t>] AS [</a:t>
            </a:r>
            <a:r>
              <a:rPr lang="ru-RU" sz="450" dirty="0" err="1"/>
              <a:t>Name</a:t>
            </a:r>
            <a:r>
              <a:rPr lang="ru-RU" sz="450" dirty="0"/>
              <a:t>], </a:t>
            </a:r>
          </a:p>
          <a:p>
            <a:r>
              <a:rPr lang="ru-RU" sz="450" dirty="0"/>
              <a:t>    [Project1].[</a:t>
            </a:r>
            <a:r>
              <a:rPr lang="ru-RU" sz="450" dirty="0" err="1"/>
              <a:t>SortOrder</a:t>
            </a:r>
            <a:r>
              <a:rPr lang="ru-RU" sz="450" dirty="0"/>
              <a:t>] AS [</a:t>
            </a:r>
            <a:r>
              <a:rPr lang="ru-RU" sz="450" dirty="0" err="1"/>
              <a:t>SortOrder</a:t>
            </a:r>
            <a:r>
              <a:rPr lang="ru-RU" sz="450" dirty="0"/>
              <a:t>], </a:t>
            </a:r>
          </a:p>
          <a:p>
            <a:r>
              <a:rPr lang="ru-RU" sz="450" dirty="0"/>
              <a:t>    [Project1].[C1] AS [C1], </a:t>
            </a:r>
          </a:p>
          <a:p>
            <a:r>
              <a:rPr lang="ru-RU" sz="450" dirty="0"/>
              <a:t>    [Project1].[C2] AS [C2], </a:t>
            </a:r>
          </a:p>
          <a:p>
            <a:r>
              <a:rPr lang="ru-RU" sz="450" dirty="0"/>
              <a:t>    [Project1].[</a:t>
            </a:r>
            <a:r>
              <a:rPr lang="ru-RU" sz="450" dirty="0" err="1"/>
              <a:t>BoxQuantity</a:t>
            </a:r>
            <a:r>
              <a:rPr lang="ru-RU" sz="450" dirty="0"/>
              <a:t>] AS [</a:t>
            </a:r>
            <a:r>
              <a:rPr lang="ru-RU" sz="450" dirty="0" err="1"/>
              <a:t>BoxQuantity</a:t>
            </a:r>
            <a:r>
              <a:rPr lang="ru-RU" sz="450" dirty="0"/>
              <a:t>]</a:t>
            </a:r>
          </a:p>
          <a:p>
            <a:r>
              <a:rPr lang="ru-RU" sz="450" dirty="0"/>
              <a:t>    FROM ( SELECT </a:t>
            </a:r>
          </a:p>
          <a:p>
            <a:r>
              <a:rPr lang="ru-RU" sz="450" dirty="0"/>
              <a:t>        [Extent1].[</a:t>
            </a:r>
            <a:r>
              <a:rPr lang="ru-RU" sz="450" dirty="0" err="1"/>
              <a:t>Id</a:t>
            </a:r>
            <a:r>
              <a:rPr lang="ru-RU" sz="450" dirty="0"/>
              <a:t>] AS [</a:t>
            </a:r>
            <a:r>
              <a:rPr lang="ru-RU" sz="450" dirty="0" err="1"/>
              <a:t>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[Extent1].[</a:t>
            </a:r>
            <a:r>
              <a:rPr lang="ru-RU" sz="450" dirty="0" err="1"/>
              <a:t>OrderId</a:t>
            </a:r>
            <a:r>
              <a:rPr lang="ru-RU" sz="450" dirty="0"/>
              <a:t>] AS [</a:t>
            </a:r>
            <a:r>
              <a:rPr lang="ru-RU" sz="450" dirty="0" err="1"/>
              <a:t>OrderId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[Extent1].[</a:t>
            </a:r>
            <a:r>
              <a:rPr lang="ru-RU" sz="450" dirty="0" err="1"/>
              <a:t>BoxQuantity</a:t>
            </a:r>
            <a:r>
              <a:rPr lang="ru-RU" sz="450" dirty="0"/>
              <a:t>] AS [</a:t>
            </a:r>
            <a:r>
              <a:rPr lang="ru-RU" sz="450" dirty="0" err="1"/>
              <a:t>BoxQuantity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Code</a:t>
            </a:r>
            <a:r>
              <a:rPr lang="ru-RU" sz="450" dirty="0"/>
              <a:t>] AS [</a:t>
            </a:r>
            <a:r>
              <a:rPr lang="ru-RU" sz="450" dirty="0" err="1"/>
              <a:t>Code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Description</a:t>
            </a:r>
            <a:r>
              <a:rPr lang="ru-RU" sz="450" dirty="0"/>
              <a:t>] AS [</a:t>
            </a:r>
            <a:r>
              <a:rPr lang="ru-RU" sz="450" dirty="0" err="1"/>
              <a:t>Description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[Extent5].[</a:t>
            </a:r>
            <a:r>
              <a:rPr lang="ru-RU" sz="450" dirty="0" err="1"/>
              <a:t>Name</a:t>
            </a:r>
            <a:r>
              <a:rPr lang="ru-RU" sz="450" dirty="0"/>
              <a:t>] AS [</a:t>
            </a:r>
            <a:r>
              <a:rPr lang="ru-RU" sz="450" dirty="0" err="1"/>
              <a:t>Name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[Extent5].[</a:t>
            </a:r>
            <a:r>
              <a:rPr lang="ru-RU" sz="450" dirty="0" err="1"/>
              <a:t>SortOrder</a:t>
            </a:r>
            <a:r>
              <a:rPr lang="ru-RU" sz="450" dirty="0"/>
              <a:t>] AS [</a:t>
            </a:r>
            <a:r>
              <a:rPr lang="ru-RU" sz="450" dirty="0" err="1"/>
              <a:t>SortOrder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CASE WHEN ([Extent3].[</a:t>
            </a:r>
            <a:r>
              <a:rPr lang="ru-RU" sz="450" dirty="0" err="1"/>
              <a:t>Id</a:t>
            </a:r>
            <a:r>
              <a:rPr lang="ru-RU" sz="450" dirty="0"/>
              <a:t>] IS NULL) THEN 0 ELSE [Extent3].[</a:t>
            </a:r>
            <a:r>
              <a:rPr lang="ru-RU" sz="450" dirty="0" err="1"/>
              <a:t>CutCodeAnnotation</a:t>
            </a:r>
            <a:r>
              <a:rPr lang="ru-RU" sz="450" dirty="0"/>
              <a:t>] END AS [C1], </a:t>
            </a:r>
          </a:p>
          <a:p>
            <a:r>
              <a:rPr lang="ru-RU" sz="450" dirty="0"/>
              <a:t>        CASE WHEN ([GroupBy1].[K1] IS NULL) THEN 0 ELSE [GroupBy1].[A1] END AS [C2]</a:t>
            </a:r>
          </a:p>
          <a:p>
            <a:r>
              <a:rPr lang="ru-RU" sz="450" dirty="0"/>
              <a:t>        FROM    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OrderDetailFab</a:t>
            </a:r>
            <a:r>
              <a:rPr lang="ru-RU" sz="450" dirty="0"/>
              <a:t>] AS [Extent1]</a:t>
            </a:r>
          </a:p>
          <a:p>
            <a:r>
              <a:rPr lang="ru-RU" sz="450" dirty="0"/>
              <a:t>        LEFT OUTER JOIN  (SELECT </a:t>
            </a:r>
          </a:p>
          <a:p>
            <a:r>
              <a:rPr lang="ru-RU" sz="450" dirty="0"/>
              <a:t>            [Extent2].[</a:t>
            </a:r>
            <a:r>
              <a:rPr lang="ru-RU" sz="450" dirty="0" err="1"/>
              <a:t>DetailId</a:t>
            </a:r>
            <a:r>
              <a:rPr lang="ru-RU" sz="450" dirty="0"/>
              <a:t>] AS [K1], </a:t>
            </a:r>
          </a:p>
          <a:p>
            <a:r>
              <a:rPr lang="ru-RU" sz="450" dirty="0"/>
              <a:t>            SUM([Extent2].[</a:t>
            </a:r>
            <a:r>
              <a:rPr lang="ru-RU" sz="450" dirty="0" err="1"/>
              <a:t>ScaleQuantity</a:t>
            </a:r>
            <a:r>
              <a:rPr lang="ru-RU" sz="450" dirty="0"/>
              <a:t>]) AS [A1]</a:t>
            </a:r>
          </a:p>
          <a:p>
            <a:r>
              <a:rPr lang="ru-RU" sz="450" dirty="0"/>
              <a:t>            FROM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ProcessingLog</a:t>
            </a:r>
            <a:r>
              <a:rPr lang="ru-RU" sz="450" dirty="0"/>
              <a:t>] AS [Extent2]</a:t>
            </a:r>
          </a:p>
          <a:p>
            <a:r>
              <a:rPr lang="ru-RU" sz="450" dirty="0"/>
              <a:t>            WHERE ([Extent2].[</a:t>
            </a:r>
            <a:r>
              <a:rPr lang="ru-RU" sz="450" dirty="0" err="1"/>
              <a:t>OrderId</a:t>
            </a:r>
            <a:r>
              <a:rPr lang="ru-RU" sz="450" dirty="0"/>
              <a:t>] = @p__linq__0) AND (2 = [Extent2].[</a:t>
            </a:r>
            <a:r>
              <a:rPr lang="ru-RU" sz="450" dirty="0" err="1"/>
              <a:t>BusinessUnitId</a:t>
            </a:r>
            <a:r>
              <a:rPr lang="ru-RU" sz="450" dirty="0"/>
              <a:t>])</a:t>
            </a:r>
          </a:p>
          <a:p>
            <a:r>
              <a:rPr lang="ru-RU" sz="450" dirty="0"/>
              <a:t>            GROUP BY [Extent2].[</a:t>
            </a:r>
            <a:r>
              <a:rPr lang="ru-RU" sz="450" dirty="0" err="1"/>
              <a:t>DetailId</a:t>
            </a:r>
            <a:r>
              <a:rPr lang="ru-RU" sz="450" dirty="0"/>
              <a:t>] ) AS [GroupBy1] ON [Extent1].[</a:t>
            </a:r>
            <a:r>
              <a:rPr lang="ru-RU" sz="450" dirty="0" err="1"/>
              <a:t>Id</a:t>
            </a:r>
            <a:r>
              <a:rPr lang="ru-RU" sz="450" dirty="0"/>
              <a:t>] = [GroupBy1].[K1]</a:t>
            </a:r>
          </a:p>
          <a:p>
            <a:r>
              <a:rPr lang="ru-RU" sz="450" dirty="0"/>
              <a:t>        LEFT OUTER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ProductVariant</a:t>
            </a:r>
            <a:r>
              <a:rPr lang="ru-RU" sz="450" dirty="0"/>
              <a:t>] AS [Extent3] ON ([Extent1].[</a:t>
            </a:r>
            <a:r>
              <a:rPr lang="ru-RU" sz="450" dirty="0" err="1"/>
              <a:t>ProductId</a:t>
            </a:r>
            <a:r>
              <a:rPr lang="ru-RU" sz="450" dirty="0"/>
              <a:t>] </a:t>
            </a:r>
          </a:p>
          <a:p>
            <a:r>
              <a:rPr lang="ru-RU" sz="450" dirty="0"/>
              <a:t>            = [Extent3].[</a:t>
            </a:r>
            <a:r>
              <a:rPr lang="ru-RU" sz="450" dirty="0" err="1"/>
              <a:t>ProductId</a:t>
            </a:r>
            <a:r>
              <a:rPr lang="ru-RU" sz="450" dirty="0"/>
              <a:t>]) AND (([Extent1].[</a:t>
            </a:r>
            <a:r>
              <a:rPr lang="ru-RU" sz="450" dirty="0" err="1"/>
              <a:t>VariantId</a:t>
            </a:r>
            <a:r>
              <a:rPr lang="ru-RU" sz="450" dirty="0"/>
              <a:t>] = [Extent3].[</a:t>
            </a:r>
            <a:r>
              <a:rPr lang="ru-RU" sz="450" dirty="0" err="1"/>
              <a:t>VariantId</a:t>
            </a:r>
            <a:r>
              <a:rPr lang="ru-RU" sz="450" dirty="0"/>
              <a:t>])</a:t>
            </a:r>
          </a:p>
          <a:p>
            <a:r>
              <a:rPr lang="ru-RU" sz="450" dirty="0"/>
              <a:t>            OR (([Extent1].[</a:t>
            </a:r>
            <a:r>
              <a:rPr lang="ru-RU" sz="450" dirty="0" err="1"/>
              <a:t>VariantId</a:t>
            </a:r>
            <a:r>
              <a:rPr lang="ru-RU" sz="450" dirty="0"/>
              <a:t>] IS NULL) AND ([Extent3].[</a:t>
            </a:r>
            <a:r>
              <a:rPr lang="ru-RU" sz="450" dirty="0" err="1"/>
              <a:t>VariantId</a:t>
            </a:r>
            <a:r>
              <a:rPr lang="ru-RU" sz="450" dirty="0"/>
              <a:t>] IS NULL)))</a:t>
            </a:r>
          </a:p>
          <a:p>
            <a:r>
              <a:rPr lang="ru-RU" sz="450" dirty="0"/>
              <a:t>        INNER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Product</a:t>
            </a:r>
            <a:r>
              <a:rPr lang="ru-RU" sz="450" dirty="0"/>
              <a:t>] AS [Extent4] ON [Extent1].[</a:t>
            </a:r>
            <a:r>
              <a:rPr lang="ru-RU" sz="450" dirty="0" err="1"/>
              <a:t>ProductId</a:t>
            </a:r>
            <a:r>
              <a:rPr lang="ru-RU" sz="450" dirty="0"/>
              <a:t>] = [Extent4].[</a:t>
            </a:r>
            <a:r>
              <a:rPr lang="ru-RU" sz="450" dirty="0" err="1"/>
              <a:t>Id</a:t>
            </a:r>
            <a:r>
              <a:rPr lang="ru-RU" sz="450" dirty="0"/>
              <a:t>]</a:t>
            </a:r>
          </a:p>
          <a:p>
            <a:r>
              <a:rPr lang="ru-RU" sz="450" dirty="0"/>
              <a:t>        INNER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PrimalCut</a:t>
            </a:r>
            <a:r>
              <a:rPr lang="ru-RU" sz="450" dirty="0"/>
              <a:t>] AS [Extent5] ON [Extent4].[</a:t>
            </a:r>
            <a:r>
              <a:rPr lang="ru-RU" sz="450" dirty="0" err="1"/>
              <a:t>PrimalCutId</a:t>
            </a:r>
            <a:r>
              <a:rPr lang="ru-RU" sz="450" dirty="0"/>
              <a:t>] = [Extent5].[</a:t>
            </a:r>
            <a:r>
              <a:rPr lang="ru-RU" sz="450" dirty="0" err="1"/>
              <a:t>Id</a:t>
            </a:r>
            <a:r>
              <a:rPr lang="ru-RU" sz="450" dirty="0"/>
              <a:t>]</a:t>
            </a:r>
          </a:p>
          <a:p>
            <a:r>
              <a:rPr lang="ru-RU" sz="450" dirty="0"/>
              <a:t>        WHERE ([Extent1].[</a:t>
            </a:r>
            <a:r>
              <a:rPr lang="ru-RU" sz="450" dirty="0" err="1"/>
              <a:t>OrderId</a:t>
            </a:r>
            <a:r>
              <a:rPr lang="ru-RU" sz="450" dirty="0"/>
              <a:t>] = @p__linq__1) AND ((@p__linq__2 IS NULL) OR ([Extent4].[</a:t>
            </a:r>
            <a:r>
              <a:rPr lang="ru-RU" sz="450" dirty="0" err="1"/>
              <a:t>PrimalCutId</a:t>
            </a:r>
            <a:r>
              <a:rPr lang="ru-RU" sz="450" dirty="0"/>
              <a:t>] = @p__linq__3) OR (1 = 0))</a:t>
            </a:r>
          </a:p>
          <a:p>
            <a:r>
              <a:rPr lang="ru-RU" sz="450" dirty="0"/>
              <a:t>    )  AS [Project1]</a:t>
            </a:r>
          </a:p>
          <a:p>
            <a:r>
              <a:rPr lang="ru-RU" sz="450" dirty="0"/>
              <a:t>    ORDER BY </a:t>
            </a:r>
            <a:r>
              <a:rPr lang="ru-RU" sz="450" dirty="0" err="1"/>
              <a:t>row_number</a:t>
            </a:r>
            <a:r>
              <a:rPr lang="ru-RU" sz="450" dirty="0"/>
              <a:t>() OVER (ORDER BY [Project1].[</a:t>
            </a:r>
            <a:r>
              <a:rPr lang="ru-RU" sz="450" dirty="0" err="1"/>
              <a:t>SortOrder</a:t>
            </a:r>
            <a:r>
              <a:rPr lang="ru-RU" sz="450" dirty="0"/>
              <a:t>] ASC, [Project1].[</a:t>
            </a:r>
            <a:r>
              <a:rPr lang="ru-RU" sz="450" dirty="0" err="1"/>
              <a:t>Description</a:t>
            </a:r>
            <a:r>
              <a:rPr lang="ru-RU" sz="450" dirty="0"/>
              <a:t>] ASC, [Project1].[</a:t>
            </a:r>
            <a:r>
              <a:rPr lang="ru-RU" sz="450" dirty="0" err="1"/>
              <a:t>Code</a:t>
            </a:r>
            <a:r>
              <a:rPr lang="ru-RU" sz="450" dirty="0"/>
              <a:t>] ASC)</a:t>
            </a:r>
          </a:p>
          <a:p>
            <a:r>
              <a:rPr lang="ru-RU" sz="450" dirty="0"/>
              <a:t>    OFFSET 0 ROWS FETCH NEXT 100 ROWS ONLY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729" y="267591"/>
            <a:ext cx="177857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" dirty="0"/>
              <a:t>SELECT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Id</a:t>
            </a:r>
            <a:r>
              <a:rPr lang="ru-RU" sz="450" dirty="0"/>
              <a:t>] AS [C1], </a:t>
            </a:r>
          </a:p>
          <a:p>
            <a:r>
              <a:rPr lang="ru-RU" sz="450" dirty="0"/>
              <a:t>    [UnionAll1].[Id1] AS [C2], </a:t>
            </a:r>
          </a:p>
          <a:p>
            <a:r>
              <a:rPr lang="ru-RU" sz="450" dirty="0"/>
              <a:t>    [UnionAll1].[Id2] AS [C3], </a:t>
            </a:r>
          </a:p>
          <a:p>
            <a:r>
              <a:rPr lang="ru-RU" sz="450" dirty="0"/>
              <a:t>    [UnionAll1].[Id3] AS [C4], </a:t>
            </a:r>
          </a:p>
          <a:p>
            <a:r>
              <a:rPr lang="ru-RU" sz="450" dirty="0"/>
              <a:t>    [UnionAll1].[Id4] AS [C5], </a:t>
            </a:r>
          </a:p>
          <a:p>
            <a:r>
              <a:rPr lang="ru-RU" sz="450" dirty="0"/>
              <a:t>    [UnionAll1].[Id5] AS [C6], </a:t>
            </a:r>
          </a:p>
          <a:p>
            <a:r>
              <a:rPr lang="ru-RU" sz="450" dirty="0"/>
              <a:t>    [UnionAll1].[Id6] AS [C7], </a:t>
            </a:r>
          </a:p>
          <a:p>
            <a:r>
              <a:rPr lang="ru-RU" sz="450" dirty="0"/>
              <a:t>    [UnionAll1].[Code1] AS [C8],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VariantId</a:t>
            </a:r>
            <a:r>
              <a:rPr lang="ru-RU" sz="450" dirty="0"/>
              <a:t>] AS [C9], </a:t>
            </a:r>
          </a:p>
          <a:p>
            <a:r>
              <a:rPr lang="ru-RU" sz="450" dirty="0"/>
              <a:t>    [UnionAll1].[Description1] AS [C10],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Name</a:t>
            </a:r>
            <a:r>
              <a:rPr lang="ru-RU" sz="450" dirty="0"/>
              <a:t>] AS [C11],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BoxQuantity</a:t>
            </a:r>
            <a:r>
              <a:rPr lang="ru-RU" sz="450" dirty="0"/>
              <a:t>] AS [C12], </a:t>
            </a:r>
          </a:p>
          <a:p>
            <a:r>
              <a:rPr lang="ru-RU" sz="450" dirty="0"/>
              <a:t>    [UnionAll1].[C1] AS [C13], </a:t>
            </a:r>
          </a:p>
          <a:p>
            <a:r>
              <a:rPr lang="ru-RU" sz="450" dirty="0"/>
              <a:t>    [UnionAll1].[Id7] AS [C14],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ProductId</a:t>
            </a:r>
            <a:r>
              <a:rPr lang="ru-RU" sz="450" dirty="0"/>
              <a:t>] AS [C15], </a:t>
            </a:r>
          </a:p>
          <a:p>
            <a:r>
              <a:rPr lang="ru-RU" sz="450" dirty="0"/>
              <a:t>    [UnionAll1].[VariantId1] AS [C16],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CutCodeAnnotation</a:t>
            </a:r>
            <a:r>
              <a:rPr lang="ru-RU" sz="450" dirty="0"/>
              <a:t>] AS [C17], </a:t>
            </a:r>
          </a:p>
          <a:p>
            <a:r>
              <a:rPr lang="ru-RU" sz="450" dirty="0"/>
              <a:t>    [UnionAll1].[Description2] AS [C18],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IsActive</a:t>
            </a:r>
            <a:r>
              <a:rPr lang="ru-RU" sz="450" dirty="0"/>
              <a:t>] AS [C19],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CreatedDate</a:t>
            </a:r>
            <a:r>
              <a:rPr lang="ru-RU" sz="450" dirty="0"/>
              <a:t>] AS [C20],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NutritionServingSize</a:t>
            </a:r>
            <a:r>
              <a:rPr lang="ru-RU" sz="450" dirty="0"/>
              <a:t>] AS [C21],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NutritionServingContainer</a:t>
            </a:r>
            <a:r>
              <a:rPr lang="ru-RU" sz="450" dirty="0"/>
              <a:t>] AS [C22],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NutritionCalories</a:t>
            </a:r>
            <a:r>
              <a:rPr lang="ru-RU" sz="450" dirty="0"/>
              <a:t>] AS [C23],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NutritionTotalFit</a:t>
            </a:r>
            <a:r>
              <a:rPr lang="ru-RU" sz="450" dirty="0"/>
              <a:t>] AS [C24],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NutritionSatFat</a:t>
            </a:r>
            <a:r>
              <a:rPr lang="ru-RU" sz="450" dirty="0"/>
              <a:t>] AS [C25],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NutritionTransFat</a:t>
            </a:r>
            <a:r>
              <a:rPr lang="ru-RU" sz="450" dirty="0"/>
              <a:t>] AS [C26],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NutritionCholesterol</a:t>
            </a:r>
            <a:r>
              <a:rPr lang="ru-RU" sz="450" dirty="0"/>
              <a:t>] AS [C27],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NutritionSodium</a:t>
            </a:r>
            <a:r>
              <a:rPr lang="ru-RU" sz="450" dirty="0"/>
              <a:t>] AS [C28],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NutritionCarbs</a:t>
            </a:r>
            <a:r>
              <a:rPr lang="ru-RU" sz="450" dirty="0"/>
              <a:t>] AS [C29],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NutritionFiber</a:t>
            </a:r>
            <a:r>
              <a:rPr lang="ru-RU" sz="450" dirty="0"/>
              <a:t>] AS [C30],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NutritionSugar</a:t>
            </a:r>
            <a:r>
              <a:rPr lang="ru-RU" sz="450" dirty="0"/>
              <a:t>] AS [C31],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NutritionAddedSugar</a:t>
            </a:r>
            <a:r>
              <a:rPr lang="ru-RU" sz="450" dirty="0"/>
              <a:t>] AS [C32],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NutritionProtein</a:t>
            </a:r>
            <a:r>
              <a:rPr lang="ru-RU" sz="450" dirty="0"/>
              <a:t>] AS [C33],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NutritionVitD</a:t>
            </a:r>
            <a:r>
              <a:rPr lang="ru-RU" sz="450" dirty="0"/>
              <a:t>] AS [C34],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NutritionCalcium</a:t>
            </a:r>
            <a:r>
              <a:rPr lang="ru-RU" sz="450" dirty="0"/>
              <a:t>] AS [C35],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NutritionIron</a:t>
            </a:r>
            <a:r>
              <a:rPr lang="ru-RU" sz="450" dirty="0"/>
              <a:t>] AS [C36],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NutritionPotassium</a:t>
            </a:r>
            <a:r>
              <a:rPr lang="ru-RU" sz="450" dirty="0"/>
              <a:t>] AS [C37], </a:t>
            </a:r>
          </a:p>
          <a:p>
            <a:r>
              <a:rPr lang="ru-RU" sz="450" dirty="0"/>
              <a:t>    [UnionAll1].[</a:t>
            </a:r>
            <a:r>
              <a:rPr lang="ru-RU" sz="450" dirty="0" err="1"/>
              <a:t>NutritionOverride</a:t>
            </a:r>
            <a:r>
              <a:rPr lang="ru-RU" sz="450" dirty="0"/>
              <a:t>] AS [C38], </a:t>
            </a:r>
          </a:p>
          <a:p>
            <a:r>
              <a:rPr lang="ru-RU" sz="450" dirty="0"/>
              <a:t>    [UnionAll1].[C2] AS [C39], </a:t>
            </a:r>
          </a:p>
          <a:p>
            <a:r>
              <a:rPr lang="ru-RU" sz="450" dirty="0"/>
              <a:t>    [UnionAll1].[C3] AS [C40], </a:t>
            </a:r>
          </a:p>
          <a:p>
            <a:r>
              <a:rPr lang="ru-RU" sz="450" dirty="0"/>
              <a:t>    [UnionAll1].[C4] AS [C41], </a:t>
            </a:r>
          </a:p>
          <a:p>
            <a:r>
              <a:rPr lang="ru-RU" sz="450" dirty="0"/>
              <a:t>    [UnionAll1].[C5] AS [C42], </a:t>
            </a:r>
          </a:p>
          <a:p>
            <a:r>
              <a:rPr lang="ru-RU" sz="450" dirty="0"/>
              <a:t>    [UnionAll1].[C6] AS [C43], </a:t>
            </a:r>
          </a:p>
          <a:p>
            <a:r>
              <a:rPr lang="ru-RU" sz="450" dirty="0"/>
              <a:t>    [UnionAll1].[C7] AS [C44], </a:t>
            </a:r>
          </a:p>
          <a:p>
            <a:r>
              <a:rPr lang="ru-RU" sz="450" dirty="0"/>
              <a:t>    [UnionAll1].[C8] AS [C45], </a:t>
            </a:r>
          </a:p>
          <a:p>
            <a:r>
              <a:rPr lang="ru-RU" sz="450" dirty="0"/>
              <a:t>    [UnionAll1].[C9] AS [C46], </a:t>
            </a:r>
          </a:p>
          <a:p>
            <a:r>
              <a:rPr lang="ru-RU" sz="450" dirty="0"/>
              <a:t>    [UnionAll1].[C10] AS [C47], </a:t>
            </a:r>
          </a:p>
          <a:p>
            <a:r>
              <a:rPr lang="ru-RU" sz="450" dirty="0"/>
              <a:t>    [UnionAll1].[C11] AS [C48], </a:t>
            </a:r>
          </a:p>
          <a:p>
            <a:r>
              <a:rPr lang="ru-RU" sz="450" dirty="0"/>
              <a:t>    [UnionAll1].[C12] AS [C49], </a:t>
            </a:r>
          </a:p>
          <a:p>
            <a:r>
              <a:rPr lang="ru-RU" sz="450" dirty="0"/>
              <a:t>    [UnionAll1].[C13] AS [C50], </a:t>
            </a:r>
          </a:p>
          <a:p>
            <a:r>
              <a:rPr lang="ru-RU" sz="450" dirty="0"/>
              <a:t>    [UnionAll1].[C14] AS [C51], </a:t>
            </a:r>
          </a:p>
          <a:p>
            <a:r>
              <a:rPr lang="ru-RU" sz="450" dirty="0"/>
              <a:t>    [UnionAll1].[C15] AS [C52], </a:t>
            </a:r>
          </a:p>
          <a:p>
            <a:r>
              <a:rPr lang="ru-RU" sz="450" dirty="0"/>
              <a:t>    [UnionAll1].[C16] AS [C53], </a:t>
            </a:r>
          </a:p>
          <a:p>
            <a:r>
              <a:rPr lang="ru-RU" sz="450" dirty="0"/>
              <a:t>    [UnionAll1].[C17] AS [C54], </a:t>
            </a:r>
          </a:p>
          <a:p>
            <a:r>
              <a:rPr lang="ru-RU" sz="450" dirty="0"/>
              <a:t>    [UnionAll1].[C18] AS [C55], </a:t>
            </a:r>
          </a:p>
          <a:p>
            <a:r>
              <a:rPr lang="ru-RU" sz="450" dirty="0"/>
              <a:t>    [UnionAll1].[C19] AS [C56], </a:t>
            </a:r>
          </a:p>
          <a:p>
            <a:r>
              <a:rPr lang="ru-RU" sz="450" dirty="0"/>
              <a:t>    [UnionAll1].[C20] AS [C57], </a:t>
            </a:r>
          </a:p>
          <a:p>
            <a:r>
              <a:rPr lang="ru-RU" sz="450" dirty="0"/>
              <a:t>    [UnionAll1].[C21] AS [C58], </a:t>
            </a:r>
          </a:p>
          <a:p>
            <a:r>
              <a:rPr lang="ru-RU" sz="450" dirty="0"/>
              <a:t>    [UnionAll1].[C22] AS [C59], </a:t>
            </a:r>
          </a:p>
          <a:p>
            <a:r>
              <a:rPr lang="ru-RU" sz="450" dirty="0"/>
              <a:t>    [UnionAll1].[C23] AS [C60], </a:t>
            </a:r>
          </a:p>
          <a:p>
            <a:r>
              <a:rPr lang="ru-RU" sz="450" dirty="0"/>
              <a:t>    [UnionAll1].[C24] AS [C61], </a:t>
            </a:r>
          </a:p>
          <a:p>
            <a:r>
              <a:rPr lang="ru-RU" sz="450" dirty="0"/>
              <a:t>    [UnionAll1].[C25] AS [C62], </a:t>
            </a:r>
          </a:p>
          <a:p>
            <a:r>
              <a:rPr lang="ru-RU" sz="450" dirty="0"/>
              <a:t>    [UnionAll1].[C26] AS [C63], </a:t>
            </a:r>
          </a:p>
          <a:p>
            <a:r>
              <a:rPr lang="ru-RU" sz="450" dirty="0"/>
              <a:t>    [UnionAll1].[C27] AS [C64], </a:t>
            </a:r>
          </a:p>
          <a:p>
            <a:r>
              <a:rPr lang="ru-RU" sz="450" dirty="0"/>
              <a:t>    [UnionAll1].[C28] AS [C65]</a:t>
            </a:r>
          </a:p>
          <a:p>
            <a:r>
              <a:rPr lang="ru-RU" sz="450" dirty="0"/>
              <a:t>    FROM  (SELECT </a:t>
            </a:r>
          </a:p>
          <a:p>
            <a:r>
              <a:rPr lang="ru-RU" sz="450" dirty="0"/>
              <a:t>        CASE WHEN ([Extent4].[</a:t>
            </a:r>
            <a:r>
              <a:rPr lang="ru-RU" sz="450" dirty="0" err="1"/>
              <a:t>Id</a:t>
            </a:r>
            <a:r>
              <a:rPr lang="ru-RU" sz="450" dirty="0"/>
              <a:t>] IS NULL) THEN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ELSE 1 END AS [C1],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SortOrder</a:t>
            </a:r>
            <a:r>
              <a:rPr lang="ru-RU" sz="450" dirty="0"/>
              <a:t>] AS [</a:t>
            </a:r>
            <a:r>
              <a:rPr lang="ru-RU" sz="450" dirty="0" err="1"/>
              <a:t>SortOrder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Description</a:t>
            </a:r>
            <a:r>
              <a:rPr lang="ru-RU" sz="450" dirty="0"/>
              <a:t>] AS [</a:t>
            </a:r>
            <a:r>
              <a:rPr lang="ru-RU" sz="450" dirty="0" err="1"/>
              <a:t>Description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Code</a:t>
            </a:r>
            <a:r>
              <a:rPr lang="ru-RU" sz="450" dirty="0"/>
              <a:t>] AS [</a:t>
            </a:r>
            <a:r>
              <a:rPr lang="ru-RU" sz="450" dirty="0" err="1"/>
              <a:t>Code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[Limit1].[Id1] AS [</a:t>
            </a:r>
            <a:r>
              <a:rPr lang="ru-RU" sz="450" dirty="0" err="1"/>
              <a:t>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[Limit1].[Id1] AS [Id1], </a:t>
            </a:r>
          </a:p>
          <a:p>
            <a:r>
              <a:rPr lang="ru-RU" sz="450" dirty="0"/>
              <a:t>        [Limit1].[Id2] AS [Id2], </a:t>
            </a:r>
          </a:p>
          <a:p>
            <a:r>
              <a:rPr lang="ru-RU" sz="450" dirty="0"/>
              <a:t>        [Limit1].[Id1] AS [Id3], </a:t>
            </a:r>
          </a:p>
          <a:p>
            <a:r>
              <a:rPr lang="ru-RU" sz="450" dirty="0"/>
              <a:t>        [Limit1].[Id2] AS [Id4],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Id</a:t>
            </a:r>
            <a:r>
              <a:rPr lang="ru-RU" sz="450" dirty="0"/>
              <a:t>] AS [Id5],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Id</a:t>
            </a:r>
            <a:r>
              <a:rPr lang="ru-RU" sz="450" dirty="0"/>
              <a:t>] AS [Id6],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Code</a:t>
            </a:r>
            <a:r>
              <a:rPr lang="ru-RU" sz="450" dirty="0"/>
              <a:t>] AS [Code1],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VariantId</a:t>
            </a:r>
            <a:r>
              <a:rPr lang="ru-RU" sz="450" dirty="0"/>
              <a:t>] AS [</a:t>
            </a:r>
            <a:r>
              <a:rPr lang="ru-RU" sz="450" dirty="0" err="1"/>
              <a:t>VariantId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Description</a:t>
            </a:r>
            <a:r>
              <a:rPr lang="ru-RU" sz="450" dirty="0"/>
              <a:t>] AS [Description1],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Name</a:t>
            </a:r>
            <a:r>
              <a:rPr lang="ru-RU" sz="450" dirty="0"/>
              <a:t>] AS [</a:t>
            </a:r>
            <a:r>
              <a:rPr lang="ru-RU" sz="450" dirty="0" err="1"/>
              <a:t>Name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[Limit1].[</a:t>
            </a:r>
            <a:r>
              <a:rPr lang="ru-RU" sz="450" dirty="0" err="1"/>
              <a:t>BoxQuantity</a:t>
            </a:r>
            <a:r>
              <a:rPr lang="ru-RU" sz="450" dirty="0"/>
              <a:t>] AS [</a:t>
            </a:r>
            <a:r>
              <a:rPr lang="ru-RU" sz="450" dirty="0" err="1"/>
              <a:t>BoxQuantity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Id</a:t>
            </a:r>
            <a:r>
              <a:rPr lang="ru-RU" sz="450" dirty="0"/>
              <a:t>] AS [Id7],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ProductId</a:t>
            </a:r>
            <a:r>
              <a:rPr lang="ru-RU" sz="450" dirty="0"/>
              <a:t>] AS [</a:t>
            </a:r>
            <a:r>
              <a:rPr lang="ru-RU" sz="450" dirty="0" err="1"/>
              <a:t>ProductId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VariantId</a:t>
            </a:r>
            <a:r>
              <a:rPr lang="ru-RU" sz="450" dirty="0"/>
              <a:t>] AS [VariantId1],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CutCodeAnnotation</a:t>
            </a:r>
            <a:r>
              <a:rPr lang="ru-RU" sz="450" dirty="0"/>
              <a:t>] AS [</a:t>
            </a:r>
            <a:r>
              <a:rPr lang="ru-RU" sz="450" dirty="0" err="1"/>
              <a:t>CutCodeAnnotation</a:t>
            </a:r>
            <a:r>
              <a:rPr lang="ru-RU" sz="450" dirty="0"/>
              <a:t>], </a:t>
            </a:r>
          </a:p>
          <a:p>
            <a:r>
              <a:rPr lang="ru-RU" sz="450" dirty="0"/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77869" y="289974"/>
            <a:ext cx="2137178" cy="639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" dirty="0"/>
              <a:t>        [Extent4].[</a:t>
            </a:r>
            <a:r>
              <a:rPr lang="ru-RU" sz="450" dirty="0" err="1"/>
              <a:t>Description</a:t>
            </a:r>
            <a:r>
              <a:rPr lang="ru-RU" sz="450" dirty="0"/>
              <a:t>] AS [Description2],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IsActive</a:t>
            </a:r>
            <a:r>
              <a:rPr lang="ru-RU" sz="450" dirty="0"/>
              <a:t>] AS [</a:t>
            </a:r>
            <a:r>
              <a:rPr lang="ru-RU" sz="450" dirty="0" err="1"/>
              <a:t>IsActive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CreatedDate</a:t>
            </a:r>
            <a:r>
              <a:rPr lang="ru-RU" sz="450" dirty="0"/>
              <a:t>] AS [</a:t>
            </a:r>
            <a:r>
              <a:rPr lang="ru-RU" sz="450" dirty="0" err="1"/>
              <a:t>CreatedDate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NutritionServingSize</a:t>
            </a:r>
            <a:r>
              <a:rPr lang="ru-RU" sz="450" dirty="0"/>
              <a:t>] AS [</a:t>
            </a:r>
            <a:r>
              <a:rPr lang="ru-RU" sz="450" dirty="0" err="1"/>
              <a:t>NutritionServingSize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NutritionServingContainer</a:t>
            </a:r>
            <a:r>
              <a:rPr lang="ru-RU" sz="450" dirty="0"/>
              <a:t>] </a:t>
            </a:r>
          </a:p>
          <a:p>
            <a:r>
              <a:rPr lang="ru-RU" sz="450" dirty="0"/>
              <a:t>              AS [</a:t>
            </a:r>
            <a:r>
              <a:rPr lang="ru-RU" sz="450" dirty="0" err="1"/>
              <a:t>NutritionServingContainer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NutritionCalories</a:t>
            </a:r>
            <a:r>
              <a:rPr lang="ru-RU" sz="450" dirty="0"/>
              <a:t>] AS [</a:t>
            </a:r>
            <a:r>
              <a:rPr lang="ru-RU" sz="450" dirty="0" err="1"/>
              <a:t>NutritionCalories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NutritionTotalFit</a:t>
            </a:r>
            <a:r>
              <a:rPr lang="ru-RU" sz="450" dirty="0"/>
              <a:t>] AS [</a:t>
            </a:r>
            <a:r>
              <a:rPr lang="ru-RU" sz="450" dirty="0" err="1"/>
              <a:t>NutritionTotalFit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NutritionSatFat</a:t>
            </a:r>
            <a:r>
              <a:rPr lang="ru-RU" sz="450" dirty="0"/>
              <a:t>] AS [</a:t>
            </a:r>
            <a:r>
              <a:rPr lang="ru-RU" sz="450" dirty="0" err="1"/>
              <a:t>NutritionSatFat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NutritionTransFat</a:t>
            </a:r>
            <a:r>
              <a:rPr lang="ru-RU" sz="450" dirty="0"/>
              <a:t>] AS [</a:t>
            </a:r>
            <a:r>
              <a:rPr lang="ru-RU" sz="450" dirty="0" err="1"/>
              <a:t>NutritionTransFat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NutritionCholesterol</a:t>
            </a:r>
            <a:r>
              <a:rPr lang="ru-RU" sz="450" dirty="0"/>
              <a:t>] AS [</a:t>
            </a:r>
            <a:r>
              <a:rPr lang="ru-RU" sz="450" dirty="0" err="1"/>
              <a:t>NutritionCholesterol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NutritionSodium</a:t>
            </a:r>
            <a:r>
              <a:rPr lang="ru-RU" sz="450" dirty="0"/>
              <a:t>] AS [</a:t>
            </a:r>
            <a:r>
              <a:rPr lang="ru-RU" sz="450" dirty="0" err="1"/>
              <a:t>NutritionSodium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NutritionCarbs</a:t>
            </a:r>
            <a:r>
              <a:rPr lang="ru-RU" sz="450" dirty="0"/>
              <a:t>] AS [</a:t>
            </a:r>
            <a:r>
              <a:rPr lang="ru-RU" sz="450" dirty="0" err="1"/>
              <a:t>NutritionCarbs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NutritionFiber</a:t>
            </a:r>
            <a:r>
              <a:rPr lang="ru-RU" sz="450" dirty="0"/>
              <a:t>] AS [</a:t>
            </a:r>
            <a:r>
              <a:rPr lang="ru-RU" sz="450" dirty="0" err="1"/>
              <a:t>NutritionFiber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NutritionSugar</a:t>
            </a:r>
            <a:r>
              <a:rPr lang="ru-RU" sz="450" dirty="0"/>
              <a:t>] AS [</a:t>
            </a:r>
            <a:r>
              <a:rPr lang="ru-RU" sz="450" dirty="0" err="1"/>
              <a:t>NutritionSugar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NutritionAddedSugar</a:t>
            </a:r>
            <a:r>
              <a:rPr lang="ru-RU" sz="450" dirty="0"/>
              <a:t>] AS [</a:t>
            </a:r>
            <a:r>
              <a:rPr lang="ru-RU" sz="450" dirty="0" err="1"/>
              <a:t>NutritionAddedSugar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NutritionProtein</a:t>
            </a:r>
            <a:r>
              <a:rPr lang="ru-RU" sz="450" dirty="0"/>
              <a:t>] AS [</a:t>
            </a:r>
            <a:r>
              <a:rPr lang="ru-RU" sz="450" dirty="0" err="1"/>
              <a:t>NutritionProtein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NutritionVitD</a:t>
            </a:r>
            <a:r>
              <a:rPr lang="ru-RU" sz="450" dirty="0"/>
              <a:t>] AS [</a:t>
            </a:r>
            <a:r>
              <a:rPr lang="ru-RU" sz="450" dirty="0" err="1"/>
              <a:t>NutritionVitD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NutritionCalcium</a:t>
            </a:r>
            <a:r>
              <a:rPr lang="ru-RU" sz="450" dirty="0"/>
              <a:t>] AS [</a:t>
            </a:r>
            <a:r>
              <a:rPr lang="ru-RU" sz="450" dirty="0" err="1"/>
              <a:t>NutritionCalcium</a:t>
            </a:r>
            <a:r>
              <a:rPr lang="ru-RU" sz="450" dirty="0"/>
              <a:t>], </a:t>
            </a:r>
          </a:p>
          <a:p>
            <a:r>
              <a:rPr lang="ru-RU" sz="450" dirty="0"/>
              <a:t> [Extent4].[</a:t>
            </a:r>
            <a:r>
              <a:rPr lang="ru-RU" sz="450" dirty="0" err="1"/>
              <a:t>NutritionIron</a:t>
            </a:r>
            <a:r>
              <a:rPr lang="ru-RU" sz="450" dirty="0"/>
              <a:t>] AS [</a:t>
            </a:r>
            <a:r>
              <a:rPr lang="ru-RU" sz="450" dirty="0" err="1"/>
              <a:t>NutritionIron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NutritionPotassium</a:t>
            </a:r>
            <a:r>
              <a:rPr lang="ru-RU" sz="450" dirty="0"/>
              <a:t>] AS [</a:t>
            </a:r>
            <a:r>
              <a:rPr lang="ru-RU" sz="450" dirty="0" err="1"/>
              <a:t>NutritionPotassium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[Extent4].[</a:t>
            </a:r>
            <a:r>
              <a:rPr lang="ru-RU" sz="450" dirty="0" err="1"/>
              <a:t>NutritionOverride</a:t>
            </a:r>
            <a:r>
              <a:rPr lang="ru-RU" sz="450" dirty="0"/>
              <a:t>] AS [</a:t>
            </a:r>
            <a:r>
              <a:rPr lang="ru-RU" sz="450" dirty="0" err="1"/>
              <a:t>NutritionOverride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[C2],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[C3],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[C4],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[C5],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[C6],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[C7],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varchar</a:t>
            </a:r>
            <a:r>
              <a:rPr lang="ru-RU" sz="450" dirty="0"/>
              <a:t>(1)) AS [C8],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varchar</a:t>
            </a:r>
            <a:r>
              <a:rPr lang="ru-RU" sz="450" dirty="0"/>
              <a:t>(1)) AS [C9],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[C10],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[C11],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[C12],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[C13],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varchar</a:t>
            </a:r>
            <a:r>
              <a:rPr lang="ru-RU" sz="450" dirty="0"/>
              <a:t>(1)) AS [C14],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[C15],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(8,3)) AS [C16],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[C17],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[C18],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(5,2)) AS [C19],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[C20],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[C21],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(5,2)) AS [C22],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[C23],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[C24],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(6,2)) AS [C25],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(19,4)) AS [C26],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varchar</a:t>
            </a:r>
            <a:r>
              <a:rPr lang="ru-RU" sz="450" dirty="0"/>
              <a:t>(1)) AS [C27], </a:t>
            </a:r>
          </a:p>
          <a:p>
            <a:r>
              <a:rPr lang="ru-RU" sz="450" dirty="0"/>
              <a:t>        CAST(NULL AS datetime2) AS [C28]</a:t>
            </a:r>
          </a:p>
          <a:p>
            <a:r>
              <a:rPr lang="ru-RU" sz="450" dirty="0"/>
              <a:t>        FROM   (SELECT [Project1].[</a:t>
            </a:r>
            <a:r>
              <a:rPr lang="ru-RU" sz="450" dirty="0" err="1"/>
              <a:t>Id</a:t>
            </a:r>
            <a:r>
              <a:rPr lang="ru-RU" sz="450" dirty="0"/>
              <a:t>] AS [</a:t>
            </a:r>
            <a:r>
              <a:rPr lang="ru-RU" sz="450" dirty="0" err="1"/>
              <a:t>Id</a:t>
            </a:r>
            <a:r>
              <a:rPr lang="ru-RU" sz="450" dirty="0"/>
              <a:t>], [Project1].[</a:t>
            </a:r>
            <a:r>
              <a:rPr lang="ru-RU" sz="450" dirty="0" err="1"/>
              <a:t>VariantId</a:t>
            </a:r>
            <a:r>
              <a:rPr lang="ru-RU" sz="450" dirty="0"/>
              <a:t>] AS [</a:t>
            </a:r>
            <a:r>
              <a:rPr lang="ru-RU" sz="450" dirty="0" err="1"/>
              <a:t>VariantId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[Project1].[</a:t>
            </a:r>
            <a:r>
              <a:rPr lang="ru-RU" sz="450" dirty="0" err="1"/>
              <a:t>BoxQuantity</a:t>
            </a:r>
            <a:r>
              <a:rPr lang="ru-RU" sz="450" dirty="0"/>
              <a:t>] AS [</a:t>
            </a:r>
            <a:r>
              <a:rPr lang="ru-RU" sz="450" dirty="0" err="1"/>
              <a:t>BoxQuantity</a:t>
            </a:r>
            <a:r>
              <a:rPr lang="ru-RU" sz="450" dirty="0"/>
              <a:t>], [Project1].[Id1] AS [Id1],</a:t>
            </a:r>
          </a:p>
          <a:p>
            <a:r>
              <a:rPr lang="ru-RU" sz="450" dirty="0"/>
              <a:t>           [Project1].[</a:t>
            </a:r>
            <a:r>
              <a:rPr lang="ru-RU" sz="450" dirty="0" err="1"/>
              <a:t>Code</a:t>
            </a:r>
            <a:r>
              <a:rPr lang="ru-RU" sz="450" dirty="0"/>
              <a:t>] AS [</a:t>
            </a:r>
            <a:r>
              <a:rPr lang="ru-RU" sz="450" dirty="0" err="1"/>
              <a:t>Code</a:t>
            </a:r>
            <a:r>
              <a:rPr lang="ru-RU" sz="450" dirty="0"/>
              <a:t>], [Project1].[</a:t>
            </a:r>
            <a:r>
              <a:rPr lang="ru-RU" sz="450" dirty="0" err="1"/>
              <a:t>Description</a:t>
            </a:r>
            <a:r>
              <a:rPr lang="ru-RU" sz="450" dirty="0"/>
              <a:t>] AS [</a:t>
            </a:r>
            <a:r>
              <a:rPr lang="ru-RU" sz="450" dirty="0" err="1"/>
              <a:t>Description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[Project1].[Id2] AS [Id2], [Project1].[</a:t>
            </a:r>
            <a:r>
              <a:rPr lang="ru-RU" sz="450" dirty="0" err="1"/>
              <a:t>Name</a:t>
            </a:r>
            <a:r>
              <a:rPr lang="ru-RU" sz="450" dirty="0"/>
              <a:t>] AS [</a:t>
            </a:r>
            <a:r>
              <a:rPr lang="ru-RU" sz="450" dirty="0" err="1"/>
              <a:t>Name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[Project1].[</a:t>
            </a:r>
            <a:r>
              <a:rPr lang="ru-RU" sz="450" dirty="0" err="1"/>
              <a:t>SortOrder</a:t>
            </a:r>
            <a:r>
              <a:rPr lang="ru-RU" sz="450" dirty="0"/>
              <a:t>] AS [</a:t>
            </a:r>
            <a:r>
              <a:rPr lang="ru-RU" sz="450" dirty="0" err="1"/>
              <a:t>SortOrder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FROM ( SELECT </a:t>
            </a:r>
          </a:p>
          <a:p>
            <a:r>
              <a:rPr lang="ru-RU" sz="450" dirty="0"/>
              <a:t>                [Extent1].[</a:t>
            </a:r>
            <a:r>
              <a:rPr lang="ru-RU" sz="450" dirty="0" err="1"/>
              <a:t>Id</a:t>
            </a:r>
            <a:r>
              <a:rPr lang="ru-RU" sz="450" dirty="0"/>
              <a:t>] AS [</a:t>
            </a:r>
            <a:r>
              <a:rPr lang="ru-RU" sz="450" dirty="0" err="1"/>
              <a:t>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[Extent1].[</a:t>
            </a:r>
            <a:r>
              <a:rPr lang="ru-RU" sz="450" dirty="0" err="1"/>
              <a:t>VariantId</a:t>
            </a:r>
            <a:r>
              <a:rPr lang="ru-RU" sz="450" dirty="0"/>
              <a:t>] AS [</a:t>
            </a:r>
            <a:r>
              <a:rPr lang="ru-RU" sz="450" dirty="0" err="1"/>
              <a:t>VariantId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[Extent1].[</a:t>
            </a:r>
            <a:r>
              <a:rPr lang="ru-RU" sz="450" dirty="0" err="1"/>
              <a:t>BoxQuantity</a:t>
            </a:r>
            <a:r>
              <a:rPr lang="ru-RU" sz="450" dirty="0"/>
              <a:t>] AS [</a:t>
            </a:r>
            <a:r>
              <a:rPr lang="ru-RU" sz="450" dirty="0" err="1"/>
              <a:t>BoxQuantity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[Extent2].[</a:t>
            </a:r>
            <a:r>
              <a:rPr lang="ru-RU" sz="450" dirty="0" err="1"/>
              <a:t>Id</a:t>
            </a:r>
            <a:r>
              <a:rPr lang="ru-RU" sz="450" dirty="0"/>
              <a:t>] AS [Id1], </a:t>
            </a:r>
          </a:p>
          <a:p>
            <a:r>
              <a:rPr lang="ru-RU" sz="450" dirty="0"/>
              <a:t>                [Extent2].[</a:t>
            </a:r>
            <a:r>
              <a:rPr lang="ru-RU" sz="450" dirty="0" err="1"/>
              <a:t>Code</a:t>
            </a:r>
            <a:r>
              <a:rPr lang="ru-RU" sz="450" dirty="0"/>
              <a:t>] AS [</a:t>
            </a:r>
            <a:r>
              <a:rPr lang="ru-RU" sz="450" dirty="0" err="1"/>
              <a:t>Code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[Extent2].[</a:t>
            </a:r>
            <a:r>
              <a:rPr lang="ru-RU" sz="450" dirty="0" err="1"/>
              <a:t>Description</a:t>
            </a:r>
            <a:r>
              <a:rPr lang="ru-RU" sz="450" dirty="0"/>
              <a:t>] AS [</a:t>
            </a:r>
            <a:r>
              <a:rPr lang="ru-RU" sz="450" dirty="0" err="1"/>
              <a:t>Description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[Extent3].[</a:t>
            </a:r>
            <a:r>
              <a:rPr lang="ru-RU" sz="450" dirty="0" err="1"/>
              <a:t>Id</a:t>
            </a:r>
            <a:r>
              <a:rPr lang="ru-RU" sz="450" dirty="0"/>
              <a:t>] AS [Id2], </a:t>
            </a:r>
          </a:p>
          <a:p>
            <a:r>
              <a:rPr lang="ru-RU" sz="450" dirty="0"/>
              <a:t>                [Extent3].[</a:t>
            </a:r>
            <a:r>
              <a:rPr lang="ru-RU" sz="450" dirty="0" err="1"/>
              <a:t>Name</a:t>
            </a:r>
            <a:r>
              <a:rPr lang="ru-RU" sz="450" dirty="0"/>
              <a:t>] AS [</a:t>
            </a:r>
            <a:r>
              <a:rPr lang="ru-RU" sz="450" dirty="0" err="1"/>
              <a:t>Name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[Extent3].[</a:t>
            </a:r>
            <a:r>
              <a:rPr lang="ru-RU" sz="450" dirty="0" err="1"/>
              <a:t>SortOrder</a:t>
            </a:r>
            <a:r>
              <a:rPr lang="ru-RU" sz="450" dirty="0"/>
              <a:t>] AS [</a:t>
            </a:r>
            <a:r>
              <a:rPr lang="ru-RU" sz="450" dirty="0" err="1"/>
              <a:t>SortOrder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    FROM  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OrderDetailFab</a:t>
            </a:r>
            <a:r>
              <a:rPr lang="ru-RU" sz="450" dirty="0"/>
              <a:t>] AS [Extent1]</a:t>
            </a:r>
          </a:p>
          <a:p>
            <a:r>
              <a:rPr lang="ru-RU" sz="450" dirty="0"/>
              <a:t>                INNER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Product</a:t>
            </a:r>
            <a:r>
              <a:rPr lang="ru-RU" sz="450" dirty="0"/>
              <a:t>] AS [Extent2] ON [Extent1].[</a:t>
            </a:r>
            <a:r>
              <a:rPr lang="ru-RU" sz="450" dirty="0" err="1"/>
              <a:t>ProductId</a:t>
            </a:r>
            <a:r>
              <a:rPr lang="ru-RU" sz="450" dirty="0"/>
              <a:t>] </a:t>
            </a:r>
          </a:p>
          <a:p>
            <a:r>
              <a:rPr lang="ru-RU" sz="450" dirty="0"/>
              <a:t>                   = [Extent2].[</a:t>
            </a:r>
            <a:r>
              <a:rPr lang="ru-RU" sz="450" dirty="0" err="1"/>
              <a:t>Id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    INNER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PrimalCut</a:t>
            </a:r>
            <a:r>
              <a:rPr lang="ru-RU" sz="450" dirty="0"/>
              <a:t>] AS [Extent3] ON [Extent2].[</a:t>
            </a:r>
            <a:r>
              <a:rPr lang="ru-RU" sz="450" dirty="0" err="1"/>
              <a:t>PrimalCutId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       = [Extent3].[</a:t>
            </a:r>
            <a:r>
              <a:rPr lang="ru-RU" sz="450" dirty="0" err="1"/>
              <a:t>Id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    WHERE ([Extent1].[</a:t>
            </a:r>
            <a:r>
              <a:rPr lang="ru-RU" sz="450" dirty="0" err="1"/>
              <a:t>OrderId</a:t>
            </a:r>
            <a:r>
              <a:rPr lang="ru-RU" sz="450" dirty="0"/>
              <a:t>] = @p__linq__0) AND ((@p__linq__1 IS NULL)</a:t>
            </a:r>
          </a:p>
          <a:p>
            <a:r>
              <a:rPr lang="ru-RU" sz="450" dirty="0"/>
              <a:t>                  OR ([Extent2].[</a:t>
            </a:r>
            <a:r>
              <a:rPr lang="ru-RU" sz="450" dirty="0" err="1"/>
              <a:t>PrimalCutId</a:t>
            </a:r>
            <a:r>
              <a:rPr lang="ru-RU" sz="450" dirty="0"/>
              <a:t>] = @p__linq__2) OR (1 = 0))</a:t>
            </a:r>
          </a:p>
          <a:p>
            <a:r>
              <a:rPr lang="ru-RU" sz="450" dirty="0"/>
              <a:t>            )  AS [Project1]</a:t>
            </a:r>
          </a:p>
          <a:p>
            <a:r>
              <a:rPr lang="ru-RU" sz="450" dirty="0"/>
              <a:t>            ORDER BY </a:t>
            </a:r>
            <a:r>
              <a:rPr lang="ru-RU" sz="450" dirty="0" err="1"/>
              <a:t>row_number</a:t>
            </a:r>
            <a:r>
              <a:rPr lang="ru-RU" sz="450" dirty="0"/>
              <a:t>() OVER (ORDER BY [Project1].[</a:t>
            </a:r>
            <a:r>
              <a:rPr lang="ru-RU" sz="450" dirty="0" err="1"/>
              <a:t>SortOrder</a:t>
            </a:r>
            <a:r>
              <a:rPr lang="ru-RU" sz="450" dirty="0"/>
              <a:t>] ASC,</a:t>
            </a:r>
          </a:p>
          <a:p>
            <a:r>
              <a:rPr lang="ru-RU" sz="450" dirty="0"/>
              <a:t>              [Project1].[</a:t>
            </a:r>
            <a:r>
              <a:rPr lang="ru-RU" sz="450" dirty="0" err="1"/>
              <a:t>Description</a:t>
            </a:r>
            <a:r>
              <a:rPr lang="ru-RU" sz="450" dirty="0"/>
              <a:t>] ASC, [Project1].[</a:t>
            </a:r>
            <a:r>
              <a:rPr lang="ru-RU" sz="450" dirty="0" err="1"/>
              <a:t>Code</a:t>
            </a:r>
            <a:r>
              <a:rPr lang="ru-RU" sz="450" dirty="0"/>
              <a:t>] ASC)</a:t>
            </a:r>
          </a:p>
          <a:p>
            <a:r>
              <a:rPr lang="ru-RU" sz="450" dirty="0"/>
              <a:t>            OFFSET 0 ROWS FETCH NEXT 100 ROWS ONLY  ) AS [Limit1]</a:t>
            </a:r>
          </a:p>
          <a:p>
            <a:r>
              <a:rPr lang="ru-RU" sz="450" dirty="0"/>
              <a:t>        LEFT OUTER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ProductVariant</a:t>
            </a:r>
            <a:r>
              <a:rPr lang="ru-RU" sz="450" dirty="0"/>
              <a:t>] AS [Extent4] ON [Limit1].[Id1]</a:t>
            </a:r>
          </a:p>
          <a:p>
            <a:r>
              <a:rPr lang="ru-RU" sz="450" dirty="0"/>
              <a:t>          = [Extent4].[</a:t>
            </a:r>
            <a:r>
              <a:rPr lang="ru-RU" sz="450" dirty="0" err="1"/>
              <a:t>ProductId</a:t>
            </a:r>
            <a:r>
              <a:rPr lang="ru-RU" sz="450" dirty="0"/>
              <a:t>]</a:t>
            </a:r>
          </a:p>
          <a:p>
            <a:r>
              <a:rPr lang="ru-RU" sz="450" dirty="0"/>
              <a:t>    UNION ALL</a:t>
            </a:r>
          </a:p>
          <a:p>
            <a:r>
              <a:rPr lang="ru-RU" sz="450" dirty="0"/>
              <a:t>        SELECT </a:t>
            </a:r>
          </a:p>
          <a:p>
            <a:r>
              <a:rPr lang="ru-RU" sz="450" dirty="0"/>
              <a:t>        2 AS [C1],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SortOrder</a:t>
            </a:r>
            <a:r>
              <a:rPr lang="ru-RU" sz="450" dirty="0"/>
              <a:t>] AS [</a:t>
            </a:r>
            <a:r>
              <a:rPr lang="ru-RU" sz="450" dirty="0" err="1"/>
              <a:t>SortOrder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Description</a:t>
            </a:r>
            <a:r>
              <a:rPr lang="ru-RU" sz="450" dirty="0"/>
              <a:t>] AS [</a:t>
            </a:r>
            <a:r>
              <a:rPr lang="ru-RU" sz="450" dirty="0" err="1"/>
              <a:t>Description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Code</a:t>
            </a:r>
            <a:r>
              <a:rPr lang="ru-RU" sz="450" dirty="0"/>
              <a:t>] AS [</a:t>
            </a:r>
            <a:r>
              <a:rPr lang="ru-RU" sz="450" dirty="0" err="1"/>
              <a:t>Code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[Limit2].[Id1] AS [</a:t>
            </a:r>
            <a:r>
              <a:rPr lang="ru-RU" sz="450" dirty="0" err="1"/>
              <a:t>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[Limit2].[Id1] AS [Id1], </a:t>
            </a:r>
          </a:p>
          <a:p>
            <a:r>
              <a:rPr lang="ru-RU" sz="450" dirty="0"/>
              <a:t>        [Limit2].[Id2] AS [Id2], </a:t>
            </a:r>
          </a:p>
          <a:p>
            <a:r>
              <a:rPr lang="ru-RU" sz="450" dirty="0"/>
              <a:t>        [Limit2].[Id1] AS [Id3], </a:t>
            </a:r>
          </a:p>
          <a:p>
            <a:r>
              <a:rPr lang="ru-RU" sz="450" dirty="0"/>
              <a:t>        [Limit2].[Id2] AS [Id4],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2355" y="289974"/>
            <a:ext cx="26147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" dirty="0"/>
              <a:t>        [Limit2].[</a:t>
            </a:r>
            <a:r>
              <a:rPr lang="ru-RU" sz="450" dirty="0" err="1"/>
              <a:t>Id</a:t>
            </a:r>
            <a:r>
              <a:rPr lang="ru-RU" sz="450" dirty="0"/>
              <a:t>] AS [Id5],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Id</a:t>
            </a:r>
            <a:r>
              <a:rPr lang="ru-RU" sz="450" dirty="0"/>
              <a:t>] AS [Id6],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Code</a:t>
            </a:r>
            <a:r>
              <a:rPr lang="ru-RU" sz="450" dirty="0"/>
              <a:t>] AS [Code1],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VariantId</a:t>
            </a:r>
            <a:r>
              <a:rPr lang="ru-RU" sz="450" dirty="0"/>
              <a:t>] AS [</a:t>
            </a:r>
            <a:r>
              <a:rPr lang="ru-RU" sz="450" dirty="0" err="1"/>
              <a:t>VariantId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Description</a:t>
            </a:r>
            <a:r>
              <a:rPr lang="ru-RU" sz="450" dirty="0"/>
              <a:t>] AS [Description1],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Name</a:t>
            </a:r>
            <a:r>
              <a:rPr lang="ru-RU" sz="450" dirty="0"/>
              <a:t>] AS [</a:t>
            </a:r>
            <a:r>
              <a:rPr lang="ru-RU" sz="450" dirty="0" err="1"/>
              <a:t>Name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[Limit2].[</a:t>
            </a:r>
            <a:r>
              <a:rPr lang="ru-RU" sz="450" dirty="0" err="1"/>
              <a:t>BoxQuantity</a:t>
            </a:r>
            <a:r>
              <a:rPr lang="ru-RU" sz="450" dirty="0"/>
              <a:t>] AS [</a:t>
            </a:r>
            <a:r>
              <a:rPr lang="ru-RU" sz="450" dirty="0" err="1"/>
              <a:t>BoxQuantity</a:t>
            </a:r>
            <a:r>
              <a:rPr lang="ru-RU" sz="450" dirty="0"/>
              <a:t>],  </a:t>
            </a:r>
          </a:p>
          <a:p>
            <a:r>
              <a:rPr lang="ru-RU" sz="450" dirty="0"/>
              <a:t>CAST(NULL AS </a:t>
            </a:r>
            <a:r>
              <a:rPr lang="ru-RU" sz="450" dirty="0" err="1"/>
              <a:t>int</a:t>
            </a:r>
            <a:r>
              <a:rPr lang="ru-RU" sz="450" dirty="0"/>
              <a:t>) AS [C2],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[C3],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[C4],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int</a:t>
            </a:r>
            <a:r>
              <a:rPr lang="ru-RU" sz="450" dirty="0"/>
              <a:t>) AS [C5],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varchar</a:t>
            </a:r>
            <a:r>
              <a:rPr lang="ru-RU" sz="450" dirty="0"/>
              <a:t>(1)) AS [C6],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bit</a:t>
            </a:r>
            <a:r>
              <a:rPr lang="ru-RU" sz="450" dirty="0"/>
              <a:t>) AS [C7], </a:t>
            </a:r>
          </a:p>
          <a:p>
            <a:r>
              <a:rPr lang="ru-RU" sz="450" dirty="0"/>
              <a:t>        CAST(NULL AS datetime2) AS [C8],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varchar</a:t>
            </a:r>
            <a:r>
              <a:rPr lang="ru-RU" sz="450" dirty="0"/>
              <a:t>(1)) AS [C9],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varchar</a:t>
            </a:r>
            <a:r>
              <a:rPr lang="ru-RU" sz="450" dirty="0"/>
              <a:t>(1)) AS [C10],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[C11],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[C12],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(4,1)) AS [C13],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(4,1)) AS [C14],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[C15],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[C16],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[C17],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[C18],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[C19],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[C20],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[C21],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[C22],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[C23],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[C24],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decimal</a:t>
            </a:r>
            <a:r>
              <a:rPr lang="ru-RU" sz="450" dirty="0"/>
              <a:t>(19,5)) AS [C25], </a:t>
            </a:r>
          </a:p>
          <a:p>
            <a:r>
              <a:rPr lang="ru-RU" sz="450" dirty="0"/>
              <a:t>        CAST(NULL AS </a:t>
            </a:r>
            <a:r>
              <a:rPr lang="ru-RU" sz="450" dirty="0" err="1"/>
              <a:t>bit</a:t>
            </a:r>
            <a:r>
              <a:rPr lang="ru-RU" sz="450" dirty="0"/>
              <a:t>) AS [C26],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Id</a:t>
            </a:r>
            <a:r>
              <a:rPr lang="ru-RU" sz="450" dirty="0"/>
              <a:t>] AS [Id7],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BusinessUnitId</a:t>
            </a:r>
            <a:r>
              <a:rPr lang="ru-RU" sz="450" dirty="0"/>
              <a:t>] AS [</a:t>
            </a:r>
            <a:r>
              <a:rPr lang="ru-RU" sz="450" dirty="0" err="1"/>
              <a:t>BusinessUnitId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DetailId</a:t>
            </a:r>
            <a:r>
              <a:rPr lang="ru-RU" sz="450" dirty="0"/>
              <a:t>] AS [</a:t>
            </a:r>
            <a:r>
              <a:rPr lang="ru-RU" sz="450" dirty="0" err="1"/>
              <a:t>DetailId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OrderId</a:t>
            </a:r>
            <a:r>
              <a:rPr lang="ru-RU" sz="450" dirty="0"/>
              <a:t>] AS [</a:t>
            </a:r>
            <a:r>
              <a:rPr lang="ru-RU" sz="450" dirty="0" err="1"/>
              <a:t>OrderId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ProductId</a:t>
            </a:r>
            <a:r>
              <a:rPr lang="ru-RU" sz="450" dirty="0"/>
              <a:t>] AS [</a:t>
            </a:r>
            <a:r>
              <a:rPr lang="ru-RU" sz="450" dirty="0" err="1"/>
              <a:t>ProductId</a:t>
            </a:r>
            <a:r>
              <a:rPr lang="ru-RU" sz="450" dirty="0"/>
              <a:t>], </a:t>
            </a:r>
          </a:p>
          <a:p>
            <a:r>
              <a:rPr lang="ru-RU" sz="450" dirty="0"/>
              <a:t> [Extent8].[</a:t>
            </a:r>
            <a:r>
              <a:rPr lang="ru-RU" sz="450" dirty="0" err="1"/>
              <a:t>VariantId</a:t>
            </a:r>
            <a:r>
              <a:rPr lang="ru-RU" sz="450" dirty="0"/>
              <a:t>] AS [VariantId1],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DjProductCode</a:t>
            </a:r>
            <a:r>
              <a:rPr lang="ru-RU" sz="450" dirty="0"/>
              <a:t>] AS [</a:t>
            </a:r>
            <a:r>
              <a:rPr lang="ru-RU" sz="450" dirty="0" err="1"/>
              <a:t>DjProductCode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CustomerProductCode</a:t>
            </a:r>
            <a:r>
              <a:rPr lang="ru-RU" sz="450" dirty="0"/>
              <a:t>] AS [</a:t>
            </a:r>
            <a:r>
              <a:rPr lang="ru-RU" sz="450" dirty="0" err="1"/>
              <a:t>CustomerProductCode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AnimalCategoryId</a:t>
            </a:r>
            <a:r>
              <a:rPr lang="ru-RU" sz="450" dirty="0"/>
              <a:t>] AS [</a:t>
            </a:r>
            <a:r>
              <a:rPr lang="ru-RU" sz="450" dirty="0" err="1"/>
              <a:t>AnimalCategoryId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AnimalGradeId</a:t>
            </a:r>
            <a:r>
              <a:rPr lang="ru-RU" sz="450" dirty="0"/>
              <a:t>] AS [</a:t>
            </a:r>
            <a:r>
              <a:rPr lang="ru-RU" sz="450" dirty="0" err="1"/>
              <a:t>AnimalGradeId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AnimalSubGradeId</a:t>
            </a:r>
            <a:r>
              <a:rPr lang="ru-RU" sz="450" dirty="0"/>
              <a:t>] AS [</a:t>
            </a:r>
            <a:r>
              <a:rPr lang="ru-RU" sz="450" dirty="0" err="1"/>
              <a:t>AnimalSubGradeId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EndReceiverId</a:t>
            </a:r>
            <a:r>
              <a:rPr lang="ru-RU" sz="450" dirty="0"/>
              <a:t>] AS [</a:t>
            </a:r>
            <a:r>
              <a:rPr lang="ru-RU" sz="450" dirty="0" err="1"/>
              <a:t>EndReceiverId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AnimalNumber</a:t>
            </a:r>
            <a:r>
              <a:rPr lang="ru-RU" sz="450" dirty="0"/>
              <a:t>] AS [</a:t>
            </a:r>
            <a:r>
              <a:rPr lang="ru-RU" sz="450" dirty="0" err="1"/>
              <a:t>AnimalNumber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AnimalSideId</a:t>
            </a:r>
            <a:r>
              <a:rPr lang="ru-RU" sz="450" dirty="0"/>
              <a:t>] AS [</a:t>
            </a:r>
            <a:r>
              <a:rPr lang="ru-RU" sz="450" dirty="0" err="1"/>
              <a:t>AnimalSideId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ScaleWeight</a:t>
            </a:r>
            <a:r>
              <a:rPr lang="ru-RU" sz="450" dirty="0"/>
              <a:t>] AS [</a:t>
            </a:r>
            <a:r>
              <a:rPr lang="ru-RU" sz="450" dirty="0" err="1"/>
              <a:t>ScaleWeight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ScaleQuantity</a:t>
            </a:r>
            <a:r>
              <a:rPr lang="ru-RU" sz="450" dirty="0"/>
              <a:t>] AS [</a:t>
            </a:r>
            <a:r>
              <a:rPr lang="ru-RU" sz="450" dirty="0" err="1"/>
              <a:t>ScaleQuantity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BagSizeId</a:t>
            </a:r>
            <a:r>
              <a:rPr lang="ru-RU" sz="450" dirty="0"/>
              <a:t>] AS [</a:t>
            </a:r>
            <a:r>
              <a:rPr lang="ru-RU" sz="450" dirty="0" err="1"/>
              <a:t>BagSizeId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BagTareWeight</a:t>
            </a:r>
            <a:r>
              <a:rPr lang="ru-RU" sz="450" dirty="0"/>
              <a:t>] AS [</a:t>
            </a:r>
            <a:r>
              <a:rPr lang="ru-RU" sz="450" dirty="0" err="1"/>
              <a:t>BagTareWeight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PiecesPerBag</a:t>
            </a:r>
            <a:r>
              <a:rPr lang="ru-RU" sz="450" dirty="0"/>
              <a:t>] AS [</a:t>
            </a:r>
            <a:r>
              <a:rPr lang="ru-RU" sz="450" dirty="0" err="1"/>
              <a:t>PiecesPerBag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BoxSizeId</a:t>
            </a:r>
            <a:r>
              <a:rPr lang="ru-RU" sz="450" dirty="0"/>
              <a:t>] AS [</a:t>
            </a:r>
            <a:r>
              <a:rPr lang="ru-RU" sz="450" dirty="0" err="1"/>
              <a:t>BoxSizeId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BoxTareWeight</a:t>
            </a:r>
            <a:r>
              <a:rPr lang="ru-RU" sz="450" dirty="0"/>
              <a:t>] AS [</a:t>
            </a:r>
            <a:r>
              <a:rPr lang="ru-RU" sz="450" dirty="0" err="1"/>
              <a:t>BoxTareWeight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BagsPerBox</a:t>
            </a:r>
            <a:r>
              <a:rPr lang="ru-RU" sz="450" dirty="0"/>
              <a:t>] AS [</a:t>
            </a:r>
            <a:r>
              <a:rPr lang="ru-RU" sz="450" dirty="0" err="1"/>
              <a:t>BagsPerBox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BagsPerPartialBox</a:t>
            </a:r>
            <a:r>
              <a:rPr lang="ru-RU" sz="450" dirty="0"/>
              <a:t>] AS [</a:t>
            </a:r>
            <a:r>
              <a:rPr lang="ru-RU" sz="450" dirty="0" err="1"/>
              <a:t>BagsPerPartialBox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TotalTareWeight</a:t>
            </a:r>
            <a:r>
              <a:rPr lang="ru-RU" sz="450" dirty="0"/>
              <a:t>] AS [</a:t>
            </a:r>
            <a:r>
              <a:rPr lang="ru-RU" sz="450" dirty="0" err="1"/>
              <a:t>TotalTareWeight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PricePerPound</a:t>
            </a:r>
            <a:r>
              <a:rPr lang="ru-RU" sz="450" dirty="0"/>
              <a:t>] AS [</a:t>
            </a:r>
            <a:r>
              <a:rPr lang="ru-RU" sz="450" dirty="0" err="1"/>
              <a:t>PricePerPound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SourceMachineName</a:t>
            </a:r>
            <a:r>
              <a:rPr lang="ru-RU" sz="450" dirty="0"/>
              <a:t>] AS [</a:t>
            </a:r>
            <a:r>
              <a:rPr lang="ru-RU" sz="450" dirty="0" err="1"/>
              <a:t>SourceMachineName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[Extent8].[</a:t>
            </a:r>
            <a:r>
              <a:rPr lang="ru-RU" sz="450" dirty="0" err="1"/>
              <a:t>CreatedDate</a:t>
            </a:r>
            <a:r>
              <a:rPr lang="ru-RU" sz="450" dirty="0"/>
              <a:t>] AS [</a:t>
            </a:r>
            <a:r>
              <a:rPr lang="ru-RU" sz="450" dirty="0" err="1"/>
              <a:t>CreatedDate</a:t>
            </a:r>
            <a:r>
              <a:rPr lang="ru-RU" sz="450" dirty="0"/>
              <a:t>]</a:t>
            </a:r>
          </a:p>
          <a:p>
            <a:r>
              <a:rPr lang="ru-RU" sz="450" dirty="0"/>
              <a:t>        FROM   (SELECT [Project3].[</a:t>
            </a:r>
            <a:r>
              <a:rPr lang="ru-RU" sz="450" dirty="0" err="1"/>
              <a:t>Id</a:t>
            </a:r>
            <a:r>
              <a:rPr lang="ru-RU" sz="450" dirty="0"/>
              <a:t>] AS [</a:t>
            </a:r>
            <a:r>
              <a:rPr lang="ru-RU" sz="450" dirty="0" err="1"/>
              <a:t>Id</a:t>
            </a:r>
            <a:r>
              <a:rPr lang="ru-RU" sz="450" dirty="0"/>
              <a:t>], [Project3].[</a:t>
            </a:r>
            <a:r>
              <a:rPr lang="ru-RU" sz="450" dirty="0" err="1"/>
              <a:t>VariantId</a:t>
            </a:r>
            <a:r>
              <a:rPr lang="ru-RU" sz="450" dirty="0"/>
              <a:t>] AS [</a:t>
            </a:r>
            <a:r>
              <a:rPr lang="ru-RU" sz="450" dirty="0" err="1"/>
              <a:t>VariantId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[Project3].[</a:t>
            </a:r>
            <a:r>
              <a:rPr lang="ru-RU" sz="450" dirty="0" err="1"/>
              <a:t>BoxQuantity</a:t>
            </a:r>
            <a:r>
              <a:rPr lang="ru-RU" sz="450" dirty="0"/>
              <a:t>] AS [</a:t>
            </a:r>
            <a:r>
              <a:rPr lang="ru-RU" sz="450" dirty="0" err="1"/>
              <a:t>BoxQuantity</a:t>
            </a:r>
            <a:r>
              <a:rPr lang="ru-RU" sz="450" dirty="0"/>
              <a:t>], [Project3].[Id1] AS [Id1], </a:t>
            </a:r>
          </a:p>
          <a:p>
            <a:r>
              <a:rPr lang="ru-RU" sz="450" dirty="0"/>
              <a:t>          [Project3].[</a:t>
            </a:r>
            <a:r>
              <a:rPr lang="ru-RU" sz="450" dirty="0" err="1"/>
              <a:t>Code</a:t>
            </a:r>
            <a:r>
              <a:rPr lang="ru-RU" sz="450" dirty="0"/>
              <a:t>] AS [</a:t>
            </a:r>
            <a:r>
              <a:rPr lang="ru-RU" sz="450" dirty="0" err="1"/>
              <a:t>Code</a:t>
            </a:r>
            <a:r>
              <a:rPr lang="ru-RU" sz="450" dirty="0"/>
              <a:t>], [Project3].[</a:t>
            </a:r>
            <a:r>
              <a:rPr lang="ru-RU" sz="450" dirty="0" err="1"/>
              <a:t>Description</a:t>
            </a:r>
            <a:r>
              <a:rPr lang="ru-RU" sz="450" dirty="0"/>
              <a:t>] AS [</a:t>
            </a:r>
            <a:r>
              <a:rPr lang="ru-RU" sz="450" dirty="0" err="1"/>
              <a:t>Description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[Project3].[Id2] AS [Id2], [Project3].[</a:t>
            </a:r>
            <a:r>
              <a:rPr lang="ru-RU" sz="450" dirty="0" err="1"/>
              <a:t>Name</a:t>
            </a:r>
            <a:r>
              <a:rPr lang="ru-RU" sz="450" dirty="0"/>
              <a:t>] AS [</a:t>
            </a:r>
            <a:r>
              <a:rPr lang="ru-RU" sz="450" dirty="0" err="1"/>
              <a:t>Name</a:t>
            </a:r>
            <a:r>
              <a:rPr lang="ru-RU" sz="450" dirty="0"/>
              <a:t>], [Project3].[</a:t>
            </a:r>
            <a:r>
              <a:rPr lang="ru-RU" sz="450" dirty="0" err="1"/>
              <a:t>SortOrder</a:t>
            </a:r>
            <a:r>
              <a:rPr lang="ru-RU" sz="450" dirty="0"/>
              <a:t>] AS [</a:t>
            </a:r>
            <a:r>
              <a:rPr lang="ru-RU" sz="450" dirty="0" err="1"/>
              <a:t>SortOrder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FROM ( SELECT </a:t>
            </a:r>
          </a:p>
          <a:p>
            <a:r>
              <a:rPr lang="ru-RU" sz="450" dirty="0"/>
              <a:t>                [Extent5].[</a:t>
            </a:r>
            <a:r>
              <a:rPr lang="ru-RU" sz="450" dirty="0" err="1"/>
              <a:t>Id</a:t>
            </a:r>
            <a:r>
              <a:rPr lang="ru-RU" sz="450" dirty="0"/>
              <a:t>] AS [</a:t>
            </a:r>
            <a:r>
              <a:rPr lang="ru-RU" sz="450" dirty="0" err="1"/>
              <a:t>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[Extent5].[</a:t>
            </a:r>
            <a:r>
              <a:rPr lang="ru-RU" sz="450" dirty="0" err="1"/>
              <a:t>VariantId</a:t>
            </a:r>
            <a:r>
              <a:rPr lang="ru-RU" sz="450" dirty="0"/>
              <a:t>] AS [</a:t>
            </a:r>
            <a:r>
              <a:rPr lang="ru-RU" sz="450" dirty="0" err="1"/>
              <a:t>VariantId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[Extent5].[</a:t>
            </a:r>
            <a:r>
              <a:rPr lang="ru-RU" sz="450" dirty="0" err="1"/>
              <a:t>BoxQuantity</a:t>
            </a:r>
            <a:r>
              <a:rPr lang="ru-RU" sz="450" dirty="0"/>
              <a:t>] AS [</a:t>
            </a:r>
            <a:r>
              <a:rPr lang="ru-RU" sz="450" dirty="0" err="1"/>
              <a:t>BoxQuantity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[Extent6].[</a:t>
            </a:r>
            <a:r>
              <a:rPr lang="ru-RU" sz="450" dirty="0" err="1"/>
              <a:t>Id</a:t>
            </a:r>
            <a:r>
              <a:rPr lang="ru-RU" sz="450" dirty="0"/>
              <a:t>] AS [Id1], </a:t>
            </a:r>
          </a:p>
          <a:p>
            <a:r>
              <a:rPr lang="ru-RU" sz="450" dirty="0"/>
              <a:t>                [Extent6].[</a:t>
            </a:r>
            <a:r>
              <a:rPr lang="ru-RU" sz="450" dirty="0" err="1"/>
              <a:t>Code</a:t>
            </a:r>
            <a:r>
              <a:rPr lang="ru-RU" sz="450" dirty="0"/>
              <a:t>] AS [</a:t>
            </a:r>
            <a:r>
              <a:rPr lang="ru-RU" sz="450" dirty="0" err="1"/>
              <a:t>Code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[Extent6].[</a:t>
            </a:r>
            <a:r>
              <a:rPr lang="ru-RU" sz="450" dirty="0" err="1"/>
              <a:t>Description</a:t>
            </a:r>
            <a:r>
              <a:rPr lang="ru-RU" sz="450" dirty="0"/>
              <a:t>] AS [</a:t>
            </a:r>
            <a:r>
              <a:rPr lang="ru-RU" sz="450" dirty="0" err="1"/>
              <a:t>Description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[Extent7].[</a:t>
            </a:r>
            <a:r>
              <a:rPr lang="ru-RU" sz="450" dirty="0" err="1"/>
              <a:t>Id</a:t>
            </a:r>
            <a:r>
              <a:rPr lang="ru-RU" sz="450" dirty="0"/>
              <a:t>] AS [Id2], </a:t>
            </a:r>
          </a:p>
          <a:p>
            <a:r>
              <a:rPr lang="ru-RU" sz="450" dirty="0"/>
              <a:t>                [Extent7].[</a:t>
            </a:r>
            <a:r>
              <a:rPr lang="ru-RU" sz="450" dirty="0" err="1"/>
              <a:t>Name</a:t>
            </a:r>
            <a:r>
              <a:rPr lang="ru-RU" sz="450" dirty="0"/>
              <a:t>] AS [</a:t>
            </a:r>
            <a:r>
              <a:rPr lang="ru-RU" sz="450" dirty="0" err="1"/>
              <a:t>Name</a:t>
            </a:r>
            <a:r>
              <a:rPr lang="ru-RU" sz="450" dirty="0"/>
              <a:t>], </a:t>
            </a:r>
          </a:p>
          <a:p>
            <a:r>
              <a:rPr lang="ru-RU" sz="450" dirty="0"/>
              <a:t>                [Extent7].[</a:t>
            </a:r>
            <a:r>
              <a:rPr lang="ru-RU" sz="450" dirty="0" err="1"/>
              <a:t>SortOrder</a:t>
            </a:r>
            <a:r>
              <a:rPr lang="ru-RU" sz="450" dirty="0"/>
              <a:t>] AS [</a:t>
            </a:r>
            <a:r>
              <a:rPr lang="ru-RU" sz="450" dirty="0" err="1"/>
              <a:t>SortOrder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    FROM  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OrderDetailFab</a:t>
            </a:r>
            <a:r>
              <a:rPr lang="ru-RU" sz="450" dirty="0"/>
              <a:t>] AS [Extent5]</a:t>
            </a:r>
          </a:p>
          <a:p>
            <a:r>
              <a:rPr lang="ru-RU" sz="450" dirty="0"/>
              <a:t>                INNER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Product</a:t>
            </a:r>
            <a:r>
              <a:rPr lang="ru-RU" sz="450" dirty="0"/>
              <a:t>] AS [Extent6] ON [Extent5].[</a:t>
            </a:r>
            <a:r>
              <a:rPr lang="ru-RU" sz="450" dirty="0" err="1"/>
              <a:t>ProductId</a:t>
            </a:r>
            <a:r>
              <a:rPr lang="ru-RU" sz="450" dirty="0"/>
              <a:t>] = [Extent6].[</a:t>
            </a:r>
            <a:r>
              <a:rPr lang="ru-RU" sz="450" dirty="0" err="1"/>
              <a:t>Id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    INNER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PrimalCut</a:t>
            </a:r>
            <a:r>
              <a:rPr lang="ru-RU" sz="450" dirty="0"/>
              <a:t>] AS [Extent7] ON [Extent6].[</a:t>
            </a:r>
            <a:r>
              <a:rPr lang="ru-RU" sz="450" dirty="0" err="1"/>
              <a:t>PrimalCutId</a:t>
            </a:r>
            <a:r>
              <a:rPr lang="ru-RU" sz="450" dirty="0"/>
              <a:t>] = [Extent7].[</a:t>
            </a:r>
            <a:r>
              <a:rPr lang="ru-RU" sz="450" dirty="0" err="1"/>
              <a:t>Id</a:t>
            </a:r>
            <a:r>
              <a:rPr lang="ru-RU" sz="450" dirty="0"/>
              <a:t>]</a:t>
            </a:r>
          </a:p>
          <a:p>
            <a:r>
              <a:rPr lang="ru-RU" sz="450" dirty="0"/>
              <a:t>                WHERE ([Extent5].[</a:t>
            </a:r>
            <a:r>
              <a:rPr lang="ru-RU" sz="450" dirty="0" err="1"/>
              <a:t>OrderId</a:t>
            </a:r>
            <a:r>
              <a:rPr lang="ru-RU" sz="450" dirty="0"/>
              <a:t>] = @p__linq__0) AND ((@p__linq__1 IS NULL) </a:t>
            </a:r>
          </a:p>
          <a:p>
            <a:r>
              <a:rPr lang="ru-RU" sz="450" dirty="0"/>
              <a:t>                   OR ([Extent6].[</a:t>
            </a:r>
            <a:r>
              <a:rPr lang="ru-RU" sz="450" dirty="0" err="1"/>
              <a:t>PrimalCutId</a:t>
            </a:r>
            <a:r>
              <a:rPr lang="ru-RU" sz="450" dirty="0"/>
              <a:t>] = @p__linq__2) OR (1 = 0))</a:t>
            </a:r>
          </a:p>
          <a:p>
            <a:r>
              <a:rPr lang="ru-RU" sz="450" dirty="0"/>
              <a:t>            )  AS [Project3]</a:t>
            </a:r>
          </a:p>
          <a:p>
            <a:r>
              <a:rPr lang="ru-RU" sz="450" dirty="0"/>
              <a:t>            ORDER BY </a:t>
            </a:r>
            <a:r>
              <a:rPr lang="ru-RU" sz="450" dirty="0" err="1"/>
              <a:t>row_number</a:t>
            </a:r>
            <a:r>
              <a:rPr lang="ru-RU" sz="450" dirty="0"/>
              <a:t>() OVER (ORDER BY [Project3].[</a:t>
            </a:r>
            <a:r>
              <a:rPr lang="ru-RU" sz="450" dirty="0" err="1"/>
              <a:t>SortOrder</a:t>
            </a:r>
            <a:r>
              <a:rPr lang="ru-RU" sz="450" dirty="0"/>
              <a:t>] ASC, </a:t>
            </a:r>
          </a:p>
          <a:p>
            <a:r>
              <a:rPr lang="ru-RU" sz="450" dirty="0"/>
              <a:t>               [Project3].[</a:t>
            </a:r>
            <a:r>
              <a:rPr lang="ru-RU" sz="450" dirty="0" err="1"/>
              <a:t>Description</a:t>
            </a:r>
            <a:r>
              <a:rPr lang="ru-RU" sz="450" dirty="0"/>
              <a:t>] ASC, [Project3].[</a:t>
            </a:r>
            <a:r>
              <a:rPr lang="ru-RU" sz="450" dirty="0" err="1"/>
              <a:t>Code</a:t>
            </a:r>
            <a:r>
              <a:rPr lang="ru-RU" sz="450" dirty="0"/>
              <a:t>] ASC)</a:t>
            </a:r>
          </a:p>
          <a:p>
            <a:r>
              <a:rPr lang="ru-RU" sz="450" dirty="0"/>
              <a:t>            OFFSET 0 ROWS FETCH NEXT 100 ROWS ONLY  ) AS [Limit2]</a:t>
            </a:r>
          </a:p>
          <a:p>
            <a:r>
              <a:rPr lang="ru-RU" sz="450" dirty="0"/>
              <a:t>        INNER JOIN [</a:t>
            </a:r>
            <a:r>
              <a:rPr lang="ru-RU" sz="450" dirty="0" err="1"/>
              <a:t>dbo</a:t>
            </a:r>
            <a:r>
              <a:rPr lang="ru-RU" sz="450" dirty="0"/>
              <a:t>].[</a:t>
            </a:r>
            <a:r>
              <a:rPr lang="ru-RU" sz="450" dirty="0" err="1"/>
              <a:t>ProcessingLog</a:t>
            </a:r>
            <a:r>
              <a:rPr lang="ru-RU" sz="450" dirty="0"/>
              <a:t>] AS [Extent8] ON (2 = [Extent8].[</a:t>
            </a:r>
            <a:r>
              <a:rPr lang="ru-RU" sz="450" dirty="0" err="1"/>
              <a:t>BusinessUnitId</a:t>
            </a:r>
            <a:r>
              <a:rPr lang="ru-RU" sz="450" dirty="0"/>
              <a:t>])</a:t>
            </a:r>
          </a:p>
          <a:p>
            <a:r>
              <a:rPr lang="ru-RU" sz="450" dirty="0"/>
              <a:t>           AND ([Limit2].[</a:t>
            </a:r>
            <a:r>
              <a:rPr lang="ru-RU" sz="450" dirty="0" err="1"/>
              <a:t>Id</a:t>
            </a:r>
            <a:r>
              <a:rPr lang="ru-RU" sz="450" dirty="0"/>
              <a:t>] = [Extent8].[</a:t>
            </a:r>
            <a:r>
              <a:rPr lang="ru-RU" sz="450" dirty="0" err="1"/>
              <a:t>DetailId</a:t>
            </a:r>
            <a:r>
              <a:rPr lang="ru-RU" sz="450" dirty="0"/>
              <a:t>])) AS [UnionAll1]</a:t>
            </a:r>
          </a:p>
          <a:p>
            <a:r>
              <a:rPr lang="ru-RU" sz="450" dirty="0"/>
              <a:t>    ORDER BY [UnionAll1].[</a:t>
            </a:r>
            <a:r>
              <a:rPr lang="ru-RU" sz="450" dirty="0" err="1"/>
              <a:t>SortOrder</a:t>
            </a:r>
            <a:r>
              <a:rPr lang="ru-RU" sz="450" dirty="0"/>
              <a:t>] ASC, [UnionAll1].[</a:t>
            </a:r>
            <a:r>
              <a:rPr lang="ru-RU" sz="450" dirty="0" err="1"/>
              <a:t>Description</a:t>
            </a:r>
            <a:r>
              <a:rPr lang="ru-RU" sz="450" dirty="0"/>
              <a:t>] ASC, [UnionAll1].[</a:t>
            </a:r>
            <a:r>
              <a:rPr lang="ru-RU" sz="450" dirty="0" err="1"/>
              <a:t>Code</a:t>
            </a:r>
            <a:r>
              <a:rPr lang="ru-RU" sz="450" dirty="0"/>
              <a:t>] ASC,</a:t>
            </a:r>
          </a:p>
          <a:p>
            <a:r>
              <a:rPr lang="ru-RU" sz="450" dirty="0"/>
              <a:t>      [UnionAll1].[</a:t>
            </a:r>
            <a:r>
              <a:rPr lang="ru-RU" sz="450" dirty="0" err="1"/>
              <a:t>Id</a:t>
            </a:r>
            <a:r>
              <a:rPr lang="ru-RU" sz="450" dirty="0"/>
              <a:t>] ASC, [UnionAll1].[Id1] ASC, [UnionAll1].[Id2] ASC, [UnionAll1].[Id3] ASC,</a:t>
            </a:r>
          </a:p>
          <a:p>
            <a:r>
              <a:rPr lang="ru-RU" sz="450" dirty="0"/>
              <a:t>      [UnionAll1].[Id4] ASC, [UnionAll1].[Id6] ASC, [UnionAll1].[C1] ASC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5483785" y="289974"/>
            <a:ext cx="3656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4 года назад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346650" y="1233889"/>
            <a:ext cx="0" cy="505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7621256" y="5853535"/>
            <a:ext cx="3802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pgconf.ru/2019/242760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028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825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Продвинутый 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40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4993" y="1529673"/>
            <a:ext cx="1103667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ru-RU" dirty="0">
                <a:solidFill>
                  <a:srgbClr val="A31515"/>
                </a:solidFill>
                <a:latin typeface="Consolas" panose="020B0609020204030204" pitchFamily="49" charset="0"/>
              </a:rPr>
              <a:t>{0} @@ '*.{1}=\"{2}\"')::</a:t>
            </a:r>
            <a:r>
              <a:rPr lang="en-US" altLang="ru-RU" dirty="0" err="1">
                <a:solidFill>
                  <a:srgbClr val="A31515"/>
                </a:solidFill>
                <a:latin typeface="Consolas" panose="020B0609020204030204" pitchFamily="49" charset="0"/>
              </a:rPr>
              <a:t>jsquery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.Comparison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IsPredicate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JsonContainsAnywhere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4993" y="3035840"/>
            <a:ext cx="1103667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ru-RU" dirty="0">
                <a:solidFill>
                  <a:srgbClr val="A31515"/>
                </a:solidFill>
                <a:latin typeface="Consolas" panose="020B0609020204030204" pitchFamily="49" charset="0"/>
              </a:rPr>
              <a:t>{0} @@ </a:t>
            </a:r>
            <a:r>
              <a:rPr lang="en-US" altLang="ru-RU" dirty="0" smtClean="0">
                <a:solidFill>
                  <a:srgbClr val="A31515"/>
                </a:solidFill>
                <a:latin typeface="Consolas" panose="020B0609020204030204" pitchFamily="49" charset="0"/>
              </a:rPr>
              <a:t>('*.' || {</a:t>
            </a:r>
            <a:r>
              <a:rPr lang="en-US" altLang="ru-RU" dirty="0">
                <a:solidFill>
                  <a:srgbClr val="A31515"/>
                </a:solidFill>
                <a:latin typeface="Consolas" panose="020B0609020204030204" pitchFamily="49" charset="0"/>
              </a:rPr>
              <a:t>1} || '=\"' || {2} || '\"')::</a:t>
            </a:r>
            <a:r>
              <a:rPr lang="en-US" altLang="ru-RU" dirty="0" err="1">
                <a:solidFill>
                  <a:srgbClr val="A31515"/>
                </a:solidFill>
                <a:latin typeface="Consolas" panose="020B0609020204030204" pitchFamily="49" charset="0"/>
              </a:rPr>
              <a:t>jsquery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Precedence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.Comparison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IsPredicate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JsonContainsAnywhere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03614" y="1593479"/>
            <a:ext cx="10490511" cy="112677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3614" y="1593479"/>
            <a:ext cx="10614659" cy="9703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60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825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Продвинутый 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14994" y="1213469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Найти что-нибудь красное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4995" y="1782057"/>
            <a:ext cx="6392778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.Items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.Data.JsonContainsAnywhere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red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994" y="3902518"/>
            <a:ext cx="8286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items x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@@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'*.'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||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'color'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||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'="'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||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'red'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||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'"'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jsquery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86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825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Продвинутый поиск в </a:t>
            </a:r>
            <a:r>
              <a:rPr lang="en-US" sz="4000" dirty="0">
                <a:latin typeface="Montserrat SemiBold" panose="00000700000000000000" pitchFamily="2" charset="-52"/>
              </a:rPr>
              <a:t>JSONB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14994" y="1213469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Найти что-нибудь красное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4994" y="1782057"/>
            <a:ext cx="6295313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.Items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.Data.JsonContainsAnywhere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red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14994" y="3579879"/>
            <a:ext cx="3286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Найти что-нибудь русское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4994" y="4148467"/>
            <a:ext cx="6295313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.Items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.Data.JsonContainsAnywhere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lang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u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81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473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COUNT DISTINCT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87498" y="1249188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Пример задачи: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1708361"/>
            <a:ext cx="42691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Авиаперелёты за период времени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172111"/>
            <a:ext cx="5363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Сгруппировать по аэропортам отправления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634140"/>
            <a:ext cx="5721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Посчитать число разных аэропортов прибытия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118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473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COUNT DISTINCT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44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4994" y="3320947"/>
            <a:ext cx="10475569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.FlightsVs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GroupBy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.DepartureAirport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DepartureAirport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.Key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ArrivalAirportCount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g.DistinctCount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(x =&gt;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x.ArrivalAirport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ArrivalAirportCount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g.Select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(x =&gt;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x.ArrivalAirport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).Distinct().Count()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994" y="128972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departure_airport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DISTINCT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arrival_airport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"public"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flights_v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t1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GROUP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t1.departure_airport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72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473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COUNT DISTINCT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45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4994" y="1382883"/>
            <a:ext cx="1086349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"COUNT(DISTINCT {1})"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IsAggregate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DistinctCount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ru-RU" alt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ru-RU" altLang="ru-RU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IGrouping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ru-RU" altLang="ru-RU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altLang="ru-RU" dirty="0" smtClean="0">
                <a:solidFill>
                  <a:srgbClr val="2B91AF"/>
                </a:solidFill>
                <a:latin typeface="Consolas" panose="020B0609020204030204" pitchFamily="49" charset="0"/>
              </a:rPr>
              <a:t>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expr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44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473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COUNT DISTINCT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4994" y="45066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departure_airport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DISTINCT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arrival_airport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"public"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flights_v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t1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GROUP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t1.departure_airport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4994" y="1213469"/>
            <a:ext cx="10993582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.FlightsVs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GroupBy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.DepartureAirport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DepartureAirport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.Key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ArrivalAirportCount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DistinctCount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.ArrivalAirport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92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Агрегация в массив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87498" y="1249188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Пример задачи: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1708361"/>
            <a:ext cx="26228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Таблица аэропортов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172111"/>
            <a:ext cx="4314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Сгруппировать по часовым поясам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634140"/>
            <a:ext cx="50642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каждого получить массив координат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824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Агрегация в массив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48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4994" y="1265225"/>
            <a:ext cx="1166578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array_agg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({1})"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IsAggregate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ArrayAgg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IGrouping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expr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27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Агрегация в массив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49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4994" y="1289200"/>
            <a:ext cx="8833806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.Airports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GroupBy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.TimeZone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TimeZone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.Key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Coord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ArrayAgg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.Coordinates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994" y="43988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timezone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array_agg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coordinates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airports t1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GROUP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timezone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9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Написание запросов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1B0FC-7E61-4826-A216-E6DA679FAC73}"/>
              </a:ext>
            </a:extLst>
          </p:cNvPr>
          <p:cNvSpPr txBox="1"/>
          <p:nvPr/>
        </p:nvSpPr>
        <p:spPr>
          <a:xfrm>
            <a:off x="664869" y="1188341"/>
            <a:ext cx="2281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Главное правило: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869" y="1603839"/>
            <a:ext cx="615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Пишем на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C#/LINQ,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мыслим в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SQL!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1B0FC-7E61-4826-A216-E6DA679FAC73}"/>
              </a:ext>
            </a:extLst>
          </p:cNvPr>
          <p:cNvSpPr txBox="1"/>
          <p:nvPr/>
        </p:nvSpPr>
        <p:spPr>
          <a:xfrm>
            <a:off x="664869" y="2751134"/>
            <a:ext cx="3220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Проверять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SQL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 выходе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1B0FC-7E61-4826-A216-E6DA679FAC73}"/>
              </a:ext>
            </a:extLst>
          </p:cNvPr>
          <p:cNvSpPr txBox="1"/>
          <p:nvPr/>
        </p:nvSpPr>
        <p:spPr>
          <a:xfrm>
            <a:off x="664869" y="3313654"/>
            <a:ext cx="2332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Больше практики!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56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Агрегация в массив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50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31" y="1274552"/>
            <a:ext cx="9884283" cy="45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9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Агрегация в </a:t>
            </a:r>
            <a:r>
              <a:rPr lang="en-US" sz="4000" dirty="0" smtClean="0">
                <a:latin typeface="Montserrat SemiBold" panose="00000700000000000000" pitchFamily="2" charset="-52"/>
              </a:rPr>
              <a:t>JSON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51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87498" y="1249188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Пример задачи: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1708361"/>
            <a:ext cx="26228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Таблица аэропортов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172111"/>
            <a:ext cx="4314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Сгруппировать по часовым поясам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103655" y="2634140"/>
            <a:ext cx="4423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каждого получить объект вида: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9610" y="320949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"AER"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Сочи",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"DME"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Домодедово",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"GDZ"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Геленджик",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"KZN"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Казань",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"LED"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"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Пулково"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69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Агрегация в </a:t>
            </a:r>
            <a:r>
              <a:rPr lang="en-US" sz="4000" dirty="0" smtClean="0">
                <a:latin typeface="Montserrat SemiBold" panose="00000700000000000000" pitchFamily="2" charset="-52"/>
              </a:rPr>
              <a:t>JSON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52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4994" y="1351968"/>
            <a:ext cx="10932543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Sql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jsonb_object_agg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({1}, {2})"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ServerSideOnly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ru-R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IsAggregate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JsonObjAgg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IGrouping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exprKey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TEntity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TV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exprVal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throw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NotImplementedException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64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Агрегация в </a:t>
            </a:r>
            <a:r>
              <a:rPr lang="en-US" sz="4000" dirty="0" smtClean="0">
                <a:latin typeface="Montserrat SemiBold" panose="00000700000000000000" pitchFamily="2" charset="-52"/>
              </a:rPr>
              <a:t>JSON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53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4994" y="1280573"/>
            <a:ext cx="11470614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9A9A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.AirportsDatas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GroupBy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.TimeZone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TimeZone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.Key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JsonObjAgg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.AirportName.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JsonChildText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ru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})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.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ToListAsync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994" y="4510958"/>
            <a:ext cx="7709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timezone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jsonb_object_agg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t1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airport_name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airports_data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t1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GROUP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timezone</a:t>
            </a:r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10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Агрегация в </a:t>
            </a:r>
            <a:r>
              <a:rPr lang="en-US" sz="4000" dirty="0" smtClean="0">
                <a:latin typeface="Montserrat SemiBold" panose="00000700000000000000" pitchFamily="2" charset="-52"/>
              </a:rPr>
              <a:t>JSON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54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01" y="1213469"/>
            <a:ext cx="10692049" cy="47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7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LINQ to </a:t>
            </a:r>
            <a:r>
              <a:rPr lang="en-US" sz="4000" dirty="0" smtClean="0">
                <a:latin typeface="Montserrat SemiBold" panose="00000700000000000000" pitchFamily="2" charset="-52"/>
              </a:rPr>
              <a:t>DB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766102"/>
            <a:ext cx="4330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Богатый функционал «из коробки»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289913"/>
            <a:ext cx="3807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Альтернативная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ORM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.NET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242291"/>
            <a:ext cx="4870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Возможность легко писать расширения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718480"/>
            <a:ext cx="3701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Высокая производительность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764844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Получаем миллион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289913"/>
            <a:ext cx="1380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 колонки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766102"/>
            <a:ext cx="29081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Сначала "прогреваем"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242291"/>
            <a:ext cx="2132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Отключаем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логи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773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Получаем миллион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289913"/>
            <a:ext cx="2805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EF Core (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AsNoTracking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267" y="166986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965.3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922.6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647216"/>
            <a:ext cx="1018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Dapper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267" y="3027167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1068.2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1097.9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4009763"/>
            <a:ext cx="1427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LINQ to DB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67" y="438971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650.7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676.5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0284" y="4041270"/>
            <a:ext cx="347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x1.63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vs Dapper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0284" y="4644649"/>
            <a:ext cx="3521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x1.42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vs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EF Core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975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4371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Подведём итог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9" y="2680503"/>
            <a:ext cx="5302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Даже специфические конструкции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Postgres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9" y="2204314"/>
            <a:ext cx="5019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Можно использовать весь арсенал СУБД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9" y="3163267"/>
            <a:ext cx="4227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 даже из сторонних расширений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9" y="1296488"/>
            <a:ext cx="6152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Самое главное: принцип простой расширяемости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3646031"/>
            <a:ext cx="32447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Неограниченная гибкость</a:t>
            </a:r>
          </a:p>
        </p:txBody>
      </p:sp>
    </p:spTree>
    <p:extLst>
      <p:ext uri="{BB962C8B-B14F-4D97-AF65-F5344CB8AC3E}">
        <p14:creationId xmlns:p14="http://schemas.microsoft.com/office/powerpoint/2010/main" val="3945471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Проблемы </a:t>
            </a:r>
            <a:r>
              <a:rPr lang="en-US" sz="4000" dirty="0" smtClean="0">
                <a:latin typeface="Montserrat SemiBold" panose="00000700000000000000" pitchFamily="2" charset="-52"/>
              </a:rPr>
              <a:t>ORM </a:t>
            </a:r>
            <a:r>
              <a:rPr lang="ru-RU" sz="4000" dirty="0" smtClean="0">
                <a:latin typeface="Montserrat SemiBold" panose="00000700000000000000" pitchFamily="2" charset="-52"/>
              </a:rPr>
              <a:t>решаемы!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421709"/>
            <a:ext cx="5620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Ограниченность (многое не поддерживается)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505573"/>
            <a:ext cx="6375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Встречаются плохие запросы для простых операций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825519" y="1850630"/>
            <a:ext cx="65838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B050"/>
                </a:solidFill>
                <a:latin typeface="+mj-lt"/>
              </a:rPr>
              <a:t>Но опытные разработчики научились писать хорошие</a:t>
            </a:r>
            <a:endParaRPr lang="ru-RU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825519" y="2773686"/>
            <a:ext cx="3602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LINQ </a:t>
            </a:r>
            <a:r>
              <a:rPr lang="en-US" sz="2200" dirty="0">
                <a:solidFill>
                  <a:srgbClr val="00B050"/>
                </a:solidFill>
                <a:latin typeface="+mj-lt"/>
              </a:rPr>
              <a:t>to </a:t>
            </a: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DB </a:t>
            </a:r>
            <a:r>
              <a:rPr lang="ru-RU" sz="2200" dirty="0" smtClean="0">
                <a:solidFill>
                  <a:srgbClr val="00B050"/>
                </a:solidFill>
                <a:latin typeface="+mj-lt"/>
              </a:rPr>
              <a:t>решает проблему</a:t>
            </a:r>
            <a:endParaRPr lang="ru-RU" sz="22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403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Проблемы </a:t>
            </a:r>
            <a:r>
              <a:rPr lang="en-US" sz="4000" dirty="0">
                <a:latin typeface="Montserrat SemiBold" panose="00000700000000000000" pitchFamily="2" charset="-52"/>
              </a:rPr>
              <a:t>ORM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421709"/>
            <a:ext cx="5620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Ограниченность (многое не поддерживается)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505573"/>
            <a:ext cx="6375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Встречаются плохие запросы для простых операций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825519" y="1850630"/>
            <a:ext cx="65838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B050"/>
                </a:solidFill>
                <a:latin typeface="+mj-lt"/>
              </a:rPr>
              <a:t>Но опытные разработчики научились писать хорошие</a:t>
            </a:r>
            <a:endParaRPr lang="ru-RU" sz="22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412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Рисунок 3"/>
          <p:cNvPicPr/>
          <p:nvPr/>
        </p:nvPicPr>
        <p:blipFill>
          <a:blip r:embed="rId2"/>
          <a:stretch/>
        </p:blipFill>
        <p:spPr>
          <a:xfrm>
            <a:off x="0" y="-1273320"/>
            <a:ext cx="12191760" cy="8972640"/>
          </a:xfrm>
          <a:prstGeom prst="rect">
            <a:avLst/>
          </a:prstGeom>
          <a:ln>
            <a:noFill/>
          </a:ln>
        </p:spPr>
      </p:pic>
      <p:sp>
        <p:nvSpPr>
          <p:cNvPr id="261" name="CustomShape 1"/>
          <p:cNvSpPr/>
          <p:nvPr/>
        </p:nvSpPr>
        <p:spPr>
          <a:xfrm>
            <a:off x="3285360" y="2832120"/>
            <a:ext cx="735516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0" b="1" strike="noStrike" spc="-1">
                <a:solidFill>
                  <a:srgbClr val="FFFFFF"/>
                </a:solidFill>
                <a:latin typeface="Segoe UI"/>
              </a:rPr>
              <a:t>КОНЕЦ</a:t>
            </a:r>
            <a:endParaRPr lang="ru-RU" sz="1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4700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53" y="450008"/>
            <a:ext cx="6197648" cy="61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67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Montserrat SemiBold" panose="00000700000000000000" pitchFamily="2" charset="-52"/>
              </a:rPr>
              <a:t>Ссылки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909437" y="1727375"/>
            <a:ext cx="4292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github.com/linq2db/linq2db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9" y="1296488"/>
            <a:ext cx="1427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LINQ to DB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9" y="3422330"/>
            <a:ext cx="46368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Документация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PostgreSQL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 русском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909437" y="2150143"/>
            <a:ext cx="10577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https://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linq2db.github.io/api/LinqToDB.DataProvider.PostgreSQL.PostgreSQLExtensions.html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909437" y="2570793"/>
            <a:ext cx="49435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https://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www.nuget.org/packages/linq2db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909438" y="3827085"/>
            <a:ext cx="3396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https://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postgrespro.ru/docs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9" y="4662727"/>
            <a:ext cx="1867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Мои контакты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909438" y="5067482"/>
            <a:ext cx="2926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6"/>
              </a:rPr>
              <a:t>fadeevas@sibedge.com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909437" y="5472237"/>
            <a:ext cx="2772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7"/>
              </a:rPr>
              <a:t>https://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7"/>
              </a:rPr>
              <a:t>vk.com/fadeev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045866" y="3453067"/>
            <a:ext cx="4190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Демонстрационная база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данных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60055" y="3838733"/>
            <a:ext cx="5047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8"/>
              </a:rPr>
              <a:t>https://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8"/>
              </a:rPr>
              <a:t>postgrespro.ru/education/demodb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04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35739" y="53672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LINQ to </a:t>
            </a:r>
            <a:r>
              <a:rPr lang="en-US" sz="4000" dirty="0" smtClean="0">
                <a:latin typeface="Montserrat SemiBold" panose="00000700000000000000" pitchFamily="2" charset="-52"/>
              </a:rPr>
              <a:t>DB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766102"/>
            <a:ext cx="4330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Богатый функционал «из коробки»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1289913"/>
            <a:ext cx="3807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Альтернативная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ORM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.NET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242291"/>
            <a:ext cx="4870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Возможность легко писать расширения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35738" y="2718480"/>
            <a:ext cx="3701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Высокая производительность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7972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94" y="505583"/>
            <a:ext cx="6603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ontserrat SemiBold" panose="00000700000000000000" pitchFamily="2" charset="-52"/>
              </a:rPr>
              <a:t>ORM </a:t>
            </a:r>
            <a:r>
              <a:rPr lang="ru-RU" sz="4000" dirty="0">
                <a:latin typeface="Montserrat SemiBold" panose="00000700000000000000" pitchFamily="2" charset="-52"/>
              </a:rPr>
              <a:t>становятся лучше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1B0FC-7E61-4826-A216-E6DA679FAC73}"/>
              </a:ext>
            </a:extLst>
          </p:cNvPr>
          <p:cNvSpPr txBox="1"/>
          <p:nvPr/>
        </p:nvSpPr>
        <p:spPr>
          <a:xfrm>
            <a:off x="664869" y="1188341"/>
            <a:ext cx="8748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Например, в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EF Core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появилась поддержка поиска по элементу массива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677" y="33488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article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"x"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7C80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FF7C80"/>
                </a:solidFill>
                <a:latin typeface="Consolas" panose="020B0609020204030204" pitchFamily="49" charset="0"/>
              </a:rPr>
              <a:t>postgres</a:t>
            </a:r>
            <a:r>
              <a:rPr lang="en-US" dirty="0">
                <a:solidFill>
                  <a:srgbClr val="FF7C8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("x"."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key_words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");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1751" y="1896227"/>
            <a:ext cx="10393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items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context.Articles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.Where(x =&gt;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x.KeyWords.Contains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7C80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FF7C80"/>
                </a:solidFill>
                <a:latin typeface="Consolas" panose="020B0609020204030204" pitchFamily="49" charset="0"/>
              </a:rPr>
              <a:t>postgres</a:t>
            </a:r>
            <a:r>
              <a:rPr lang="en-US" dirty="0">
                <a:solidFill>
                  <a:srgbClr val="FF7C80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ToListAsync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72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CFF5C-7ECC-4619-94BE-85D564FD418E}"/>
              </a:ext>
            </a:extLst>
          </p:cNvPr>
          <p:cNvSpPr txBox="1"/>
          <p:nvPr/>
        </p:nvSpPr>
        <p:spPr>
          <a:xfrm>
            <a:off x="660677" y="455677"/>
            <a:ext cx="769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SemiBold" panose="00000700000000000000" pitchFamily="2" charset="-52"/>
              </a:rPr>
              <a:t>И всё же, </a:t>
            </a:r>
            <a:r>
              <a:rPr lang="en-US" sz="4000" dirty="0">
                <a:latin typeface="Montserrat SemiBold" panose="00000700000000000000" pitchFamily="2" charset="-52"/>
              </a:rPr>
              <a:t>ORM </a:t>
            </a:r>
            <a:r>
              <a:rPr lang="ru-RU" sz="4000" dirty="0">
                <a:latin typeface="Montserrat SemiBold" panose="00000700000000000000" pitchFamily="2" charset="-52"/>
              </a:rPr>
              <a:t>ограничены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5CF21-EED1-4EAA-A538-A5DA7A9BDFD4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1021329" y="1722034"/>
            <a:ext cx="7335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…с массой конструкций, выходящих за рамки стандарта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SQL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83BF5-C0DC-4CF2-AC0B-6E2AFC1CEB55}"/>
              </a:ext>
            </a:extLst>
          </p:cNvPr>
          <p:cNvSpPr txBox="1"/>
          <p:nvPr/>
        </p:nvSpPr>
        <p:spPr>
          <a:xfrm>
            <a:off x="679806" y="1245845"/>
            <a:ext cx="4179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Особенно при работе с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Postgres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71283075"/>
      </p:ext>
    </p:extLst>
  </p:cSld>
  <p:clrMapOvr>
    <a:masterClrMapping/>
  </p:clrMapOvr>
</p:sld>
</file>

<file path=ppt/theme/theme1.xml><?xml version="1.0" encoding="utf-8"?>
<a:theme xmlns:a="http://schemas.openxmlformats.org/drawingml/2006/main" name="Sibedge">
  <a:themeElements>
    <a:clrScheme name="Sibedge">
      <a:dk1>
        <a:srgbClr val="000000"/>
      </a:dk1>
      <a:lt1>
        <a:srgbClr val="FFFFFF"/>
      </a:lt1>
      <a:dk2>
        <a:srgbClr val="007828"/>
      </a:dk2>
      <a:lt2>
        <a:srgbClr val="E7E6E6"/>
      </a:lt2>
      <a:accent1>
        <a:srgbClr val="008734"/>
      </a:accent1>
      <a:accent2>
        <a:srgbClr val="6559E2"/>
      </a:accent2>
      <a:accent3>
        <a:srgbClr val="EAEAEA"/>
      </a:accent3>
      <a:accent4>
        <a:srgbClr val="FFC000"/>
      </a:accent4>
      <a:accent5>
        <a:srgbClr val="E55F24"/>
      </a:accent5>
      <a:accent6>
        <a:srgbClr val="AE303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bedge template 2022" id="{1DCB670C-5635-4491-9112-FAA342F4664E}" vid="{9D10AF2D-A710-43DA-B0E1-BA6C778AA0C8}"/>
    </a:ext>
  </a:extLst>
</a:theme>
</file>

<file path=ppt/theme/theme2.xml><?xml version="1.0" encoding="utf-8"?>
<a:theme xmlns:a="http://schemas.openxmlformats.org/drawingml/2006/main" name="1_Sibedge">
  <a:themeElements>
    <a:clrScheme name="Sibedge">
      <a:dk1>
        <a:srgbClr val="000000"/>
      </a:dk1>
      <a:lt1>
        <a:srgbClr val="FFFFFF"/>
      </a:lt1>
      <a:dk2>
        <a:srgbClr val="007828"/>
      </a:dk2>
      <a:lt2>
        <a:srgbClr val="E7E6E6"/>
      </a:lt2>
      <a:accent1>
        <a:srgbClr val="008734"/>
      </a:accent1>
      <a:accent2>
        <a:srgbClr val="6559E2"/>
      </a:accent2>
      <a:accent3>
        <a:srgbClr val="EAEAEA"/>
      </a:accent3>
      <a:accent4>
        <a:srgbClr val="FFC000"/>
      </a:accent4>
      <a:accent5>
        <a:srgbClr val="E55F24"/>
      </a:accent5>
      <a:accent6>
        <a:srgbClr val="AE303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bedge template 2022" id="{1DCB670C-5635-4491-9112-FAA342F4664E}" vid="{5E4F7910-D11C-4079-B4C7-C2A0187E9A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Sibedge template 2022</Template>
  <TotalTime>4761</TotalTime>
  <Words>6227</Words>
  <Application>Microsoft Office PowerPoint</Application>
  <PresentationFormat>Широкоэкранный</PresentationFormat>
  <Paragraphs>720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74" baseType="lpstr">
      <vt:lpstr>Arial</vt:lpstr>
      <vt:lpstr>Calibri</vt:lpstr>
      <vt:lpstr>Calibri Light</vt:lpstr>
      <vt:lpstr>Consolas</vt:lpstr>
      <vt:lpstr>Courier New</vt:lpstr>
      <vt:lpstr>Lucida Console</vt:lpstr>
      <vt:lpstr>Montserrat</vt:lpstr>
      <vt:lpstr>Montserrat SemiBold</vt:lpstr>
      <vt:lpstr>Segoe UI</vt:lpstr>
      <vt:lpstr>Times New Roman</vt:lpstr>
      <vt:lpstr>Sibedge</vt:lpstr>
      <vt:lpstr>1_Sibedge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Алексей Сергеевич</dc:creator>
  <cp:lastModifiedBy>Фадеев Алексей Сергеевич</cp:lastModifiedBy>
  <cp:revision>161</cp:revision>
  <dcterms:created xsi:type="dcterms:W3CDTF">2023-03-05T10:55:07Z</dcterms:created>
  <dcterms:modified xsi:type="dcterms:W3CDTF">2023-03-27T05:07:53Z</dcterms:modified>
</cp:coreProperties>
</file>