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310" r:id="rId4"/>
    <p:sldId id="322" r:id="rId5"/>
    <p:sldId id="325" r:id="rId6"/>
    <p:sldId id="319" r:id="rId7"/>
    <p:sldId id="323" r:id="rId8"/>
    <p:sldId id="318" r:id="rId9"/>
    <p:sldId id="317" r:id="rId10"/>
    <p:sldId id="320" r:id="rId11"/>
    <p:sldId id="321" r:id="rId12"/>
    <p:sldId id="324" r:id="rId13"/>
    <p:sldId id="329" r:id="rId14"/>
    <p:sldId id="327" r:id="rId15"/>
    <p:sldId id="330" r:id="rId16"/>
  </p:sldIdLst>
  <p:sldSz cx="121920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F6F9"/>
    <a:srgbClr val="33F8FB"/>
    <a:srgbClr val="326590"/>
    <a:srgbClr val="390702"/>
    <a:srgbClr val="BB4A16"/>
    <a:srgbClr val="A01B07"/>
    <a:srgbClr val="9C411C"/>
    <a:srgbClr val="EE9C51"/>
    <a:srgbClr val="B14014"/>
    <a:srgbClr val="3F0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1" autoAdjust="0"/>
    <p:restoredTop sz="78088" autoAdjust="0"/>
  </p:normalViewPr>
  <p:slideViewPr>
    <p:cSldViewPr>
      <p:cViewPr>
        <p:scale>
          <a:sx n="75" d="100"/>
          <a:sy n="75" d="100"/>
        </p:scale>
        <p:origin x="294" y="-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7AF988-88E0-4C23-8E35-69CDDAA1AD47}" type="datetimeFigureOut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6CF055-4FC3-4594-8874-BB5D4E9C3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1C50F-A20E-415D-81AD-21F4365A790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Отдельно хочу обратить внимание на несколько момент подбора оборудования под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БД очень прожорлива в отношении ресурсов процессора и крайне требовательна к скорости дисковой системы.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к тому же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версии 9.6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юыло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настроек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многопоточности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выполнении запросов, один запрос – одно ядро. Соответственно к оборудованию сразу же предъявляется повышенные требования к количеству ядер и их частоты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9.6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многопоточность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появилась, но пока её использование даёт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противоречивые результаты в разных сценариях.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нам с вами повезло что развитие и распространение Твердотельных накопителей позволяет за разумные деньги собрать быструю и надёжную дисковую подсистему.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9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только в логах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уидите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такую запись, стоит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насторожиться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Первое: каталог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pg_stat_tmp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нужны вынести на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-диск, тем самым вы снизите нагрузку на дисковую систему и избавитесь от блокировок на физическом уровне, НО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94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открывая файл на чтение, накладывает на этот файл исключительную блокировку и его нельзя ни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заенить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система сбора статистики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устроена следующим образом: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Сначала создаётся фал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папке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pg_stat_tmp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затем он переименовывается в файл с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тут мы натыкаемся на логическую блокировку файловой системы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тут у вас 2 варианта:</a:t>
            </a:r>
          </a:p>
          <a:p>
            <a:pPr marL="228600" indent="-228600"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Перейти на файловую систему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ReFS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не тестировали, но в теории должно помочь</a:t>
            </a:r>
          </a:p>
          <a:p>
            <a:pPr marL="228600" indent="-228600"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Перейти на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Linux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по другому работает с файлами. В двух словах – при открытии файла на чтение создаётся его слепок, а с оригинальным файлом мы можем делать сто угодно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Самое время перейти к особенностям администрирования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26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Администрирование баз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постгрескл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имеет ряд особенностей.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Первая очень существенная деталь, инкрементальный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бэкап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он только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появился, будем тестировать, а пока его сильно 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хватает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Вторая особенность – это то что копирование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(аналог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shiping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возможно только в разрезе всего сервера , а не в разрезе баз данных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сожалению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имеет аналога такого инструмента как профайлер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всю историю запросов, а также их текст для построения планов запроса приходится брать из лога сервера. Что является определенным ограничителем при решении задач по оптимизации и разбора внештатных ситуаций при работе с БД.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 и все знаю поговорку про админов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бэкапы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вот: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Подход к снятию резервных копий: Я рекомендую обязательно использовать репликацию, а лучше ещё и каскад. Это не только средство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отказоустойчивости, но и прекрасная возможность снимать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бэкапы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с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продакшн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сервера.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сожалению,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имеет средств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валидации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сделанного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бэкапа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Поэтому мы у себя сделали систему которая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ошибки во время создания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бэкапа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Отдельно стоит сказать о регламентных операциях над базой.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Крайне необходимо каждую ночь проводить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vacuum analyze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без этого 1С очень быстро начнёт сильно деградировать в скорости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02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качестве же средств мониторинга рекомендую использовать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забикс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 всей его мощью и вариативностью настроек. Что возможно станет одной из тем будущих докладов, ну а у меня на этом всё.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 ответить на ваши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вопросы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92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2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мире 1С до сих пор есть опасения по поводу применения этой СУБД для работы с высоконагруженными базами.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Да, 1С это конечно не база сайта да и её любовь к использованию временных таблиц требует особого внимания при настройке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постгрескл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при этом интерес к переходу на свободно-распространяемую СУБД растёт с каждым днём, тем более что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входит в реестр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импортозамещения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Закономерно, что вместе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девольвацией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рубля,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стали интересоваться и консерваторы, которые раньше использовали только платные СУБД.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при этом до сих пор в сообществе 1С сохраняется дефицит информации и прошлый имидж системы, Как трудно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долгонастраевомого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продукта не всегда стабильно работающего с платформенными механизмами 1С.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 стоит отдельно сказать что Фирма 1С со своей стороны сделала огромные шаги к оптимизации работы платформы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версиях 8,3, особенно в 8,3,9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команда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постгрепро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радует постоянной актуализацией сборок новейших релизов СУБД для 1С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того, совсем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недовно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ПостгреПро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Фирам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1С заключили договор о сотрудничестве и 1С обещает включить поддержку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ПостгреПро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дитстрибутива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одну из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ближайщих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версий платформы.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всё это красиво звучит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прессрелизах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как всё на деле?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как интеграторы. Тоже давно следим за развитием этой связки ПО и накопили практический опыт, которым я и хочу поделиться.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Надеюсь что Вам это поможет определится, стоит ли сейчас переходить на использование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работе с 1С базами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обо всё по порядку.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самых важных моментов является выбор сборки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1С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вам рекомендую использовать сборки с сайта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Постгрепро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как на официальном сайте 1С последняя сборка опубликована летом 15 года, и кроме этого содержит критичную ошибку в конфигурационном файле, о которой расскажу чуть позже.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Следующий не мало важный момент, это выбор Операционной системы для СУБД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постгресс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Несмотря на то что изначально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 написан для использования на системах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Линукс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рекомендуем начать перевод 1С с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вот почему: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Переход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само по себе риск, так как система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незнакомая 1С-кам,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имеет другие принципы работы с базой и другое администрирование и мониторинг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при этом переход ещё и на другую операционную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систему по сравнению с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возводит этот риск в степень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Конечно просто установить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линукс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залить туда базу – не проблема, риски начнут проявляться когда надо будет срочно разобраться что не так с базой, где узкое место и т.д.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того сервера 1С в 99% случаев стоят 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соответственно системные администраторы и администраторы БД давно привыкли к этой ОС и знают как быстро искать необходимую информацию и реагировать на возникающие внештатные ситуации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при этом есть явный триггер, который очень ярко покажет Вам что пора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Линукс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 нём я расскажу чуть позже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операционнми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системами вроде разобрались, давайте пойдём дальше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8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 масштабный переход мы осуществили в своём Облаке 1С, в цифрах наше облако – это 260 баз, 400+ сеансов, 1,5 Тб данных, режим работы 24/7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09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Следующий большой проект – это перевод 1С базы Розничной торговли с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PostgreSQL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Федереального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обувного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ритейлера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где нагрузка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составлет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 баз, 500+ сеансов и высокие требования к отказоустойчивости и стабильности работы БД.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Ещё одним достаточно масштабным проектом был переход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Бухглалтерской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базы 1С Федерального оператора услуг почтовой доставки.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150+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пользователей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крупные проекты были реализованы с условием сохранения быстродействия баз на уровне ранее используемой СУБД. А также с требованием обеспечения отказоустойчивости на уровне транзакций.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прекрасно решается потоковой репликацией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работающей из коробки и сильно порадовавшей нас своей простотой настройки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настройки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далеко не всё что требуется при переходе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эту СУБД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1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переводе нетиповых решений, либо типовых решений 1С выпущенных до 2016 года, особое внимание нужно обратить на следующие вещи в коде.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Если в запросе используется соединение с виртуальной таблицей "1С:Предприятия"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СрезПоследних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рекомендуется вынести обращение к виртуальной таблице в отдельный запрос с сохранением результатов во временной таблице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при наличии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около 300 000 записей в номенклатуре и формировании печати чеков и этикеток по всей номенклатуре без учёта остатков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справляется с задачей за 15 секунд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PosgreSQL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этой же задачей на том же коде 1С справляется за 20 000 секунд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оптимизации кода. А именно избавления от Левого соединения со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СрезомПоследних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справляется с задачей за 6,5 секунды, так же как и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новом коде 1С.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Ещё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один бич, это сложный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RLS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1С, например когда пользователь входит в состав нескольких десятков групп по правам с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RLS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этом случае с открытием динамического списка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SQL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справляется за 0,5 сек, а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сожалению только за 25 минут. Победить настройкой БД это пока не удаётся. Так что будьте очень внимательны при переводе баз с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RLS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Лучше заранее провести аудит прав и максимально упростить их структуру.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 - Не рекомендуется использовать ПОЛНОЕ ВНЕШНЕЕ СОЕДИНЕНИЕ при работе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PostgreSQL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Если логика работы позволяет отказаться от Полного соединения, то необходимо переписать запрос к БД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3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Считаю необходимым отдельно отметить прекрасные показатели массовых типовых конфигураций при работе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таких как БП, ЗУП, УТ и УНФ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Оптимизация кода в этих и не только конфигурациях разработчиками Фирмы 1С сильно уменьшает риск при переходе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небольших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инсталяций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как практически не требует усилий в анализе кода 1С и его исправлении.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49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думаю что многие из вас знают что для 1С используются только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спецсборки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постресскл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Причин появления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спецсборки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1С достаточно много, одна из них - это огромная любовь 1С к временным таблицам и одновременно нелюбовь к ним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решения этой проблемы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спесборку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 интегрирован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патч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online_analyze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должен обязательно иметь значение параметра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online_analyze.enable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равное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конфигурационном файле.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вот. по неизвестной нам причине в ней допущена ошибка и этот параметр имеет значение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приводит к катастрофичному снижению производительности при любой работе с временными таблицами, динамические списки, отчёты, обработки и т.д.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7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 уж заговорили о параметрах. То давайте поподробнее остановимся на наиболее значимых из них с точки зрения производительности 1С и одновременно не нарушающих стабильность работы и сохранность данных.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Крайне негативно на быстродействие системы действует отключение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автовакуума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Автоавкуум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очень важный элемент СУБД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постгресс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его отключение обосновано только в одном случае. А именно загрузка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базу, во всех остальных ситуациях его выключение приведёт только к нежелательным последствиям, таким как неконтролируемы рост занимаемого места базой на дисках, неадекватные планы запросов и дальнейшей эскалации проблем с базой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Опять же из-за особой любви 1С к временным таблицам, нужно настраивать очень агрессивный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автовакумм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чтобы он вычищал из системных таблиц весь мусор.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Конечно это далеко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все параметры, которые нужно настраивать, но эти параметры очень важны для работы именно 1С баз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5ED90-DC3D-4328-AB0F-5996C35F463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6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3FC0-45B5-44F9-B516-11BFCEFE1249}" type="datetime1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238B-124C-4982-A1C5-72181D6E1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C2BF-B6E9-4461-BB4F-D0F3C6DD985F}" type="datetime1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A641E-5FD0-4FE5-A3ED-ECF7F87CF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C3A7-040E-4BDF-81BE-83D17A805181}" type="datetime1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DE6A-290A-40CA-8347-2226BF4B7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B1BE-0CAA-49B3-8662-70E4B3224DB3}" type="datetime1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88B5-DCF7-4C19-9D3B-B1C7618F6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0393-680D-49DF-8A94-5890E76632B5}" type="datetime1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57BB-D1DD-4203-8579-A4783F387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CCF1-3D9D-48A7-A73C-D442C47469DC}" type="datetime1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DA511-D53A-4D93-B435-55A2E5518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FF96-B617-46A6-A74F-9075200CBCE9}" type="datetime1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06DE-6BE9-4A5C-928F-5AF2EE559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BCD3-5F63-47DB-880D-7309D7D720EB}" type="datetime1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2136-35A3-4867-85A9-10A4A8F34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61FB-2AE2-4595-860D-AD36B568399B}" type="datetime1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1DC46-8846-4725-A3B9-837B1CEF8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8607-7204-47CF-9501-B5DA3841F403}" type="datetime1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2BEA-6B7E-499F-A0BC-F7D2223D4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DBE6-5394-4009-8211-88D289F25402}" type="datetime1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3321-26F3-4FE2-A8DB-B8D0D7ECD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6CC934-78A4-417C-806B-161F29DD87F6}" type="datetime1">
              <a:rPr lang="ru-RU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E5D398-3578-45D9-9C35-7EDAE752D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711624" y="2276872"/>
            <a:ext cx="7416824" cy="2664296"/>
          </a:xfrm>
        </p:spPr>
        <p:txBody>
          <a:bodyPr rtlCol="0">
            <a:no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PostgreSQL</a:t>
            </a:r>
            <a:r>
              <a:rPr lang="ru-RU" dirty="0">
                <a:latin typeface="+mn-lt"/>
              </a:rPr>
              <a:t> на </a:t>
            </a:r>
            <a:r>
              <a:rPr lang="en-US" dirty="0">
                <a:latin typeface="+mn-lt"/>
              </a:rPr>
              <a:t>Windows</a:t>
            </a: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-реальная альтернатива </a:t>
            </a:r>
            <a:r>
              <a:rPr lang="ru-RU" dirty="0">
                <a:latin typeface="+mn-lt"/>
              </a:rPr>
              <a:t>для высоконагруженных систем на базе 1С</a:t>
            </a:r>
            <a:endParaRPr lang="ru-RU" sz="3600" b="1" kern="0" dirty="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5301208"/>
            <a:ext cx="4752528" cy="1080120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Дорошкевич Антон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2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 информационных </a:t>
            </a:r>
            <a:r>
              <a:rPr lang="ru-RU" sz="2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«</a:t>
            </a:r>
            <a:r>
              <a:rPr lang="ru-RU" sz="22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ИнфоСофт</a:t>
            </a:r>
            <a:r>
              <a:rPr lang="ru-RU" sz="2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3740"/>
            <a:ext cx="1971970" cy="22798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2297113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Готовим верстак…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12192000" cy="5805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51784" y="5445224"/>
            <a:ext cx="3262688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SSD Trim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8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785"/>
            <a:ext cx="12192000" cy="5780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03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2297113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пора на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927838"/>
            <a:ext cx="8856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EF6F9"/>
                </a:solidFill>
                <a:latin typeface="Algerian" panose="04020705040A02060702" pitchFamily="82" charset="0"/>
              </a:rPr>
              <a:t>could </a:t>
            </a:r>
            <a:r>
              <a:rPr lang="en-US" sz="3200" b="1" dirty="0">
                <a:solidFill>
                  <a:srgbClr val="4EF6F9"/>
                </a:solidFill>
                <a:latin typeface="Algerian" panose="04020705040A02060702" pitchFamily="82" charset="0"/>
              </a:rPr>
              <a:t>not rename temporary statistics</a:t>
            </a:r>
            <a:br>
              <a:rPr lang="en-US" sz="3200" b="1" dirty="0">
                <a:solidFill>
                  <a:srgbClr val="4EF6F9"/>
                </a:solidFill>
                <a:latin typeface="Algerian" panose="04020705040A02060702" pitchFamily="82" charset="0"/>
              </a:rPr>
            </a:br>
            <a:r>
              <a:rPr lang="en-US" sz="3200" b="1" dirty="0">
                <a:solidFill>
                  <a:srgbClr val="4EF6F9"/>
                </a:solidFill>
                <a:latin typeface="Algerian" panose="04020705040A02060702" pitchFamily="82" charset="0"/>
              </a:rPr>
              <a:t>file "</a:t>
            </a:r>
            <a:r>
              <a:rPr lang="en-US" sz="3200" b="1" dirty="0" err="1">
                <a:solidFill>
                  <a:srgbClr val="4EF6F9"/>
                </a:solidFill>
                <a:latin typeface="Algerian" panose="04020705040A02060702" pitchFamily="82" charset="0"/>
              </a:rPr>
              <a:t>pg_stat_tmp</a:t>
            </a:r>
            <a:r>
              <a:rPr lang="en-US" sz="3200" b="1" dirty="0">
                <a:solidFill>
                  <a:srgbClr val="4EF6F9"/>
                </a:solidFill>
                <a:latin typeface="Algerian" panose="04020705040A02060702" pitchFamily="82" charset="0"/>
              </a:rPr>
              <a:t>/</a:t>
            </a:r>
            <a:r>
              <a:rPr lang="en-US" sz="3200" b="1" dirty="0" err="1">
                <a:solidFill>
                  <a:srgbClr val="4EF6F9"/>
                </a:solidFill>
                <a:latin typeface="Algerian" panose="04020705040A02060702" pitchFamily="82" charset="0"/>
              </a:rPr>
              <a:t>pgstat.tmp</a:t>
            </a:r>
            <a:r>
              <a:rPr lang="en-US" sz="3200" b="1" dirty="0">
                <a:solidFill>
                  <a:srgbClr val="4EF6F9"/>
                </a:solidFill>
                <a:latin typeface="Algerian" panose="04020705040A02060702" pitchFamily="82" charset="0"/>
              </a:rPr>
              <a:t>" to </a:t>
            </a:r>
            <a:endParaRPr lang="ru-RU" sz="3200" b="1" dirty="0" smtClean="0">
              <a:solidFill>
                <a:srgbClr val="4EF6F9"/>
              </a:solidFill>
              <a:latin typeface="Algerian" panose="04020705040A02060702" pitchFamily="82" charset="0"/>
            </a:endParaRPr>
          </a:p>
          <a:p>
            <a:r>
              <a:rPr lang="en-US" sz="3200" b="1" dirty="0" smtClean="0">
                <a:solidFill>
                  <a:srgbClr val="4EF6F9"/>
                </a:solidFill>
                <a:latin typeface="Algerian" panose="04020705040A02060702" pitchFamily="82" charset="0"/>
              </a:rPr>
              <a:t>"</a:t>
            </a:r>
            <a:r>
              <a:rPr lang="en-US" sz="3200" b="1" dirty="0" err="1">
                <a:solidFill>
                  <a:srgbClr val="4EF6F9"/>
                </a:solidFill>
                <a:latin typeface="Algerian" panose="04020705040A02060702" pitchFamily="82" charset="0"/>
              </a:rPr>
              <a:t>pg_stat_tmp</a:t>
            </a:r>
            <a:r>
              <a:rPr lang="en-US" sz="3200" b="1" dirty="0">
                <a:solidFill>
                  <a:srgbClr val="4EF6F9"/>
                </a:solidFill>
                <a:latin typeface="Algerian" panose="04020705040A02060702" pitchFamily="82" charset="0"/>
              </a:rPr>
              <a:t>/</a:t>
            </a:r>
            <a:r>
              <a:rPr lang="en-US" sz="3200" b="1" dirty="0" err="1">
                <a:solidFill>
                  <a:srgbClr val="4EF6F9"/>
                </a:solidFill>
                <a:latin typeface="Algerian" panose="04020705040A02060702" pitchFamily="82" charset="0"/>
              </a:rPr>
              <a:t>pgstat.stat</a:t>
            </a:r>
            <a:r>
              <a:rPr lang="en-US" sz="3200" b="1" dirty="0">
                <a:solidFill>
                  <a:srgbClr val="4EF6F9"/>
                </a:solidFill>
                <a:latin typeface="Algerian" panose="04020705040A02060702" pitchFamily="82" charset="0"/>
              </a:rPr>
              <a:t>": Permission</a:t>
            </a:r>
            <a:br>
              <a:rPr lang="en-US" sz="3200" b="1" dirty="0">
                <a:solidFill>
                  <a:srgbClr val="4EF6F9"/>
                </a:solidFill>
                <a:latin typeface="Algerian" panose="04020705040A02060702" pitchFamily="82" charset="0"/>
              </a:rPr>
            </a:br>
            <a:r>
              <a:rPr lang="en-US" sz="3200" b="1" dirty="0" smtClean="0">
                <a:solidFill>
                  <a:srgbClr val="4EF6F9"/>
                </a:solidFill>
                <a:latin typeface="Algerian" panose="04020705040A02060702" pitchFamily="82" charset="0"/>
              </a:rPr>
              <a:t>denied</a:t>
            </a:r>
            <a:endParaRPr lang="ru-RU" sz="3200" b="1" dirty="0">
              <a:solidFill>
                <a:srgbClr val="4EF6F9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7419" y="188913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PG_STAT_TMP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22624" y="2685181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global.tmp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29036" y="129433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global.stat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17" y="1419046"/>
            <a:ext cx="2032048" cy="16954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7" y="1479004"/>
            <a:ext cx="1535205" cy="1575509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0152294">
            <a:off x="5311684" y="1590620"/>
            <a:ext cx="3310630" cy="443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68051">
            <a:off x="5325507" y="2459697"/>
            <a:ext cx="3310630" cy="4430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8760100" y="1928763"/>
            <a:ext cx="1069823" cy="4430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629925" y="5621765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global.tmp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636337" y="423092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global.stat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88" y="4415588"/>
            <a:ext cx="1535205" cy="1575509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 rot="10152294">
            <a:off x="5318985" y="4527204"/>
            <a:ext cx="3310630" cy="443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68051">
            <a:off x="5332808" y="5396281"/>
            <a:ext cx="3310630" cy="4430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8767401" y="4865347"/>
            <a:ext cx="1069823" cy="4430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42" y="3751626"/>
            <a:ext cx="2628400" cy="290343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0961712">
            <a:off x="6490521" y="1350431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20961712">
            <a:off x="6602687" y="426560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 rot="587744">
            <a:off x="6435573" y="2758143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587744">
            <a:off x="6553560" y="5701004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398629" y="2082091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Rename (error)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398628" y="5018676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Rename (OK)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2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7419" y="188913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Администрирование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71" y="1560729"/>
            <a:ext cx="1535205" cy="15755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560728"/>
            <a:ext cx="1535205" cy="15755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9" y="1560728"/>
            <a:ext cx="1535205" cy="1575509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4645619" y="2126976"/>
            <a:ext cx="785152" cy="4430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884358" y="2126976"/>
            <a:ext cx="785152" cy="4430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5496317" y="3047542"/>
            <a:ext cx="903843" cy="4430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7648218" y="3047544"/>
            <a:ext cx="903845" cy="4430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54983" y="1170955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02738" y="1170955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38390" y="1170955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Cascade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036941" y="3121203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205232" y="3121202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endParaRPr lang="ru-RU" sz="2400" dirty="0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3224568" y="2958999"/>
            <a:ext cx="903843" cy="4430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828433" y="2853549"/>
            <a:ext cx="1649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операции</a:t>
            </a:r>
            <a:endParaRPr lang="ru-RU" sz="24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" y="4116464"/>
            <a:ext cx="12192000" cy="21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5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2297113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Мониторь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властвуй!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0565"/>
            <a:ext cx="6266721" cy="24364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071" y="1424581"/>
            <a:ext cx="5974930" cy="22924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44" y="3868605"/>
            <a:ext cx="6382613" cy="2448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3248" y="4106903"/>
            <a:ext cx="5362575" cy="19716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370" y="1534689"/>
            <a:ext cx="1505754" cy="2306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0441" y="1586846"/>
            <a:ext cx="1505754" cy="2306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570" y="4049289"/>
            <a:ext cx="1505754" cy="2306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7970" y="4087389"/>
            <a:ext cx="1505754" cy="2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2297113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Дерзайте!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12192000" cy="5805264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191344" y="5157192"/>
            <a:ext cx="51125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всегда готовы помочь!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«</a:t>
            </a:r>
            <a:r>
              <a:rPr lang="ru-RU" sz="28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ИнфоСофт</a:t>
            </a:r>
            <a:r>
              <a:rPr lang="ru-RU" sz="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pg@is1c.ru</a:t>
            </a:r>
            <a:endParaRPr lang="ru-RU" sz="28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83563" y="6492876"/>
            <a:ext cx="2133600" cy="365125"/>
          </a:xfrm>
        </p:spPr>
        <p:txBody>
          <a:bodyPr/>
          <a:lstStyle/>
          <a:p>
            <a:pPr>
              <a:defRPr/>
            </a:pPr>
            <a:fld id="{16E2187F-0A32-4004-9511-4C8DCBD27769}" type="slidenum">
              <a:rPr lang="ru-RU" sz="1400"/>
              <a:pPr>
                <a:defRPr/>
              </a:pPr>
              <a:t>2</a:t>
            </a:fld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3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2207419" y="188913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сейчас?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12192000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981199" y="1124744"/>
            <a:ext cx="8229600" cy="5040560"/>
          </a:xfrm>
        </p:spPr>
        <p:txBody>
          <a:bodyPr/>
          <a:lstStyle/>
          <a:p>
            <a:endParaRPr lang="ru-RU" sz="2000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94" y="1589558"/>
            <a:ext cx="4714875" cy="39338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39" y="2276872"/>
            <a:ext cx="4372585" cy="1790950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207419" y="188913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Twix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Twix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2297113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Белогривые лошадки…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96975"/>
            <a:ext cx="8253767" cy="5472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43" y="1988840"/>
            <a:ext cx="3437847" cy="35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2297113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Сапоги-скороходы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038028"/>
            <a:ext cx="2880320" cy="5229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038028"/>
            <a:ext cx="7813128" cy="527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2297113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угодить Слонику?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12192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2297113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Быстро, дёшево, легко!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5" y="1052737"/>
            <a:ext cx="4519960" cy="2965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77" y="1032010"/>
            <a:ext cx="4644009" cy="2960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91" y="2283104"/>
            <a:ext cx="5371004" cy="2904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5" y="3992922"/>
            <a:ext cx="4499990" cy="2852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77" y="4005065"/>
            <a:ext cx="4644008" cy="28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2297113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Берём наждак…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9011"/>
            <a:ext cx="9144000" cy="5715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04" y="1086719"/>
            <a:ext cx="9109596" cy="6082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3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06" y="1593627"/>
            <a:ext cx="9167895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online_analyze.enable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off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06" y="1597695"/>
            <a:ext cx="9129423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online_analyze.enable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on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7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388" y="188913"/>
            <a:ext cx="8964612" cy="100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2297113" y="260648"/>
            <a:ext cx="7777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Точим тесак…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12192000" cy="58052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376" y="1196975"/>
            <a:ext cx="11017224" cy="526297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autovacuum</a:t>
            </a:r>
            <a:r>
              <a:rPr lang="ru-RU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endParaRPr lang="ru-RU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autovacuum_max_workers</a:t>
            </a: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¼ </a:t>
            </a:r>
            <a:r>
              <a:rPr lang="ru-RU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ядер</a:t>
            </a: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CPU</a:t>
            </a:r>
            <a:r>
              <a:rPr lang="ru-RU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не меньше 4</a:t>
            </a:r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Autovacuum_naptime</a:t>
            </a:r>
            <a:r>
              <a:rPr lang="ru-RU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20s</a:t>
            </a:r>
            <a:endParaRPr lang="ru-RU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autovacuum_vacuum_scale_factor</a:t>
            </a: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0.01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autovacuum_analyze_scale_factor</a:t>
            </a: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0.05</a:t>
            </a:r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online_analyze.enable</a:t>
            </a: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on</a:t>
            </a:r>
          </a:p>
          <a:p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fsync</a:t>
            </a: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on</a:t>
            </a:r>
          </a:p>
          <a:p>
            <a:r>
              <a:rPr lang="en-US" sz="2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synchronous_commit</a:t>
            </a:r>
            <a:r>
              <a:rPr lang="en-US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off</a:t>
            </a:r>
          </a:p>
          <a:p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14397</TotalTime>
  <Words>1672</Words>
  <Application>Microsoft Office PowerPoint</Application>
  <PresentationFormat>Широкоэкранный</PresentationFormat>
  <Paragraphs>150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Algerian</vt:lpstr>
      <vt:lpstr>Arial</vt:lpstr>
      <vt:lpstr>Calibri</vt:lpstr>
      <vt:lpstr>Tahoma</vt:lpstr>
      <vt:lpstr>Тема Office</vt:lpstr>
      <vt:lpstr>PostgreSQL на Windows -реальная альтернатива для высоконагруженных систем на базе 1С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 большого семинара</dc:title>
  <dc:creator>k.gulyaeva</dc:creator>
  <cp:lastModifiedBy>Дорошкевич Антон</cp:lastModifiedBy>
  <cp:revision>712</cp:revision>
  <dcterms:created xsi:type="dcterms:W3CDTF">2014-03-03T09:35:18Z</dcterms:created>
  <dcterms:modified xsi:type="dcterms:W3CDTF">2017-03-13T10:31:09Z</dcterms:modified>
</cp:coreProperties>
</file>