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64" r:id="rId3"/>
    <p:sldId id="271" r:id="rId4"/>
    <p:sldId id="262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84" r:id="rId13"/>
    <p:sldId id="265" r:id="rId14"/>
    <p:sldId id="302" r:id="rId15"/>
    <p:sldId id="301" r:id="rId16"/>
    <p:sldId id="299" r:id="rId17"/>
    <p:sldId id="304" r:id="rId18"/>
    <p:sldId id="313" r:id="rId19"/>
    <p:sldId id="311" r:id="rId20"/>
    <p:sldId id="312" r:id="rId21"/>
    <p:sldId id="305" r:id="rId22"/>
    <p:sldId id="306" r:id="rId23"/>
    <p:sldId id="296" r:id="rId24"/>
    <p:sldId id="298" r:id="rId25"/>
    <p:sldId id="300" r:id="rId26"/>
    <p:sldId id="282" r:id="rId27"/>
    <p:sldId id="270" r:id="rId28"/>
    <p:sldId id="283" r:id="rId29"/>
    <p:sldId id="278" r:id="rId30"/>
    <p:sldId id="285" r:id="rId31"/>
    <p:sldId id="286" r:id="rId32"/>
    <p:sldId id="288" r:id="rId33"/>
    <p:sldId id="289" r:id="rId34"/>
    <p:sldId id="290" r:id="rId35"/>
    <p:sldId id="287" r:id="rId36"/>
    <p:sldId id="292" r:id="rId37"/>
    <p:sldId id="308" r:id="rId38"/>
    <p:sldId id="307" r:id="rId39"/>
    <p:sldId id="297" r:id="rId40"/>
    <p:sldId id="266" r:id="rId41"/>
    <p:sldId id="294" r:id="rId42"/>
    <p:sldId id="310" r:id="rId43"/>
    <p:sldId id="309" r:id="rId44"/>
    <p:sldId id="259" r:id="rId45"/>
    <p:sldId id="257" r:id="rId46"/>
    <p:sldId id="303" r:id="rId47"/>
    <p:sldId id="268" r:id="rId48"/>
    <p:sldId id="263" r:id="rId49"/>
    <p:sldId id="258" r:id="rId50"/>
    <p:sldId id="260" r:id="rId51"/>
    <p:sldId id="291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6" autoAdjust="0"/>
    <p:restoredTop sz="84925" autoAdjust="0"/>
  </p:normalViewPr>
  <p:slideViewPr>
    <p:cSldViewPr snapToGrid="0">
      <p:cViewPr>
        <p:scale>
          <a:sx n="73" d="100"/>
          <a:sy n="73" d="100"/>
        </p:scale>
        <p:origin x="168" y="58"/>
      </p:cViewPr>
      <p:guideLst/>
    </p:cSldViewPr>
  </p:slideViewPr>
  <p:outlineViewPr>
    <p:cViewPr>
      <p:scale>
        <a:sx n="33" d="100"/>
        <a:sy n="33" d="100"/>
      </p:scale>
      <p:origin x="0" y="-127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08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550E5-BF8C-42E3-B182-6709B0DCDD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6EBF0-7BAE-4D05-89B0-551586444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8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EBF0-7BAE-4D05-89B0-551586444AB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4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https://pgbarman.org/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EBF0-7BAE-4D05-89B0-551586444AB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https://www.postgresql.org/docs/14/different-replication-solutions.html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EBF0-7BAE-4D05-89B0-551586444AB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6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EBF0-7BAE-4D05-89B0-551586444A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7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https://www.skala-r.ru/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EBF0-7BAE-4D05-89B0-551586444AB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8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https://www.skala-r.ru/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EBF0-7BAE-4D05-89B0-551586444AB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39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https://clusterlabs.org/quickstart-redhat.html</a:t>
            </a:r>
          </a:p>
          <a:p>
            <a:r>
              <a:rPr lang="en-US" dirty="0"/>
              <a:t>https://github.com/zalando/patroni</a:t>
            </a:r>
          </a:p>
          <a:p>
            <a:r>
              <a:rPr lang="en-US" dirty="0"/>
              <a:t>https://github.com/citusdata/pg_auto_failover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EBF0-7BAE-4D05-89B0-551586444AB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7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pg_wait_sampling</a:t>
            </a:r>
            <a:r>
              <a:rPr lang="en-US" dirty="0"/>
              <a:t>	https://github.com/postgrespro/pg_wait_sampling</a:t>
            </a:r>
          </a:p>
          <a:p>
            <a:r>
              <a:rPr lang="en-US" dirty="0" err="1"/>
              <a:t>pgsentinel</a:t>
            </a:r>
            <a:r>
              <a:rPr lang="en-US" dirty="0"/>
              <a:t>		https://github.com/pgsentinel/pgsentinel</a:t>
            </a:r>
          </a:p>
          <a:p>
            <a:r>
              <a:rPr lang="en-US" dirty="0"/>
              <a:t>ASH-Viewer		https://github.com/akardapolov/ASH-Viewer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EBF0-7BAE-4D05-89B0-551586444AB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5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49339-A2D0-C985-65A9-8455BEC64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BA637D-C896-ABC0-413B-A9CBBE473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1A895-8B2F-BF60-2573-61CF03EB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D67-8E96-4108-88E5-7C0AB8A335E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636EB0-B358-E343-4139-185ACD04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028A5-5530-0132-2203-5353608C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C8F0-456E-4A97-AA15-E0AE53367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3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83433-C88D-951A-9B5F-CC2A1942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5849DD-5CF9-C261-36AA-0FC5708DA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90428-32D1-66CE-321F-B04CFC49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D67-8E96-4108-88E5-7C0AB8A335E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50E297-C2AE-47F5-8E59-258F33CE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8B9945-F662-DAF4-3CD3-4B7E1928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C8F0-456E-4A97-AA15-E0AE53367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6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0AF76D-176F-3653-EF9E-2903F6516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41B951-6ADD-A25B-4A29-799652151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036108-2085-A759-AE47-7C00FA37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D67-8E96-4108-88E5-7C0AB8A335E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A26FE1-907B-35FC-A4F3-528FDDD8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D03129-C8CC-440C-04F9-912706FB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C8F0-456E-4A97-AA15-E0AE53367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5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31B36-DAA0-2152-4B31-E0AAD603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1C012C-0B58-F0EE-5F36-77092236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274C1-0AFA-FFD1-F8F3-63EB1B19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D67-8E96-4108-88E5-7C0AB8A335E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6E1D2-32EC-5089-54E7-EBBC81B4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A6398-73A9-F8F7-4BC3-0CB467B1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C8F0-456E-4A97-AA15-E0AE53367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1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5D6A3-95A9-5C9A-9050-E1BCBDAC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793A4B-DAB9-5BE1-6583-E2F1F2703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9AE5D-B0AB-AC28-7456-3A973E44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D67-8E96-4108-88E5-7C0AB8A335E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88DD0-DB1F-B8AA-18E7-8608F011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AEBBF6-213E-FA67-8CFD-6A6B0A3F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C8F0-456E-4A97-AA15-E0AE53367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9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D1E96-1D98-A59A-3148-A7354B78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18890-BFDA-D562-BA01-C49750279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EFA2F0-3068-DFDA-E6C2-BE0E05C22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93CDE6-434E-B7F7-B281-69E185FA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D67-8E96-4108-88E5-7C0AB8A335E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88FEBC-9D97-4F29-52C2-AFCE64E4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76E816-BFA0-F642-A70D-AA9A9A65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C8F0-456E-4A97-AA15-E0AE53367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57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E0856-3E3B-53CD-32E0-13E66074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B12A48-CC93-8E25-8066-219987F5C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D07A0A-0B77-C65E-3243-11CAEDD42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42D4EC-200F-390A-9E73-542FC8FF7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FCCEFC-B3EC-BB52-DB17-CEE3DE974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ADAC15-902C-1DC9-9940-8509B4E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D67-8E96-4108-88E5-7C0AB8A335E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99E79D-951A-9050-CEB5-11C9EBEE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21AB15-C89C-CFFB-9CE3-834931AD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C8F0-456E-4A97-AA15-E0AE53367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1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50DDF-D8C0-8C39-7EF2-45D59BFD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FEFDC9-CA3C-0074-463E-F0A11660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D67-8E96-4108-88E5-7C0AB8A335E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22B196-7D7D-EAE4-927D-535DE809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5183BA-5E73-D395-22CC-25510CE6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C8F0-456E-4A97-AA15-E0AE53367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0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0E9F29-AD4C-B255-3D93-528689D9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D67-8E96-4108-88E5-7C0AB8A335E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C4D991-1622-C992-94AF-CD492809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24172A-78D0-B500-F220-A6D2140A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C8F0-456E-4A97-AA15-E0AE53367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4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C0E5D-79F7-A650-763D-8CE14DF9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42AE5-2550-3F19-70C0-E3DF8381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A583AE-B101-392E-69E8-63D910324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DB4FE6-E1CC-A908-9D37-AD468E53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D67-8E96-4108-88E5-7C0AB8A335E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89835A-94E6-7C37-4AD5-D3235B57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6FE7-A4F9-0259-CDC9-5261F42E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C8F0-456E-4A97-AA15-E0AE53367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9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A1382-EEE8-E84E-9940-0453434C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6C3AF2-BD51-D39E-FC4D-3A8903098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05F99D-3058-AECF-197B-D2C744422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482FAF-976A-6A97-D62C-AA201102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D67-8E96-4108-88E5-7C0AB8A335E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534E1B-8145-5DA8-B3D6-D4C7DA91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665D7-1C4A-8985-927F-D9292C4B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C8F0-456E-4A97-AA15-E0AE53367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2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DBDC6-7E9B-5BBA-D463-42715B94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B5A66-F220-43EF-8BA7-A5D4B49D5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6B89DF-90E3-708A-AEF0-48BC02F14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2D67-8E96-4108-88E5-7C0AB8A335E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C3D1B-24D6-0000-6936-CF5499317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4A25D3-7505-F30C-6CA4-C58759327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2C8F0-456E-4A97-AA15-E0AE53367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5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CA608-40E2-49C1-34D9-D0F895067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Современная экосистема </a:t>
            </a:r>
            <a:r>
              <a:rPr lang="ru-RU" dirty="0" err="1">
                <a:solidFill>
                  <a:schemeClr val="bg1"/>
                </a:solidFill>
                <a:latin typeface="Gill Sans MT" panose="020B0502020104020203" pitchFamily="34" charset="0"/>
              </a:rPr>
              <a:t>PostgreSQL</a:t>
            </a:r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 глазами Oracle DBA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33BA0C-2CC8-F29C-04EE-E21BFA732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8164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PGConf.RU 2022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Москва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, </a:t>
            </a:r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Россия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20 июня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Дмитрий </a:t>
            </a:r>
            <a:r>
              <a:rPr lang="ru-RU" dirty="0" err="1">
                <a:solidFill>
                  <a:schemeClr val="bg1"/>
                </a:solidFill>
                <a:latin typeface="Gill Sans MT" panose="020B0502020104020203" pitchFamily="34" charset="0"/>
              </a:rPr>
              <a:t>Головицин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сертифицированный преподаватель </a:t>
            </a:r>
            <a:b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ru-RU" dirty="0" err="1">
                <a:solidFill>
                  <a:schemeClr val="bg1"/>
                </a:solidFill>
                <a:latin typeface="Gill Sans MT" panose="020B0502020104020203" pitchFamily="34" charset="0"/>
              </a:rPr>
              <a:t>Postgres</a:t>
            </a:r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 Professional</a:t>
            </a:r>
          </a:p>
          <a:p>
            <a:r>
              <a:rPr lang="en-US" dirty="0">
                <a:solidFill>
                  <a:schemeClr val="bg1"/>
                </a:solidFill>
              </a:rPr>
              <a:t>dmitry@golovitsin.ru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5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 СУБД </a:t>
            </a:r>
            <a:r>
              <a:rPr lang="ru-RU" dirty="0" err="1">
                <a:solidFill>
                  <a:schemeClr val="bg1"/>
                </a:solidFill>
              </a:rPr>
              <a:t>PostgreSQL</a:t>
            </a:r>
            <a:r>
              <a:rPr lang="ru-RU" dirty="0">
                <a:solidFill>
                  <a:schemeClr val="bg1"/>
                </a:solidFill>
              </a:rPr>
              <a:t> отсутствуют аналоги технологий Oracle (продолжение):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Управляемость: стоимость администрирования, эффективность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использования ресурсов оборудования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Enterprise Manager, Diagnostic and Tuning Pack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Enterprise Manager, </a:t>
            </a:r>
            <a:r>
              <a:rPr lang="en-US" dirty="0" err="1">
                <a:solidFill>
                  <a:schemeClr val="bg1"/>
                </a:solidFill>
              </a:rPr>
              <a:t>Databse</a:t>
            </a:r>
            <a:r>
              <a:rPr lang="en-US" dirty="0">
                <a:solidFill>
                  <a:schemeClr val="bg1"/>
                </a:solidFill>
              </a:rPr>
              <a:t> Lifecycle Management Pack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Средства самоуправления и адаптации СУБД</a:t>
            </a:r>
          </a:p>
        </p:txBody>
      </p:sp>
    </p:spTree>
    <p:extLst>
      <p:ext uri="{BB962C8B-B14F-4D97-AF65-F5344CB8AC3E}">
        <p14:creationId xmlns:p14="http://schemas.microsoft.com/office/powerpoint/2010/main" val="89573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 СУБД </a:t>
            </a:r>
            <a:r>
              <a:rPr lang="ru-RU" dirty="0" err="1">
                <a:solidFill>
                  <a:schemeClr val="bg1"/>
                </a:solidFill>
              </a:rPr>
              <a:t>PostgreSQL</a:t>
            </a:r>
            <a:r>
              <a:rPr lang="ru-RU" dirty="0">
                <a:solidFill>
                  <a:schemeClr val="bg1"/>
                </a:solidFill>
              </a:rPr>
              <a:t> отсутствуют аналоги технологий Oracle (продолжение):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Работа с большими объемами данных и большим числом пользователей</a:t>
            </a:r>
          </a:p>
          <a:p>
            <a:r>
              <a:rPr lang="ru-RU" dirty="0">
                <a:solidFill>
                  <a:schemeClr val="bg1"/>
                </a:solidFill>
              </a:rPr>
              <a:t>Технологии, обеспечивающие необходимую производительность не только OLTP нагрузки, но и OLAP – такие как материализованные представления, многомерные OLAP кубы, оптимизация пакетной загрузки, поддержка схем ”звезда” или ”снежинка” для хранилищ данных, специальные типы индексов, например,</a:t>
            </a:r>
          </a:p>
          <a:p>
            <a:r>
              <a:rPr lang="ru-RU" dirty="0" err="1">
                <a:solidFill>
                  <a:schemeClr val="bg1"/>
                </a:solidFill>
              </a:rPr>
              <a:t>BitMap</a:t>
            </a:r>
            <a:r>
              <a:rPr lang="ru-RU" dirty="0">
                <a:solidFill>
                  <a:schemeClr val="bg1"/>
                </a:solidFill>
              </a:rPr>
              <a:t> Index;</a:t>
            </a:r>
          </a:p>
          <a:p>
            <a:r>
              <a:rPr lang="en-US" dirty="0">
                <a:solidFill>
                  <a:schemeClr val="bg1"/>
                </a:solidFill>
              </a:rPr>
              <a:t>Advanced Compression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Heat Map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en-US" dirty="0">
                <a:solidFill>
                  <a:schemeClr val="bg1"/>
                </a:solidFill>
              </a:rPr>
              <a:t>Information Lifecycle Management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Средства оптимизации клиентских подключений к СУБД – пулы соединений, …</a:t>
            </a:r>
          </a:p>
          <a:p>
            <a:r>
              <a:rPr lang="ru-RU" dirty="0">
                <a:solidFill>
                  <a:schemeClr val="bg1"/>
                </a:solidFill>
              </a:rPr>
              <a:t>драйверов и библиотек;</a:t>
            </a:r>
          </a:p>
          <a:p>
            <a:r>
              <a:rPr lang="en-US" dirty="0">
                <a:solidFill>
                  <a:schemeClr val="bg1"/>
                </a:solidFill>
              </a:rPr>
              <a:t>Active Data Guard Far Sync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Global Data Services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Запрет иностранного ПО 2022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ru-RU" dirty="0">
              <a:solidFill>
                <a:schemeClr val="bg1"/>
              </a:solidFill>
            </a:endParaRPr>
          </a:p>
          <a:p>
            <a:pPr lvl="1"/>
            <a:endParaRPr lang="ru-RU" dirty="0">
              <a:solidFill>
                <a:schemeClr val="bg1"/>
              </a:solidFill>
            </a:endParaRPr>
          </a:p>
          <a:p>
            <a:pPr lvl="1"/>
            <a:endParaRPr lang="ru-RU" dirty="0">
              <a:solidFill>
                <a:schemeClr val="bg1"/>
              </a:solidFill>
            </a:endParaRPr>
          </a:p>
          <a:p>
            <a:pPr lvl="1"/>
            <a:endParaRPr lang="ru-RU" dirty="0">
              <a:solidFill>
                <a:schemeClr val="bg1"/>
              </a:solidFill>
            </a:endParaRPr>
          </a:p>
          <a:p>
            <a:pPr lvl="1"/>
            <a:endParaRPr lang="ru-RU" dirty="0">
              <a:solidFill>
                <a:schemeClr val="bg1"/>
              </a:solidFill>
            </a:endParaRPr>
          </a:p>
          <a:p>
            <a:pPr lvl="1"/>
            <a:endParaRPr lang="ru-RU" dirty="0">
              <a:solidFill>
                <a:schemeClr val="bg1"/>
              </a:solidFill>
            </a:endParaRPr>
          </a:p>
          <a:p>
            <a:pPr lvl="1"/>
            <a:endParaRPr lang="ru-RU" dirty="0">
              <a:solidFill>
                <a:schemeClr val="bg1"/>
              </a:solidFill>
            </a:endParaRPr>
          </a:p>
          <a:p>
            <a:pPr lvl="1"/>
            <a:endParaRPr lang="ru-RU" dirty="0">
              <a:solidFill>
                <a:schemeClr val="bg1"/>
              </a:solidFill>
            </a:endParaRPr>
          </a:p>
          <a:p>
            <a:pPr lvl="1"/>
            <a:endParaRPr lang="ru-RU" dirty="0">
              <a:solidFill>
                <a:schemeClr val="bg1"/>
              </a:solidFill>
            </a:endParaRPr>
          </a:p>
          <a:p>
            <a:pPr lvl="1"/>
            <a:endParaRPr lang="ru-RU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https://rg.ru/2022/03/30/na-kriticheskoj-infrastrukture-zapretiat-ispolzovat-inostrannoe-po.html</a:t>
            </a:r>
            <a:endParaRPr lang="ru-RU" dirty="0">
              <a:solidFill>
                <a:schemeClr val="bg1"/>
              </a:solidFill>
            </a:endParaRPr>
          </a:p>
          <a:p>
            <a:pPr lvl="1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81C15A-7B30-DCAB-A432-BD3CDA45E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269" y="1331639"/>
            <a:ext cx="7554379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8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CA608-40E2-49C1-34D9-D0F895067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Аналогии технологий </a:t>
            </a:r>
            <a:r>
              <a:rPr lang="en-US" dirty="0">
                <a:solidFill>
                  <a:schemeClr val="bg1"/>
                </a:solidFill>
              </a:rPr>
              <a:t>Oracle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33BA0C-2CC8-F29C-04EE-E21BFA732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8164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6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Логический бэкап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BECA8E4-422D-CD68-E56B-0B1D713A5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361385"/>
              </p:ext>
            </p:extLst>
          </p:nvPr>
        </p:nvGraphicFramePr>
        <p:xfrm>
          <a:off x="838200" y="1825624"/>
          <a:ext cx="7010398" cy="4476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59328884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07002581"/>
                    </a:ext>
                  </a:extLst>
                </a:gridCol>
              </a:tblGrid>
              <a:tr h="87993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Oracle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PostgreSQL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135466"/>
                  </a:ext>
                </a:extLst>
              </a:tr>
              <a:tr h="87993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Data Pump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pg_dump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pg_dumpall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pg_restore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772521"/>
                  </a:ext>
                </a:extLst>
              </a:tr>
              <a:tr h="1518799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Статистики оптимизатора не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</a:rPr>
                        <a:t>выгружаеются</a:t>
                      </a:r>
                      <a:br>
                        <a:rPr lang="en-US" sz="3200" dirty="0">
                          <a:solidFill>
                            <a:schemeClr val="bg1"/>
                          </a:solidFill>
                        </a:rPr>
                      </a:b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59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53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Физический бэкап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BECA8E4-422D-CD68-E56B-0B1D713A5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517252"/>
              </p:ext>
            </p:extLst>
          </p:nvPr>
        </p:nvGraphicFramePr>
        <p:xfrm>
          <a:off x="838200" y="1825625"/>
          <a:ext cx="10515597" cy="383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59328884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070025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9385682"/>
                    </a:ext>
                  </a:extLst>
                </a:gridCol>
              </a:tblGrid>
              <a:tr h="62079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Oracle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PostgreSQL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Postgres Pro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135466"/>
                  </a:ext>
                </a:extLst>
              </a:tr>
              <a:tr h="960045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RMAN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pg_basebackup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pg_verifybackup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pg_probackup</a:t>
                      </a:r>
                      <a:br>
                        <a:rPr lang="en-US" sz="3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FULL/PAGE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772521"/>
                  </a:ext>
                </a:extLst>
              </a:tr>
              <a:tr h="1071501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User managed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pg_start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stop_backup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();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598422"/>
                  </a:ext>
                </a:extLst>
              </a:tr>
              <a:tr h="1071501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BarMan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317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444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Flashback Database / Snapshot Standby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Использовать утилиту </a:t>
            </a:r>
            <a:r>
              <a:rPr lang="en-US" dirty="0" err="1">
                <a:solidFill>
                  <a:schemeClr val="bg1"/>
                </a:solidFill>
              </a:rPr>
              <a:t>pg_rewind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 снимки файловой системы</a:t>
            </a:r>
          </a:p>
          <a:p>
            <a:r>
              <a:rPr lang="ru-RU" dirty="0">
                <a:solidFill>
                  <a:schemeClr val="bg1"/>
                </a:solidFill>
              </a:rPr>
              <a:t>Использовать </a:t>
            </a:r>
            <a:r>
              <a:rPr lang="en-US" dirty="0">
                <a:solidFill>
                  <a:schemeClr val="bg1"/>
                </a:solidFill>
              </a:rPr>
              <a:t>ZFS </a:t>
            </a:r>
            <a:r>
              <a:rPr lang="ru-RU" dirty="0">
                <a:solidFill>
                  <a:schemeClr val="bg1"/>
                </a:solidFill>
              </a:rPr>
              <a:t>клоны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1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Real Application Cluster (RAC)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Технология не используется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Замена для </a:t>
            </a:r>
            <a:r>
              <a:rPr lang="en-US" dirty="0">
                <a:solidFill>
                  <a:schemeClr val="bg1"/>
                </a:solidFill>
              </a:rPr>
              <a:t>OLPT </a:t>
            </a:r>
            <a:r>
              <a:rPr lang="ru-RU" dirty="0">
                <a:solidFill>
                  <a:schemeClr val="bg1"/>
                </a:solidFill>
              </a:rPr>
              <a:t>архитектура </a:t>
            </a:r>
            <a:r>
              <a:rPr lang="ru-RU" dirty="0" err="1">
                <a:solidFill>
                  <a:schemeClr val="bg1"/>
                </a:solidFill>
              </a:rPr>
              <a:t>шардинга</a:t>
            </a:r>
            <a:r>
              <a:rPr lang="ru-RU" dirty="0">
                <a:solidFill>
                  <a:schemeClr val="bg1"/>
                </a:solidFill>
              </a:rPr>
              <a:t> данных</a:t>
            </a:r>
          </a:p>
          <a:p>
            <a:r>
              <a:rPr lang="ru-RU" dirty="0">
                <a:solidFill>
                  <a:schemeClr val="bg1"/>
                </a:solidFill>
              </a:rPr>
              <a:t>Замена для массово-параллельных вычислений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GreenPlum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 пр.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https://www.postgresql.org/docs/14/different-replication-solutions.html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0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Gill Sans MT" panose="020B0502020104020203" pitchFamily="34" charset="0"/>
              </a:rPr>
              <a:t>Dataguard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far sync ~ </a:t>
            </a:r>
            <a:r>
              <a:rPr lang="en-US" dirty="0" err="1">
                <a:solidFill>
                  <a:schemeClr val="bg1"/>
                </a:solidFill>
                <a:latin typeface="Gill Sans MT" panose="020B0502020104020203" pitchFamily="34" charset="0"/>
              </a:rPr>
              <a:t>pg_receivewal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Утилита подключается по протоколу потоковой репликации и тащит журнальные записи.</a:t>
            </a:r>
          </a:p>
          <a:p>
            <a:r>
              <a:rPr lang="ru-RU" dirty="0">
                <a:solidFill>
                  <a:schemeClr val="bg1"/>
                </a:solidFill>
              </a:rPr>
              <a:t>Позволяет организовать потоковый архив.</a:t>
            </a:r>
          </a:p>
          <a:p>
            <a:r>
              <a:rPr lang="ru-RU" dirty="0">
                <a:solidFill>
                  <a:schemeClr val="bg1"/>
                </a:solidFill>
              </a:rPr>
              <a:t>Не использует полноценный экземпляр, поэтому не накатывает данные.</a:t>
            </a:r>
          </a:p>
        </p:txBody>
      </p:sp>
    </p:spTree>
    <p:extLst>
      <p:ext uri="{BB962C8B-B14F-4D97-AF65-F5344CB8AC3E}">
        <p14:creationId xmlns:p14="http://schemas.microsoft.com/office/powerpoint/2010/main" val="1086538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Инженерные системы.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Exadata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На рынке они появляются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https://www.skala-r.ru/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8F754E-AD46-BDCB-5995-F1DB44993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947" y="1690688"/>
            <a:ext cx="3070068" cy="41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CA608-40E2-49C1-34D9-D0F895067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С чего всё началось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b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в России?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33BA0C-2CC8-F29C-04EE-E21BFA732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8164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12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Облака также появляются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https://cloud.yandex.ru/services/managed-postgresql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https://cloud.google.com/sql/docs/postgres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https://sbercloud.ru/ru/products/relational-databases-service-postgresql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https://mcs.mail.ru/databases/postgresql/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5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GRID infra/</a:t>
            </a:r>
            <a:r>
              <a:rPr lang="en-US" dirty="0" err="1">
                <a:solidFill>
                  <a:schemeClr val="bg1"/>
                </a:solidFill>
                <a:latin typeface="Gill Sans MT" panose="020B0502020104020203" pitchFamily="34" charset="0"/>
              </a:rPr>
              <a:t>Dataguard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broker FSFO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PostgreSQL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Clusterlabs</a:t>
            </a:r>
            <a:r>
              <a:rPr lang="en-US" dirty="0">
                <a:solidFill>
                  <a:schemeClr val="bg1"/>
                </a:solidFill>
              </a:rPr>
              <a:t> stack (pacemaker/</a:t>
            </a:r>
            <a:r>
              <a:rPr lang="en-US" dirty="0" err="1">
                <a:solidFill>
                  <a:schemeClr val="bg1"/>
                </a:solidFill>
              </a:rPr>
              <a:t>corosync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Patroni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pg_auto_failover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PostgresPro</a:t>
            </a:r>
            <a:r>
              <a:rPr lang="en-US" dirty="0">
                <a:solidFill>
                  <a:schemeClr val="bg1"/>
                </a:solidFill>
              </a:rPr>
              <a:t> Ent</a:t>
            </a:r>
          </a:p>
          <a:p>
            <a:pPr lvl="1"/>
            <a:r>
              <a:rPr lang="ru-RU" dirty="0" err="1">
                <a:solidFill>
                  <a:schemeClr val="bg1"/>
                </a:solidFill>
              </a:rPr>
              <a:t>Мультимастер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05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Upgrade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BECA8E4-422D-CD68-E56B-0B1D713A5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368244"/>
              </p:ext>
            </p:extLst>
          </p:nvPr>
        </p:nvGraphicFramePr>
        <p:xfrm>
          <a:off x="1227083" y="1846644"/>
          <a:ext cx="9672145" cy="4381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124">
                  <a:extLst>
                    <a:ext uri="{9D8B030D-6E8A-4147-A177-3AD203B41FA5}">
                      <a16:colId xmlns:a16="http://schemas.microsoft.com/office/drawing/2014/main" val="1593288846"/>
                    </a:ext>
                  </a:extLst>
                </a:gridCol>
                <a:gridCol w="3026979">
                  <a:extLst>
                    <a:ext uri="{9D8B030D-6E8A-4147-A177-3AD203B41FA5}">
                      <a16:colId xmlns:a16="http://schemas.microsoft.com/office/drawing/2014/main" val="2907002581"/>
                    </a:ext>
                  </a:extLst>
                </a:gridCol>
                <a:gridCol w="3090042">
                  <a:extLst>
                    <a:ext uri="{9D8B030D-6E8A-4147-A177-3AD203B41FA5}">
                      <a16:colId xmlns:a16="http://schemas.microsoft.com/office/drawing/2014/main" val="2491367478"/>
                    </a:ext>
                  </a:extLst>
                </a:gridCol>
              </a:tblGrid>
              <a:tr h="87993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Oracle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PostgreSQL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Простой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135466"/>
                  </a:ext>
                </a:extLst>
              </a:tr>
              <a:tr h="87993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Data Pump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pg_dump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(all)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Часы - Дни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772521"/>
                  </a:ext>
                </a:extLst>
              </a:tr>
              <a:tr h="828843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Rolling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pg_upgrade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rsync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Минуты – Часы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598422"/>
                  </a:ext>
                </a:extLst>
              </a:tr>
              <a:tr h="151879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Transient logical standby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На основе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Logical replication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Секунды - Минуты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09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938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Обучение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BECA8E4-422D-CD68-E56B-0B1D713A5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620994"/>
              </p:ext>
            </p:extLst>
          </p:nvPr>
        </p:nvGraphicFramePr>
        <p:xfrm>
          <a:off x="838200" y="1825624"/>
          <a:ext cx="10515597" cy="479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59328884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070025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9385682"/>
                    </a:ext>
                  </a:extLst>
                </a:gridCol>
              </a:tblGrid>
              <a:tr h="87993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Oracle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PostgreSQL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 ваниль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PostgresPro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Std/Ent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135466"/>
                  </a:ext>
                </a:extLst>
              </a:tr>
              <a:tr h="87993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OU DBA learning path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DBA1-3</a:t>
                      </a:r>
                    </a:p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QPT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от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PostgresPro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Support/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митапы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внутреннее обучение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772521"/>
                  </a:ext>
                </a:extLst>
              </a:tr>
              <a:tr h="617203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OS admin skills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448219"/>
                  </a:ext>
                </a:extLst>
              </a:tr>
              <a:tr h="617203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1 вендор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Нет одного большого вендора!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01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243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Physical standby ~ Physical stream replication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Горячий резерв, выполнение запросов на чтение</a:t>
            </a:r>
          </a:p>
          <a:p>
            <a:r>
              <a:rPr lang="ru-RU" dirty="0">
                <a:solidFill>
                  <a:schemeClr val="bg1"/>
                </a:solidFill>
              </a:rPr>
              <a:t>Снятие физического бэкапа, разгружает мастер сервер</a:t>
            </a:r>
          </a:p>
          <a:p>
            <a:r>
              <a:rPr lang="ru-RU" dirty="0">
                <a:solidFill>
                  <a:schemeClr val="bg1"/>
                </a:solidFill>
              </a:rPr>
              <a:t>Синхронная репликация</a:t>
            </a:r>
          </a:p>
          <a:p>
            <a:r>
              <a:rPr lang="ru-RU" dirty="0">
                <a:solidFill>
                  <a:schemeClr val="bg1"/>
                </a:solidFill>
              </a:rPr>
              <a:t>Основа построения высоко доступных решений для СУБД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68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Logical standby ~ Logical replication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«мостик» для переброса нагрузки на другую платформу и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ru-RU" dirty="0">
                <a:solidFill>
                  <a:schemeClr val="bg1"/>
                </a:solidFill>
              </a:rPr>
              <a:t>или мажорную версию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возможность консолидации данных с нескольких серверов</a:t>
            </a:r>
          </a:p>
          <a:p>
            <a:r>
              <a:rPr lang="ru-RU" dirty="0">
                <a:solidFill>
                  <a:schemeClr val="bg1"/>
                </a:solidFill>
              </a:rPr>
              <a:t>построение мульти-мастер решений репликации</a:t>
            </a:r>
          </a:p>
          <a:p>
            <a:r>
              <a:rPr lang="ru-RU" dirty="0">
                <a:solidFill>
                  <a:schemeClr val="bg1"/>
                </a:solidFill>
              </a:rPr>
              <a:t>возможность перехода но новую мажорную версию с минимальным прерыванием обслуживания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44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На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ru-RU" dirty="0">
                <a:solidFill>
                  <a:schemeClr val="bg1"/>
                </a:solidFill>
              </a:rPr>
              <a:t>тройка производительности: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исторические данные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BECA8E4-422D-CD68-E56B-0B1D713A5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182804"/>
              </p:ext>
            </p:extLst>
          </p:nvPr>
        </p:nvGraphicFramePr>
        <p:xfrm>
          <a:off x="838200" y="1825624"/>
          <a:ext cx="10515597" cy="4289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59328884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070025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9385682"/>
                    </a:ext>
                  </a:extLst>
                </a:gridCol>
              </a:tblGrid>
              <a:tr h="87993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Oracle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PostgreSQL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Postgres Pro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135466"/>
                  </a:ext>
                </a:extLst>
              </a:tr>
              <a:tr h="87993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AWR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pg_profile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pgpro_pwr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772521"/>
                  </a:ext>
                </a:extLst>
              </a:tr>
              <a:tr h="1518799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Включает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pg_stat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*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представления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pg_stat_statements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Включает 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pg_stat_statements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pgpro_stats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pg_stat_kcache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pg_wait_sampling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59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174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Report regular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https://zubkov-andrei.github.io/pg_profile/report_examples/pg14.html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D86DEF-AE42-B68C-1610-4D6953F5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204" y="874864"/>
            <a:ext cx="5253684" cy="5032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5714FF-E77F-DC7C-8680-92BC80893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09" y="1442679"/>
            <a:ext cx="4373292" cy="44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88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Report regular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AC9F30-2AF5-390E-DE46-FFEB38A6E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1397884"/>
            <a:ext cx="7557035" cy="50029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4B6976-5010-6161-05AD-67F518132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905" y="1237528"/>
            <a:ext cx="2934109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61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Report regular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04722C-A4A9-8BD2-B04F-5312693C7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39135"/>
            <a:ext cx="6929436" cy="47243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CB7971-84F8-CD70-453D-014A31C9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534" y="2041228"/>
            <a:ext cx="3778629" cy="392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9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3363C-3A77-3421-5E15-042A4D715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26247"/>
            <a:ext cx="6248399" cy="33420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Постгрес</a:t>
            </a:r>
            <a:r>
              <a:rPr lang="ru-RU" dirty="0">
                <a:solidFill>
                  <a:schemeClr val="bg1"/>
                </a:solidFill>
              </a:rPr>
              <a:t> Профессиональный</a:t>
            </a:r>
            <a:r>
              <a:rPr lang="en-US" dirty="0">
                <a:solidFill>
                  <a:schemeClr val="bg1"/>
                </a:solidFill>
              </a:rPr>
              <a:t> - 2015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https://open.cnews.ru/news/top/hroniki_importozameshcheniya_rossijskie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12697D-76D1-A0E9-607E-9B51BF47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378" y="1547327"/>
            <a:ext cx="4918363" cy="208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59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Report differential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2F3A1D-DE96-D402-F328-58E0F0C10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60" y="2275840"/>
            <a:ext cx="10791739" cy="4133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3A9DEF-125C-C9ED-C118-5043BC269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36632"/>
            <a:ext cx="5820587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95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На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ru-RU" dirty="0">
                <a:solidFill>
                  <a:schemeClr val="bg1"/>
                </a:solidFill>
              </a:rPr>
              <a:t>тройка производительности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семплированные</a:t>
            </a:r>
            <a:r>
              <a:rPr lang="ru-RU" dirty="0">
                <a:solidFill>
                  <a:schemeClr val="bg1"/>
                </a:solidFill>
              </a:rPr>
              <a:t> статистики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BECA8E4-422D-CD68-E56B-0B1D713A5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683140"/>
              </p:ext>
            </p:extLst>
          </p:nvPr>
        </p:nvGraphicFramePr>
        <p:xfrm>
          <a:off x="838201" y="1825625"/>
          <a:ext cx="10022841" cy="447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947">
                  <a:extLst>
                    <a:ext uri="{9D8B030D-6E8A-4147-A177-3AD203B41FA5}">
                      <a16:colId xmlns:a16="http://schemas.microsoft.com/office/drawing/2014/main" val="1593288846"/>
                    </a:ext>
                  </a:extLst>
                </a:gridCol>
                <a:gridCol w="3340947">
                  <a:extLst>
                    <a:ext uri="{9D8B030D-6E8A-4147-A177-3AD203B41FA5}">
                      <a16:colId xmlns:a16="http://schemas.microsoft.com/office/drawing/2014/main" val="2907002581"/>
                    </a:ext>
                  </a:extLst>
                </a:gridCol>
                <a:gridCol w="3340947">
                  <a:extLst>
                    <a:ext uri="{9D8B030D-6E8A-4147-A177-3AD203B41FA5}">
                      <a16:colId xmlns:a16="http://schemas.microsoft.com/office/drawing/2014/main" val="39385682"/>
                    </a:ext>
                  </a:extLst>
                </a:gridCol>
              </a:tblGrid>
              <a:tr h="76465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Oracle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PostgreSQL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Postgres Pro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135466"/>
                  </a:ext>
                </a:extLst>
              </a:tr>
              <a:tr h="92703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ASH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pg_wait_sampling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pg_wait_sampling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772521"/>
                  </a:ext>
                </a:extLst>
              </a:tr>
              <a:tr h="1319820">
                <a:tc>
                  <a:txBody>
                    <a:bodyPr/>
                    <a:lstStyle/>
                    <a:p>
                      <a:endParaRPr lang="ru-RU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pgsentinel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598422"/>
                  </a:ext>
                </a:extLst>
              </a:tr>
              <a:tr h="1319820">
                <a:tc>
                  <a:txBody>
                    <a:bodyPr/>
                    <a:lstStyle/>
                    <a:p>
                      <a:endParaRPr lang="ru-RU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ASH-Viewer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и аналоги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871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696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solidFill>
                  <a:schemeClr val="bg1"/>
                </a:solidFill>
              </a:rPr>
              <a:t>pg_wait_sampling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https://github.com/postgrespro/pg_wait_sampling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01CE5D-41F9-C744-FC35-CF43E74F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17" y="2203390"/>
            <a:ext cx="2295845" cy="4001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2D4330-BE5F-58C4-F961-3BCB5DBA4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17" y="2648104"/>
            <a:ext cx="5401429" cy="23339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FDC0A2-0BFC-4961-D0DB-072D7740F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409" y="2081516"/>
            <a:ext cx="2295845" cy="3048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4C4DEB-9C36-001A-BDDA-C2D6C7CD7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409" y="2403443"/>
            <a:ext cx="5391902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0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solidFill>
                  <a:schemeClr val="bg1"/>
                </a:solidFill>
              </a:rPr>
              <a:t>pg_wait_sampling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https://github.com/postgrespro/pg_wait_sampling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AA778B-A826-F915-32E9-0A31FF1C8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72" y="2158175"/>
            <a:ext cx="9716856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82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solidFill>
                  <a:schemeClr val="bg1"/>
                </a:solidFill>
              </a:rPr>
              <a:t>pgsentinel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https://github.com/pgsentinel/pgsentinel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2FE3F8-A4F2-94C1-DEF1-F1B9D696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29"/>
            <a:ext cx="8275356" cy="380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73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ASH Viewer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https://github.com/akardapolov/ASH-Viewer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23F029-E7F8-A1EF-1C97-A23A04ABE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561465"/>
            <a:ext cx="6673266" cy="37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6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Еще инструменты: </a:t>
            </a:r>
            <a:r>
              <a:rPr lang="en-US" dirty="0" err="1">
                <a:solidFill>
                  <a:schemeClr val="bg1"/>
                </a:solidFill>
              </a:rPr>
              <a:t>pgBadger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https://github.com/darold/pgbadger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2C3D3A-BDD0-B718-CA70-623C387E5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8859"/>
            <a:ext cx="7407505" cy="39802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4D27B2-2632-ECF6-C5BD-DE2C0EFE8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951" y="781816"/>
            <a:ext cx="2540849" cy="26471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317730-7D70-5BC6-C350-73904046C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530" y="3493609"/>
            <a:ext cx="2386593" cy="323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58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PSQL – </a:t>
            </a:r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отличная утилита!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Генерация скриптов </a:t>
            </a:r>
            <a:r>
              <a:rPr lang="en-US" dirty="0">
                <a:solidFill>
                  <a:schemeClr val="bg1"/>
                </a:solidFill>
              </a:rPr>
              <a:t>\</a:t>
            </a:r>
            <a:r>
              <a:rPr lang="en-US" dirty="0" err="1">
                <a:solidFill>
                  <a:schemeClr val="bg1"/>
                </a:solidFill>
              </a:rPr>
              <a:t>gexec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Мониторинг реального времени</a:t>
            </a:r>
          </a:p>
          <a:p>
            <a:r>
              <a:rPr lang="ru-RU" dirty="0">
                <a:solidFill>
                  <a:schemeClr val="bg1"/>
                </a:solidFill>
              </a:rPr>
              <a:t>Доступ к правке параметров сервера</a:t>
            </a:r>
          </a:p>
        </p:txBody>
      </p:sp>
    </p:spTree>
    <p:extLst>
      <p:ext uri="{BB962C8B-B14F-4D97-AF65-F5344CB8AC3E}">
        <p14:creationId xmlns:p14="http://schemas.microsoft.com/office/powerpoint/2010/main" val="1777741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Настройка производительности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Методика остается прежней, отличаются инструменты: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Сравниваем производительность с эталонным периодом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Ищем </a:t>
            </a:r>
            <a:r>
              <a:rPr lang="en-US" dirty="0">
                <a:solidFill>
                  <a:schemeClr val="bg1"/>
                </a:solidFill>
              </a:rPr>
              <a:t>TOP SQL IO/CPU </a:t>
            </a:r>
            <a:r>
              <a:rPr lang="ru-RU" dirty="0">
                <a:solidFill>
                  <a:schemeClr val="bg1"/>
                </a:solidFill>
              </a:rPr>
              <a:t>по ресурсу, что в недостатке на сервере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Дополняем ванильный </a:t>
            </a:r>
            <a:r>
              <a:rPr lang="en-US" dirty="0">
                <a:solidFill>
                  <a:schemeClr val="bg1"/>
                </a:solidFill>
              </a:rPr>
              <a:t>PostgreSQL</a:t>
            </a:r>
            <a:r>
              <a:rPr lang="ru-RU" dirty="0">
                <a:solidFill>
                  <a:schemeClr val="bg1"/>
                </a:solidFill>
              </a:rPr>
              <a:t> историческими данными (накопительные статистики, </a:t>
            </a:r>
            <a:r>
              <a:rPr lang="ru-RU" dirty="0" err="1">
                <a:solidFill>
                  <a:schemeClr val="bg1"/>
                </a:solidFill>
              </a:rPr>
              <a:t>семплированные</a:t>
            </a:r>
            <a:r>
              <a:rPr lang="ru-RU" dirty="0">
                <a:solidFill>
                  <a:schemeClr val="bg1"/>
                </a:solidFill>
              </a:rPr>
              <a:t> статистики)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Для настройки параметров необходимы детальные знания архитектуры СУБД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Почти настройка имеет как + так и – эффект, останавливаемся когда цель настройки достигнута</a:t>
            </a:r>
          </a:p>
          <a:p>
            <a:pPr lvl="1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80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Мониторинг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BECA8E4-422D-CD68-E56B-0B1D713A5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602385"/>
              </p:ext>
            </p:extLst>
          </p:nvPr>
        </p:nvGraphicFramePr>
        <p:xfrm>
          <a:off x="838200" y="1825624"/>
          <a:ext cx="10515597" cy="331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59328884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070025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9385682"/>
                    </a:ext>
                  </a:extLst>
                </a:gridCol>
              </a:tblGrid>
              <a:tr h="87993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Oracle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PostgreSQL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Postgres Pro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135466"/>
                  </a:ext>
                </a:extLst>
              </a:tr>
              <a:tr h="87993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EM CC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Zabbix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агент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Mamonsu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агент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772521"/>
                  </a:ext>
                </a:extLst>
              </a:tr>
              <a:tr h="1518799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pg_monz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 шаблон</a:t>
                      </a:r>
                      <a:br>
                        <a:rPr lang="en-US" sz="3200" dirty="0">
                          <a:solidFill>
                            <a:schemeClr val="bg1"/>
                          </a:solidFill>
                        </a:rPr>
                      </a:b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https://github.com/postgrespro/mamonsu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59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90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0C1F6A-74F7-F8D1-F128-5D87268EB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80" y="1615174"/>
            <a:ext cx="3958621" cy="14778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PGConf.RU 2015	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https://pgconf.ru/2015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FD3628-EFCC-9019-9765-BF2C137B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413" y="3633958"/>
            <a:ext cx="3615667" cy="2787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18573D-D3CE-FC13-ACC5-F95A9B2F5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87" y="2658903"/>
            <a:ext cx="4741440" cy="31708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77BEFD-9681-FBA4-D566-02CD281D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082" y="3017546"/>
            <a:ext cx="4253849" cy="201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96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CA608-40E2-49C1-34D9-D0F895067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Осторожно отличия!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33BA0C-2CC8-F29C-04EE-E21BFA732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8164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3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Особенности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нет </a:t>
            </a:r>
            <a:r>
              <a:rPr lang="en-US" dirty="0">
                <a:solidFill>
                  <a:schemeClr val="bg1"/>
                </a:solidFill>
              </a:rPr>
              <a:t>direct IO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нет вторичных индексов (</a:t>
            </a:r>
            <a:r>
              <a:rPr lang="en-US" dirty="0">
                <a:solidFill>
                  <a:schemeClr val="bg1"/>
                </a:solidFill>
              </a:rPr>
              <a:t>indirect indexing)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Нет </a:t>
            </a:r>
            <a:r>
              <a:rPr lang="ru-RU" dirty="0" err="1">
                <a:solidFill>
                  <a:schemeClr val="bg1"/>
                </a:solidFill>
              </a:rPr>
              <a:t>остстроенной</a:t>
            </a:r>
            <a:r>
              <a:rPr lang="ru-RU" dirty="0">
                <a:solidFill>
                  <a:schemeClr val="bg1"/>
                </a:solidFill>
              </a:rPr>
              <a:t> десятилетиями </a:t>
            </a:r>
            <a:r>
              <a:rPr lang="ru-RU" dirty="0" err="1">
                <a:solidFill>
                  <a:schemeClr val="bg1"/>
                </a:solidFill>
              </a:rPr>
              <a:t>вендорской</a:t>
            </a:r>
            <a:r>
              <a:rPr lang="ru-RU" dirty="0">
                <a:solidFill>
                  <a:schemeClr val="bg1"/>
                </a:solidFill>
              </a:rPr>
              <a:t> технической поддержки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30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Нет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shared pool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parse </a:t>
            </a:r>
            <a:r>
              <a:rPr lang="ru-RU" dirty="0">
                <a:solidFill>
                  <a:schemeClr val="bg1"/>
                </a:solidFill>
              </a:rPr>
              <a:t>запроса использует локальную память серверного процесса</a:t>
            </a:r>
          </a:p>
          <a:p>
            <a:r>
              <a:rPr lang="ru-RU" dirty="0">
                <a:solidFill>
                  <a:schemeClr val="bg1"/>
                </a:solidFill>
              </a:rPr>
              <a:t>кэш словаря там же</a:t>
            </a:r>
          </a:p>
          <a:p>
            <a:r>
              <a:rPr lang="ru-RU" dirty="0">
                <a:solidFill>
                  <a:schemeClr val="bg1"/>
                </a:solidFill>
              </a:rPr>
              <a:t>необходимо использовать внешний пул соединений для ванильной версии</a:t>
            </a:r>
          </a:p>
        </p:txBody>
      </p:sp>
    </p:spTree>
    <p:extLst>
      <p:ext uri="{BB962C8B-B14F-4D97-AF65-F5344CB8AC3E}">
        <p14:creationId xmlns:p14="http://schemas.microsoft.com/office/powerpoint/2010/main" val="2658252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Нет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UNDO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версии строк хранятся в файлах данных, при долгих запросах файлы начинают разрастаться</a:t>
            </a:r>
          </a:p>
          <a:p>
            <a:r>
              <a:rPr lang="ru-RU" dirty="0">
                <a:solidFill>
                  <a:schemeClr val="bg1"/>
                </a:solidFill>
              </a:rPr>
              <a:t>индексы индексируют версии, а не логические строки</a:t>
            </a:r>
          </a:p>
          <a:p>
            <a:r>
              <a:rPr lang="ru-RU" dirty="0">
                <a:solidFill>
                  <a:schemeClr val="bg1"/>
                </a:solidFill>
              </a:rPr>
              <a:t>необходим </a:t>
            </a:r>
            <a:r>
              <a:rPr lang="en-US" dirty="0">
                <a:solidFill>
                  <a:schemeClr val="bg1"/>
                </a:solidFill>
              </a:rPr>
              <a:t>VACUUM, FREEZE </a:t>
            </a:r>
            <a:r>
              <a:rPr lang="ru-RU" dirty="0">
                <a:solidFill>
                  <a:schemeClr val="bg1"/>
                </a:solidFill>
              </a:rPr>
              <a:t>и пр.</a:t>
            </a:r>
          </a:p>
        </p:txBody>
      </p:sp>
    </p:spTree>
    <p:extLst>
      <p:ext uri="{BB962C8B-B14F-4D97-AF65-F5344CB8AC3E}">
        <p14:creationId xmlns:p14="http://schemas.microsoft.com/office/powerpoint/2010/main" val="152320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На что обратить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Хорошая начальная настройка – дело</a:t>
            </a:r>
            <a:r>
              <a:rPr lang="en-US" dirty="0">
                <a:solidFill>
                  <a:schemeClr val="bg1"/>
                </a:solidFill>
              </a:rPr>
              <a:t> DBA</a:t>
            </a:r>
            <a:r>
              <a:rPr lang="ru-RU" dirty="0">
                <a:solidFill>
                  <a:schemeClr val="bg1"/>
                </a:solidFill>
              </a:rPr>
              <a:t>!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https://github.com/le0pard/pgtune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https://www.pgconfig.org/</a:t>
            </a:r>
          </a:p>
          <a:p>
            <a:r>
              <a:rPr lang="ru-RU" dirty="0">
                <a:solidFill>
                  <a:schemeClr val="bg1"/>
                </a:solidFill>
              </a:rPr>
              <a:t>смотри куда заливаешь </a:t>
            </a:r>
            <a:r>
              <a:rPr lang="en-US" dirty="0">
                <a:solidFill>
                  <a:schemeClr val="bg1"/>
                </a:solidFill>
              </a:rPr>
              <a:t>Dump!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сегменты таблиц хранятся в наборе файлов, надо аккуратно подбирать и </a:t>
            </a:r>
            <a:r>
              <a:rPr lang="ru-RU" dirty="0" err="1">
                <a:solidFill>
                  <a:schemeClr val="bg1"/>
                </a:solidFill>
              </a:rPr>
              <a:t>тюнить</a:t>
            </a:r>
            <a:r>
              <a:rPr lang="ru-RU" dirty="0">
                <a:solidFill>
                  <a:schemeClr val="bg1"/>
                </a:solidFill>
              </a:rPr>
              <a:t> файловые системы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Vacuum/Freeze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изучить и мониторить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07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Останов экземпляра </a:t>
            </a:r>
            <a:r>
              <a:rPr lang="ru-RU" dirty="0" err="1">
                <a:solidFill>
                  <a:schemeClr val="bg1"/>
                </a:solidFill>
              </a:rPr>
              <a:t>аварийно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541172-6D95-A3F8-777E-42010270A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Обнуление накопительных статистик в </a:t>
            </a:r>
            <a:r>
              <a:rPr lang="en-US" dirty="0" err="1">
                <a:solidFill>
                  <a:schemeClr val="bg1"/>
                </a:solidFill>
              </a:rPr>
              <a:t>pg_stat</a:t>
            </a:r>
            <a:r>
              <a:rPr lang="en-US" dirty="0">
                <a:solidFill>
                  <a:schemeClr val="bg1"/>
                </a:solidFill>
              </a:rPr>
              <a:t>* </a:t>
            </a:r>
            <a:r>
              <a:rPr lang="ru-RU" dirty="0">
                <a:solidFill>
                  <a:schemeClr val="bg1"/>
                </a:solidFill>
              </a:rPr>
              <a:t>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=&gt; </a:t>
            </a:r>
            <a:r>
              <a:rPr lang="ru-RU" dirty="0">
                <a:solidFill>
                  <a:schemeClr val="bg1"/>
                </a:solidFill>
              </a:rPr>
              <a:t>когда же следующий </a:t>
            </a:r>
            <a:r>
              <a:rPr lang="en-US" dirty="0" err="1">
                <a:solidFill>
                  <a:schemeClr val="bg1"/>
                </a:solidFill>
              </a:rPr>
              <a:t>autovacuum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BC774B7-169B-19BB-FF18-C3D11941A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223" y="2320834"/>
            <a:ext cx="7411720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ru-RU" altLang="ru-RU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pg_ctl</a:t>
            </a:r>
            <a:r>
              <a:rPr lang="ru-RU" altLang="ru-RU" dirty="0">
                <a:solidFill>
                  <a:srgbClr val="000000"/>
                </a:solidFill>
                <a:latin typeface="Roboto" panose="02000000000000000000" pitchFamily="2" charset="0"/>
              </a:rPr>
              <a:t> </a:t>
            </a:r>
            <a:r>
              <a:rPr lang="ru-RU" altLang="ru-RU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  <a:r>
              <a:rPr lang="ru-RU" altLang="ru-RU" dirty="0">
                <a:solidFill>
                  <a:srgbClr val="000000"/>
                </a:solidFill>
                <a:latin typeface="Roboto" panose="02000000000000000000" pitchFamily="2" charset="0"/>
              </a:rPr>
              <a:t> [</a:t>
            </a:r>
            <a:r>
              <a:rPr lang="ru-RU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-W</a:t>
            </a:r>
            <a:r>
              <a:rPr lang="ru-RU" altLang="ru-RU" dirty="0">
                <a:solidFill>
                  <a:srgbClr val="000000"/>
                </a:solidFill>
                <a:latin typeface="Roboto" panose="02000000000000000000" pitchFamily="2" charset="0"/>
              </a:rPr>
              <a:t>] [</a:t>
            </a:r>
            <a:r>
              <a:rPr lang="ru-RU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</a:t>
            </a:r>
            <a:r>
              <a:rPr lang="ru-RU" altLang="ru-RU" dirty="0">
                <a:solidFill>
                  <a:srgbClr val="000000"/>
                </a:solidFill>
                <a:latin typeface="Roboto" panose="02000000000000000000" pitchFamily="2" charset="0"/>
              </a:rPr>
              <a:t> </a:t>
            </a:r>
            <a:r>
              <a:rPr lang="ru-RU" altLang="ru-RU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секунды</a:t>
            </a:r>
            <a:r>
              <a:rPr lang="ru-RU" altLang="ru-RU" dirty="0">
                <a:solidFill>
                  <a:srgbClr val="000000"/>
                </a:solidFill>
                <a:latin typeface="Roboto" panose="02000000000000000000" pitchFamily="2" charset="0"/>
              </a:rPr>
              <a:t>] [</a:t>
            </a:r>
            <a:r>
              <a:rPr lang="ru-RU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</a:t>
            </a:r>
            <a:r>
              <a:rPr lang="ru-RU" altLang="ru-RU" dirty="0">
                <a:solidFill>
                  <a:srgbClr val="000000"/>
                </a:solidFill>
                <a:latin typeface="Roboto" panose="02000000000000000000" pitchFamily="2" charset="0"/>
              </a:rPr>
              <a:t>] [</a:t>
            </a:r>
            <a:r>
              <a:rPr lang="ru-RU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-D</a:t>
            </a:r>
            <a:r>
              <a:rPr lang="ru-RU" altLang="ru-RU" dirty="0">
                <a:solidFill>
                  <a:srgbClr val="000000"/>
                </a:solidFill>
                <a:latin typeface="Roboto" panose="02000000000000000000" pitchFamily="2" charset="0"/>
              </a:rPr>
              <a:t> </a:t>
            </a:r>
            <a:r>
              <a:rPr lang="ru-RU" altLang="ru-RU" b="1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каталог_данных</a:t>
            </a:r>
            <a:r>
              <a:rPr lang="ru-RU" altLang="ru-RU" dirty="0">
                <a:solidFill>
                  <a:srgbClr val="000000"/>
                </a:solidFill>
                <a:latin typeface="Roboto" panose="02000000000000000000" pitchFamily="2" charset="0"/>
              </a:rPr>
              <a:t>] [</a:t>
            </a:r>
            <a:r>
              <a:rPr lang="ru-RU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</a:t>
            </a:r>
            <a:r>
              <a:rPr lang="ru-RU" altLang="ru-RU" dirty="0">
                <a:solidFill>
                  <a:srgbClr val="000000"/>
                </a:solidFill>
                <a:latin typeface="Roboto" panose="02000000000000000000" pitchFamily="2" charset="0"/>
              </a:rPr>
              <a:t> </a:t>
            </a:r>
            <a:r>
              <a:rPr lang="ru-RU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s[</a:t>
            </a:r>
            <a:r>
              <a:rPr lang="ru-RU" altLang="ru-RU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mart</a:t>
            </a:r>
            <a:r>
              <a:rPr lang="ru-RU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ru-RU" altLang="ru-RU" dirty="0">
                <a:solidFill>
                  <a:srgbClr val="000000"/>
                </a:solidFill>
                <a:latin typeface="Roboto" panose="02000000000000000000" pitchFamily="2" charset="0"/>
              </a:rPr>
              <a:t> | </a:t>
            </a:r>
            <a:r>
              <a:rPr lang="ru-RU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</a:t>
            </a:r>
            <a:r>
              <a:rPr lang="ru-RU" altLang="ru-RU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ast</a:t>
            </a:r>
            <a:r>
              <a:rPr lang="ru-RU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ru-RU" altLang="ru-RU" dirty="0">
                <a:solidFill>
                  <a:srgbClr val="000000"/>
                </a:solidFill>
                <a:latin typeface="Roboto" panose="02000000000000000000" pitchFamily="2" charset="0"/>
              </a:rPr>
              <a:t> | </a:t>
            </a:r>
            <a:r>
              <a:rPr lang="ru-RU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</a:t>
            </a:r>
            <a:r>
              <a:rPr lang="ru-RU" altLang="ru-RU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mmediate</a:t>
            </a:r>
            <a:r>
              <a:rPr lang="ru-RU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ru-RU" altLang="ru-RU" dirty="0">
                <a:solidFill>
                  <a:srgbClr val="000000"/>
                </a:solidFill>
                <a:latin typeface="Roboto" panose="02000000000000000000" pitchFamily="2" charset="0"/>
              </a:rPr>
              <a:t> ]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70726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SQL DDL statement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Большинство - часть транзакции -  можно откатить!</a:t>
            </a:r>
          </a:p>
          <a:p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en-US" dirty="0" err="1">
                <a:solidFill>
                  <a:schemeClr val="bg1"/>
                </a:solidFill>
              </a:rPr>
              <a:t>psql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 умолчанию </a:t>
            </a:r>
            <a:r>
              <a:rPr lang="en-US" dirty="0">
                <a:solidFill>
                  <a:schemeClr val="bg1"/>
                </a:solidFill>
              </a:rPr>
              <a:t>\set AUTOCOMMIT on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69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Принятие. Миграция?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Корпоративные приложения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много </a:t>
            </a:r>
            <a:r>
              <a:rPr lang="en-US" dirty="0">
                <a:solidFill>
                  <a:schemeClr val="bg1"/>
                </a:solidFill>
              </a:rPr>
              <a:t>pl/</a:t>
            </a:r>
            <a:r>
              <a:rPr lang="en-US" dirty="0" err="1">
                <a:solidFill>
                  <a:schemeClr val="bg1"/>
                </a:solidFill>
              </a:rPr>
              <a:t>sql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ru-RU" dirty="0">
                <a:solidFill>
                  <a:schemeClr val="bg1"/>
                </a:solidFill>
              </a:rPr>
              <a:t>промежуточные переход на новую версию, которая используем меньше процедурного кода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онлайн миграция – ПО для переноса изменений между гетерогенными СУБД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Типичные фазы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Структура и данные 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Процедурный код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альтернативные конструкции, нет полной автоматизации</a:t>
            </a:r>
          </a:p>
          <a:p>
            <a:r>
              <a:rPr lang="ru-RU" dirty="0">
                <a:solidFill>
                  <a:schemeClr val="bg1"/>
                </a:solidFill>
              </a:rPr>
              <a:t>Утилиты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ora2pg</a:t>
            </a:r>
            <a:endParaRPr lang="ru-RU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LUI4ORA2PG https://reestr.digital.gov.ru/reestr/322745/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92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Перепроектировать заново, чтобы выжать максимум!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Архитектура приложения в </a:t>
            </a:r>
            <a:r>
              <a:rPr lang="ru-RU" dirty="0" err="1">
                <a:solidFill>
                  <a:schemeClr val="bg1"/>
                </a:solidFill>
              </a:rPr>
              <a:t>шардинг</a:t>
            </a:r>
            <a:r>
              <a:rPr lang="ru-RU" dirty="0">
                <a:solidFill>
                  <a:schemeClr val="bg1"/>
                </a:solidFill>
              </a:rPr>
              <a:t> данных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Для масштабируемости изменений</a:t>
            </a:r>
          </a:p>
          <a:p>
            <a:r>
              <a:rPr lang="ru-RU" dirty="0">
                <a:solidFill>
                  <a:schemeClr val="bg1"/>
                </a:solidFill>
              </a:rPr>
              <a:t>Архитектура в </a:t>
            </a:r>
            <a:r>
              <a:rPr lang="ru-RU" dirty="0" err="1">
                <a:solidFill>
                  <a:schemeClr val="bg1"/>
                </a:solidFill>
              </a:rPr>
              <a:t>микросервисы</a:t>
            </a:r>
            <a:endParaRPr lang="ru-RU" dirty="0">
              <a:solidFill>
                <a:schemeClr val="bg1"/>
              </a:solidFill>
            </a:endParaRPr>
          </a:p>
          <a:p>
            <a:pPr lvl="1"/>
            <a:r>
              <a:rPr lang="ru-RU" dirty="0">
                <a:solidFill>
                  <a:schemeClr val="bg1"/>
                </a:solidFill>
              </a:rPr>
              <a:t>Для обхода текущих ограничений «легкой» СУБД</a:t>
            </a:r>
          </a:p>
        </p:txBody>
      </p:sp>
    </p:spTree>
    <p:extLst>
      <p:ext uri="{BB962C8B-B14F-4D97-AF65-F5344CB8AC3E}">
        <p14:creationId xmlns:p14="http://schemas.microsoft.com/office/powerpoint/2010/main" val="1537306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Собираетесь поддерживать ИС на </a:t>
            </a:r>
            <a:r>
              <a:rPr lang="en-US" dirty="0">
                <a:solidFill>
                  <a:schemeClr val="bg1"/>
                </a:solidFill>
              </a:rPr>
              <a:t>PostgreSQL?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Пользуйтесь бесплатной технического поддержкой ванильных мажорных версий не старше 5 лет от </a:t>
            </a:r>
            <a:r>
              <a:rPr lang="en-US" dirty="0">
                <a:solidFill>
                  <a:schemeClr val="bg1"/>
                </a:solidFill>
              </a:rPr>
              <a:t>postgresql.org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 https://www.postgresql.org/docs/current/bug-reporting.html</a:t>
            </a:r>
          </a:p>
          <a:p>
            <a:r>
              <a:rPr lang="ru-RU" dirty="0">
                <a:solidFill>
                  <a:schemeClr val="bg1"/>
                </a:solidFill>
              </a:rPr>
              <a:t>Ещё запаситесь поддержкой вендора!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 https://reestr.digital.gov.ru/reestr/301574/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2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CA608-40E2-49C1-34D9-D0F895067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Отрицание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33BA0C-2CC8-F29C-04EE-E21BFA732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8164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27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С чего </a:t>
            </a:r>
            <a:r>
              <a:rPr lang="ru-RU" sz="5400" dirty="0">
                <a:solidFill>
                  <a:schemeClr val="bg1"/>
                </a:solidFill>
              </a:rPr>
              <a:t>начать</a:t>
            </a:r>
            <a:r>
              <a:rPr lang="ru-RU" sz="4000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Начните с курсов по ванильной версии от </a:t>
            </a:r>
            <a:r>
              <a:rPr lang="en-US" dirty="0" err="1">
                <a:solidFill>
                  <a:schemeClr val="bg1"/>
                </a:solidFill>
              </a:rPr>
              <a:t>PostgresPro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С книги </a:t>
            </a:r>
            <a:r>
              <a:rPr lang="en-US" dirty="0">
                <a:solidFill>
                  <a:schemeClr val="bg1"/>
                </a:solidFill>
              </a:rPr>
              <a:t>PostgreSQL 14 </a:t>
            </a:r>
            <a:r>
              <a:rPr lang="ru-RU" dirty="0">
                <a:solidFill>
                  <a:schemeClr val="bg1"/>
                </a:solidFill>
              </a:rPr>
              <a:t>изнутри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D5F4AC-0D52-86FC-AEFB-4BD090B0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61" y="3017202"/>
            <a:ext cx="2208939" cy="31597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76E73F-BEB3-D5E7-4661-33B76FDB2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01" y="3017203"/>
            <a:ext cx="2691277" cy="31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062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Вопросы ко мне?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dirty="0">
              <a:solidFill>
                <a:schemeClr val="bg1"/>
              </a:solidFill>
            </a:endParaRPr>
          </a:p>
          <a:p>
            <a:r>
              <a:rPr lang="ru-RU" sz="4400" dirty="0">
                <a:solidFill>
                  <a:schemeClr val="bg1"/>
                </a:solidFill>
              </a:rPr>
              <a:t>Замечания!?</a:t>
            </a:r>
          </a:p>
          <a:p>
            <a:r>
              <a:rPr lang="ru-RU" sz="4400" dirty="0">
                <a:solidFill>
                  <a:schemeClr val="bg1"/>
                </a:solidFill>
              </a:rPr>
              <a:t>Предложения?</a:t>
            </a:r>
          </a:p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400" dirty="0">
                <a:solidFill>
                  <a:schemeClr val="bg1"/>
                </a:solidFill>
              </a:rPr>
              <a:t>Пишите группу </a:t>
            </a:r>
            <a:r>
              <a:rPr lang="en-US" sz="4400" dirty="0">
                <a:solidFill>
                  <a:schemeClr val="bg1"/>
                </a:solidFill>
              </a:rPr>
              <a:t>telegram: </a:t>
            </a:r>
            <a:r>
              <a:rPr lang="en-US" sz="4400" dirty="0" err="1">
                <a:solidFill>
                  <a:schemeClr val="bg1"/>
                </a:solidFill>
              </a:rPr>
              <a:t>ForcePostgres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>или в почту</a:t>
            </a:r>
          </a:p>
          <a:p>
            <a:pPr marL="0" indent="0"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8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Почему </a:t>
            </a:r>
            <a:r>
              <a:rPr lang="ru-RU" dirty="0" err="1">
                <a:solidFill>
                  <a:schemeClr val="bg1"/>
                </a:solidFill>
                <a:latin typeface="Gill Sans MT" panose="020B0502020104020203" pitchFamily="34" charset="0"/>
              </a:rPr>
              <a:t>PostgreSQL</a:t>
            </a:r>
            <a:b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ru-RU" dirty="0">
                <a:solidFill>
                  <a:schemeClr val="bg1"/>
                </a:solidFill>
                <a:latin typeface="Gill Sans MT" panose="020B0502020104020203" pitchFamily="34" charset="0"/>
              </a:rPr>
              <a:t>не является аналогом СУБД Oracle: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СУБД </a:t>
            </a:r>
            <a:r>
              <a:rPr lang="ru-RU" dirty="0" err="1">
                <a:solidFill>
                  <a:schemeClr val="bg1"/>
                </a:solidFill>
              </a:rPr>
              <a:t>PostgreSQL</a:t>
            </a:r>
            <a:r>
              <a:rPr lang="ru-RU" dirty="0">
                <a:solidFill>
                  <a:schemeClr val="bg1"/>
                </a:solidFill>
              </a:rPr>
              <a:t> отсутствуют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аналоги технологий Oracle:</a:t>
            </a:r>
          </a:p>
          <a:p>
            <a:r>
              <a:rPr lang="en-US" dirty="0">
                <a:solidFill>
                  <a:schemeClr val="bg1"/>
                </a:solidFill>
              </a:rPr>
              <a:t>Real Application Clusters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GRID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Partitioning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In-Memory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Real Application Testing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Oracle Exadata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https://www.postgresql.org/message-id/attachment/43080/PostgreSQL_Oracle.pdf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3F87A2-FD29-2C71-2B8C-534E4459F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769" y="1654452"/>
            <a:ext cx="2381582" cy="36390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E612D3-478D-55B4-FE3C-276E92D94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0" y="2304912"/>
            <a:ext cx="273519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6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 СУБД </a:t>
            </a:r>
            <a:r>
              <a:rPr lang="ru-RU" dirty="0" err="1">
                <a:solidFill>
                  <a:schemeClr val="bg1"/>
                </a:solidFill>
              </a:rPr>
              <a:t>PostgreSQL</a:t>
            </a:r>
            <a:r>
              <a:rPr lang="ru-RU" dirty="0">
                <a:solidFill>
                  <a:schemeClr val="bg1"/>
                </a:solidFill>
              </a:rPr>
              <a:t> отсутствуют аналоги технологий Oracle (продолжение):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Развитые средства диагностики, оптимизации, </a:t>
            </a:r>
            <a:r>
              <a:rPr lang="ru-RU" dirty="0" err="1">
                <a:solidFill>
                  <a:schemeClr val="bg1"/>
                </a:solidFill>
              </a:rPr>
              <a:t>проактивного</a:t>
            </a:r>
            <a:r>
              <a:rPr lang="ru-RU" dirty="0">
                <a:solidFill>
                  <a:schemeClr val="bg1"/>
                </a:solidFill>
              </a:rPr>
              <a:t> мониторинга и самонастройки, включая средства управления планами выполнения запросов (декларативные подсказки оптимизатору SQL, профайлы, динамические планы SQL);</a:t>
            </a:r>
          </a:p>
          <a:p>
            <a:r>
              <a:rPr lang="ru-RU" dirty="0">
                <a:solidFill>
                  <a:schemeClr val="bg1"/>
                </a:solidFill>
              </a:rPr>
              <a:t>Параллельная обработка запросов, в том числе DML инструкций;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4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 СУБД </a:t>
            </a:r>
            <a:r>
              <a:rPr lang="ru-RU" dirty="0" err="1">
                <a:solidFill>
                  <a:schemeClr val="bg1"/>
                </a:solidFill>
              </a:rPr>
              <a:t>PostgreSQL</a:t>
            </a:r>
            <a:r>
              <a:rPr lang="ru-RU" dirty="0">
                <a:solidFill>
                  <a:schemeClr val="bg1"/>
                </a:solidFill>
              </a:rPr>
              <a:t> отсутствуют аналоги технологий Oracle (продолжение):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Надежность: вероятность и продолжительность простоев, вероятность потери данных</a:t>
            </a:r>
          </a:p>
          <a:p>
            <a:r>
              <a:rPr lang="en-US" dirty="0">
                <a:solidFill>
                  <a:schemeClr val="bg1"/>
                </a:solidFill>
              </a:rPr>
              <a:t>Real Application Clusters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Data Guard Far Sync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Recovery Manager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Multitenant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Flashback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Automatic Storage Management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Edition based redefinition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Online redefinition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Enterprise Manager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en-US" dirty="0">
                <a:solidFill>
                  <a:schemeClr val="bg1"/>
                </a:solidFill>
              </a:rPr>
              <a:t>OEM Packs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Transparent Application Failover, Fast Application Notification, Application </a:t>
            </a:r>
            <a:r>
              <a:rPr lang="fr-FR" dirty="0" err="1">
                <a:solidFill>
                  <a:schemeClr val="bg1"/>
                </a:solidFill>
              </a:rPr>
              <a:t>Continuity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7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3EE6-AFE7-7615-EE32-11F42FF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 СУБД </a:t>
            </a:r>
            <a:r>
              <a:rPr lang="ru-RU" dirty="0" err="1">
                <a:solidFill>
                  <a:schemeClr val="bg1"/>
                </a:solidFill>
              </a:rPr>
              <a:t>PostgreSQL</a:t>
            </a:r>
            <a:r>
              <a:rPr lang="ru-RU" dirty="0">
                <a:solidFill>
                  <a:schemeClr val="bg1"/>
                </a:solidFill>
              </a:rPr>
              <a:t> отсутствуют аналоги технологий Oracle (продолжение):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9B90-1168-DB91-4DD0-E6D0672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Безопасность и защита данных</a:t>
            </a:r>
          </a:p>
          <a:p>
            <a:r>
              <a:rPr lang="ru-RU" dirty="0" err="1">
                <a:solidFill>
                  <a:schemeClr val="bg1"/>
                </a:solidFill>
              </a:rPr>
              <a:t>Сертикация</a:t>
            </a:r>
            <a:r>
              <a:rPr lang="ru-RU" dirty="0">
                <a:solidFill>
                  <a:schemeClr val="bg1"/>
                </a:solidFill>
              </a:rPr>
              <a:t> по ФСТЭК как средства хранения персональных данных;</a:t>
            </a:r>
          </a:p>
          <a:p>
            <a:r>
              <a:rPr lang="en-US" dirty="0">
                <a:solidFill>
                  <a:schemeClr val="bg1"/>
                </a:solidFill>
              </a:rPr>
              <a:t>Database Vault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Advanced Security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Database Masking and </a:t>
            </a:r>
            <a:r>
              <a:rPr lang="en-US" dirty="0" err="1">
                <a:solidFill>
                  <a:schemeClr val="bg1"/>
                </a:solidFill>
              </a:rPr>
              <a:t>Subsetting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Database Audit Vault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Database Firewall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Key Vault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78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34A9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1566</Words>
  <Application>Microsoft Office PowerPoint</Application>
  <PresentationFormat>Широкоэкранный</PresentationFormat>
  <Paragraphs>363</Paragraphs>
  <Slides>51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Arial</vt:lpstr>
      <vt:lpstr>Calibri</vt:lpstr>
      <vt:lpstr>Courier New</vt:lpstr>
      <vt:lpstr>Gill Sans MT</vt:lpstr>
      <vt:lpstr>Roboto</vt:lpstr>
      <vt:lpstr>Тема Office</vt:lpstr>
      <vt:lpstr>Современная экосистема PostgreSQL глазами Oracle DBA</vt:lpstr>
      <vt:lpstr>С чего всё началось  в России?</vt:lpstr>
      <vt:lpstr>Постгрес Профессиональный - 2015</vt:lpstr>
      <vt:lpstr>PGConf.RU 2015 </vt:lpstr>
      <vt:lpstr>Отрицание</vt:lpstr>
      <vt:lpstr>Почему PostgreSQL не является аналогом СУБД Oracle:</vt:lpstr>
      <vt:lpstr>В СУБД PostgreSQL отсутствуют аналоги технологий Oracle (продолжение):</vt:lpstr>
      <vt:lpstr>В СУБД PostgreSQL отсутствуют аналоги технологий Oracle (продолжение):</vt:lpstr>
      <vt:lpstr>В СУБД PostgreSQL отсутствуют аналоги технологий Oracle (продолжение):</vt:lpstr>
      <vt:lpstr>В СУБД PostgreSQL отсутствуют аналоги технологий Oracle (продолжение):</vt:lpstr>
      <vt:lpstr>В СУБД PostgreSQL отсутствуют аналоги технологий Oracle (продолжение):</vt:lpstr>
      <vt:lpstr>Запрет иностранного ПО 2022</vt:lpstr>
      <vt:lpstr>Аналогии технологий Oracle</vt:lpstr>
      <vt:lpstr>Логический бэкап</vt:lpstr>
      <vt:lpstr>Физический бэкап</vt:lpstr>
      <vt:lpstr>Flashback Database / Snapshot Standby</vt:lpstr>
      <vt:lpstr>Real Application Cluster (RAC)</vt:lpstr>
      <vt:lpstr>Dataguard far sync ~ pg_receivewal</vt:lpstr>
      <vt:lpstr>Инженерные системы. Exadata</vt:lpstr>
      <vt:lpstr>Облака также появляются</vt:lpstr>
      <vt:lpstr>GRID infra/Dataguard broker FSFO</vt:lpstr>
      <vt:lpstr>Upgrade</vt:lpstr>
      <vt:lpstr>Обучение</vt:lpstr>
      <vt:lpstr>Physical standby ~ Physical stream replication</vt:lpstr>
      <vt:lpstr>Logical standby ~ Logical replication</vt:lpstr>
      <vt:lpstr>Наcтройка производительности: исторические данные</vt:lpstr>
      <vt:lpstr>Report regular</vt:lpstr>
      <vt:lpstr>Report regular</vt:lpstr>
      <vt:lpstr>Report regular</vt:lpstr>
      <vt:lpstr>Report differential</vt:lpstr>
      <vt:lpstr>Наcтройка производительности семплированные статистики</vt:lpstr>
      <vt:lpstr>pg_wait_sampling</vt:lpstr>
      <vt:lpstr>pg_wait_sampling</vt:lpstr>
      <vt:lpstr>pgsentinel</vt:lpstr>
      <vt:lpstr>ASH Viewer</vt:lpstr>
      <vt:lpstr>Еще инструменты: pgBadger</vt:lpstr>
      <vt:lpstr>PSQL – отличная утилита!</vt:lpstr>
      <vt:lpstr>Настройка производительности</vt:lpstr>
      <vt:lpstr>Мониторинг</vt:lpstr>
      <vt:lpstr>Осторожно отличия!</vt:lpstr>
      <vt:lpstr>Особенности</vt:lpstr>
      <vt:lpstr>Нет shared pool</vt:lpstr>
      <vt:lpstr>Нет UNDO</vt:lpstr>
      <vt:lpstr>На что обратить внимание</vt:lpstr>
      <vt:lpstr>Останов экземпляра аварийно</vt:lpstr>
      <vt:lpstr>SQL DDL statement</vt:lpstr>
      <vt:lpstr>Принятие. Миграция?</vt:lpstr>
      <vt:lpstr>Перепроектировать заново, чтобы выжать максимум!</vt:lpstr>
      <vt:lpstr>Собираетесь поддерживать ИС на PostgreSQL?</vt:lpstr>
      <vt:lpstr>С чего начать ?</vt:lpstr>
      <vt:lpstr>Вопросы ко мне?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экосистема PostgreSQL глазами Oracle DBA</dc:title>
  <dc:creator>dgolovit</dc:creator>
  <cp:lastModifiedBy>dgolovit</cp:lastModifiedBy>
  <cp:revision>65</cp:revision>
  <dcterms:created xsi:type="dcterms:W3CDTF">2022-06-17T05:37:39Z</dcterms:created>
  <dcterms:modified xsi:type="dcterms:W3CDTF">2022-06-17T11:22:59Z</dcterms:modified>
</cp:coreProperties>
</file>