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  <p:sldMasterId id="2147483696" r:id="rId5"/>
    <p:sldMasterId id="2147483712" r:id="rId6"/>
    <p:sldMasterId id="2147483726" r:id="rId7"/>
  </p:sldMasterIdLst>
  <p:notesMasterIdLst>
    <p:notesMasterId r:id="rId30"/>
  </p:notesMasterIdLst>
  <p:handoutMasterIdLst>
    <p:handoutMasterId r:id="rId31"/>
  </p:handoutMasterIdLst>
  <p:sldIdLst>
    <p:sldId id="304" r:id="rId8"/>
    <p:sldId id="356" r:id="rId9"/>
    <p:sldId id="358" r:id="rId10"/>
    <p:sldId id="360" r:id="rId11"/>
    <p:sldId id="310" r:id="rId12"/>
    <p:sldId id="320" r:id="rId13"/>
    <p:sldId id="313" r:id="rId14"/>
    <p:sldId id="361" r:id="rId15"/>
    <p:sldId id="362" r:id="rId16"/>
    <p:sldId id="372" r:id="rId17"/>
    <p:sldId id="365" r:id="rId18"/>
    <p:sldId id="373" r:id="rId19"/>
    <p:sldId id="340" r:id="rId20"/>
    <p:sldId id="374" r:id="rId21"/>
    <p:sldId id="375" r:id="rId22"/>
    <p:sldId id="376" r:id="rId23"/>
    <p:sldId id="377" r:id="rId24"/>
    <p:sldId id="341" r:id="rId25"/>
    <p:sldId id="378" r:id="rId26"/>
    <p:sldId id="380" r:id="rId27"/>
    <p:sldId id="379" r:id="rId28"/>
    <p:sldId id="292" r:id="rId29"/>
  </p:sldIdLst>
  <p:sldSz cx="12192000" cy="6858000"/>
  <p:notesSz cx="6858000" cy="9144000"/>
  <p:embeddedFontLs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MS PGothic" panose="020B0600070205080204" pitchFamily="34" charset="-128"/>
      <p:regular r:id="rId36"/>
    </p:embeddedFont>
    <p:embeddedFont>
      <p:font typeface="Open Sans" panose="020B0604020202020204" charset="0"/>
      <p:regular r:id="rId37"/>
      <p:bold r:id="rId38"/>
      <p:italic r:id="rId39"/>
      <p:boldItalic r:id="rId40"/>
    </p:embeddedFont>
    <p:embeddedFont>
      <p:font typeface="Open Sans Semibold" panose="020B0604020202020204" charset="0"/>
      <p:bold r:id="rId41"/>
      <p:boldItalic r:id="rId42"/>
    </p:embeddedFont>
    <p:embeddedFont>
      <p:font typeface="Segoe Print" panose="02000600000000000000" pitchFamily="2" charset="0"/>
      <p:regular r:id="rId43"/>
      <p:bold r:id="rId4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54" userDrawn="1">
          <p15:clr>
            <a:srgbClr val="A4A3A4"/>
          </p15:clr>
        </p15:guide>
        <p15:guide id="2" pos="7287" userDrawn="1">
          <p15:clr>
            <a:srgbClr val="A4A3A4"/>
          </p15:clr>
        </p15:guide>
        <p15:guide id="3" pos="66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1EF0"/>
    <a:srgbClr val="00D6CC"/>
    <a:srgbClr val="00B8AF"/>
    <a:srgbClr val="A8B1B8"/>
    <a:srgbClr val="ACB5BC"/>
    <a:srgbClr val="9CA6AE"/>
    <a:srgbClr val="8F9AA3"/>
    <a:srgbClr val="87939D"/>
    <a:srgbClr val="A6AEB6"/>
    <a:srgbClr val="FAF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46F890A9-2807-4EBB-B81D-B2AA78EC7F39}" styleName="Темный стиль 2 —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Темный стиль 2 —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Темный стиль 2 —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7292A2E-F333-43FB-9621-5CBBE7FDCDCB}" styleName="Светлый стиль 2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166" autoAdjust="0"/>
    <p:restoredTop sz="94709" autoAdjust="0"/>
  </p:normalViewPr>
  <p:slideViewPr>
    <p:cSldViewPr snapToObjects="1" showGuides="1">
      <p:cViewPr varScale="1">
        <p:scale>
          <a:sx n="86" d="100"/>
          <a:sy n="86" d="100"/>
        </p:scale>
        <p:origin x="643" y="48"/>
      </p:cViewPr>
      <p:guideLst>
        <p:guide orient="horz" pos="754"/>
        <p:guide pos="7287"/>
        <p:guide pos="66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 showGuides="1">
      <p:cViewPr varScale="1">
        <p:scale>
          <a:sx n="84" d="100"/>
          <a:sy n="84" d="100"/>
        </p:scale>
        <p:origin x="-1830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font" Target="fonts/font8.fntdata"/><Relationship Id="rId21" Type="http://schemas.openxmlformats.org/officeDocument/2006/relationships/slide" Target="slides/slide14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47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font" Target="fonts/font5.fntdata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handoutMaster" Target="handoutMasters/handoutMaster1.xml"/><Relationship Id="rId44" Type="http://schemas.openxmlformats.org/officeDocument/2006/relationships/font" Target="fonts/font13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4.fntdata"/><Relationship Id="rId43" Type="http://schemas.openxmlformats.org/officeDocument/2006/relationships/font" Target="fonts/font12.fntdata"/><Relationship Id="rId48" Type="http://schemas.openxmlformats.org/officeDocument/2006/relationships/tableStyles" Target="tableStyles.xml"/><Relationship Id="rId8" Type="http://schemas.openxmlformats.org/officeDocument/2006/relationships/slide" Target="slides/slide1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viewProps" Target="viewProps.xml"/><Relationship Id="rId20" Type="http://schemas.openxmlformats.org/officeDocument/2006/relationships/slide" Target="slides/slide13.xml"/><Relationship Id="rId41" Type="http://schemas.openxmlformats.org/officeDocument/2006/relationships/font" Target="fonts/font10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AF45F4-BAED-4AEC-A827-C1B409A5A27D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811FD6-1248-4384-8995-12D2A587B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4291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D6DFFE-4742-4A76-A730-BDA324EF1CFD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779142-0849-4E0F-A5E1-781D58E8A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513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ятиугольник 13"/>
          <p:cNvSpPr/>
          <p:nvPr userDrawn="1"/>
        </p:nvSpPr>
        <p:spPr>
          <a:xfrm rot="10800000">
            <a:off x="3431704" y="4941170"/>
            <a:ext cx="8760296" cy="663939"/>
          </a:xfrm>
          <a:prstGeom prst="homePlate">
            <a:avLst>
              <a:gd name="adj" fmla="val 26428"/>
            </a:avLst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75721" y="4941168"/>
            <a:ext cx="7776704" cy="663940"/>
          </a:xfrm>
          <a:prstGeom prst="rect">
            <a:avLst/>
          </a:prstGeom>
        </p:spPr>
        <p:txBody>
          <a:bodyPr anchor="ctr"/>
          <a:lstStyle>
            <a:lvl1pPr marL="0" indent="0" algn="r">
              <a:spcBef>
                <a:spcPts val="0"/>
              </a:spcBef>
              <a:buNone/>
              <a:defRPr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Как вас зовут</a:t>
            </a:r>
            <a:endParaRPr lang="en-US" dirty="0"/>
          </a:p>
        </p:txBody>
      </p:sp>
      <p:sp>
        <p:nvSpPr>
          <p:cNvPr id="18" name="Пятиугольник 17"/>
          <p:cNvSpPr/>
          <p:nvPr userDrawn="1"/>
        </p:nvSpPr>
        <p:spPr>
          <a:xfrm rot="10800000">
            <a:off x="2711624" y="2618148"/>
            <a:ext cx="9480376" cy="2160240"/>
          </a:xfrm>
          <a:prstGeom prst="homePlate">
            <a:avLst>
              <a:gd name="adj" fmla="val 24991"/>
            </a:avLst>
          </a:prstGeom>
          <a:gradFill flip="none" rotWithShape="1">
            <a:gsLst>
              <a:gs pos="0">
                <a:schemeClr val="accent4">
                  <a:lumMod val="89000"/>
                  <a:alpha val="75000"/>
                </a:schemeClr>
              </a:gs>
              <a:gs pos="69000">
                <a:schemeClr val="accent4">
                  <a:lumMod val="75000"/>
                  <a:alpha val="75000"/>
                </a:schemeClr>
              </a:gs>
              <a:gs pos="97000">
                <a:schemeClr val="accent4">
                  <a:lumMod val="70000"/>
                  <a:alpha val="75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>
              <a:latin typeface="Segoe Print" panose="02000600000000000000" pitchFamily="2" charset="0"/>
            </a:endParaRPr>
          </a:p>
        </p:txBody>
      </p:sp>
      <p:sp>
        <p:nvSpPr>
          <p:cNvPr id="20" name="Рисунок 15"/>
          <p:cNvSpPr>
            <a:spLocks noGrp="1"/>
          </p:cNvSpPr>
          <p:nvPr>
            <p:ph type="pic" sz="quarter" idx="11" hasCustomPrompt="1"/>
          </p:nvPr>
        </p:nvSpPr>
        <p:spPr>
          <a:xfrm>
            <a:off x="10200456" y="548680"/>
            <a:ext cx="1151968" cy="464098"/>
          </a:xfrm>
          <a:prstGeom prst="rect">
            <a:avLst/>
          </a:prstGeom>
          <a:ln>
            <a:noFill/>
            <a:prstDash val="dash"/>
          </a:ln>
        </p:spPr>
        <p:txBody>
          <a:bodyPr anchor="ctr">
            <a:noAutofit/>
          </a:bodyPr>
          <a:lstStyle>
            <a:lvl1pPr marL="0" indent="0" algn="ctr">
              <a:buNone/>
              <a:defRPr sz="1000" i="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ru-RU" dirty="0"/>
              <a:t>Место для логотипа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 hasCustomPrompt="1"/>
          </p:nvPr>
        </p:nvSpPr>
        <p:spPr>
          <a:xfrm>
            <a:off x="3215680" y="2726159"/>
            <a:ext cx="8136744" cy="1944217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3600" baseline="0">
                <a:solidFill>
                  <a:schemeClr val="bg1"/>
                </a:solidFill>
              </a:defRPr>
            </a:lvl1pPr>
            <a:lvl2pPr marL="252000" indent="0" algn="r">
              <a:buNone/>
              <a:defRPr sz="3600">
                <a:solidFill>
                  <a:schemeClr val="bg1"/>
                </a:solidFill>
              </a:defRPr>
            </a:lvl2pPr>
            <a:lvl3pPr marL="504000" indent="0" algn="r">
              <a:buNone/>
              <a:defRPr sz="3600">
                <a:solidFill>
                  <a:schemeClr val="bg1"/>
                </a:solidFill>
              </a:defRPr>
            </a:lvl3pPr>
            <a:lvl4pPr marL="756000" indent="0" algn="r">
              <a:buNone/>
              <a:defRPr sz="3600">
                <a:solidFill>
                  <a:schemeClr val="bg1"/>
                </a:solidFill>
              </a:defRPr>
            </a:lvl4pPr>
            <a:lvl5pPr marL="1008000" indent="0" algn="r">
              <a:buNone/>
              <a:defRPr sz="36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 чем вы расскажете сегодня</a:t>
            </a:r>
          </a:p>
        </p:txBody>
      </p:sp>
    </p:spTree>
    <p:extLst>
      <p:ext uri="{BB962C8B-B14F-4D97-AF65-F5344CB8AC3E}">
        <p14:creationId xmlns:p14="http://schemas.microsoft.com/office/powerpoint/2010/main" val="630386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bg>
      <p:bgPr>
        <a:gradFill>
          <a:gsLst>
            <a:gs pos="0">
              <a:srgbClr val="FFFFFF"/>
            </a:gs>
            <a:gs pos="100000">
              <a:schemeClr val="bg2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0739235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акты">
    <p:bg>
      <p:bgPr>
        <a:gradFill>
          <a:gsLst>
            <a:gs pos="0">
              <a:srgbClr val="FFFFFF"/>
            </a:gs>
            <a:gs pos="100000">
              <a:schemeClr val="bg2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5472" y="296652"/>
            <a:ext cx="6570687" cy="9001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ts val="3200"/>
              </a:lnSpc>
              <a:defRPr sz="300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</a:lstStyle>
          <a:p>
            <a:r>
              <a:rPr lang="ru-RU" dirty="0"/>
              <a:t>Контакты</a:t>
            </a:r>
            <a:endParaRPr lang="en-US" dirty="0"/>
          </a:p>
        </p:txBody>
      </p:sp>
      <p:sp>
        <p:nvSpPr>
          <p:cNvPr id="13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963980" y="1304927"/>
            <a:ext cx="6572179" cy="50043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252000" indent="0">
              <a:buNone/>
              <a:defRPr/>
            </a:lvl2pPr>
            <a:lvl3pPr marL="504000" indent="0">
              <a:buNone/>
              <a:defRPr/>
            </a:lvl3pPr>
            <a:lvl4pPr marL="756000" indent="0">
              <a:buNone/>
              <a:defRPr/>
            </a:lvl4pPr>
            <a:lvl5pPr marL="1008000" indent="0">
              <a:buNone/>
              <a:defRPr/>
            </a:lvl5pPr>
          </a:lstStyle>
          <a:p>
            <a:pPr lvl="0"/>
            <a:r>
              <a:rPr lang="ru-RU" dirty="0"/>
              <a:t>Контактная информация</a:t>
            </a:r>
          </a:p>
        </p:txBody>
      </p:sp>
      <p:sp>
        <p:nvSpPr>
          <p:cNvPr id="7" name="Параллелограмм 11"/>
          <p:cNvSpPr/>
          <p:nvPr userDrawn="1"/>
        </p:nvSpPr>
        <p:spPr>
          <a:xfrm rot="20212503">
            <a:off x="554432" y="410646"/>
            <a:ext cx="366039" cy="296454"/>
          </a:xfrm>
          <a:custGeom>
            <a:avLst/>
            <a:gdLst>
              <a:gd name="connsiteX0" fmla="*/ 0 w 371355"/>
              <a:gd name="connsiteY0" fmla="*/ 293648 h 293648"/>
              <a:gd name="connsiteX1" fmla="*/ 131592 w 371355"/>
              <a:gd name="connsiteY1" fmla="*/ 0 h 293648"/>
              <a:gd name="connsiteX2" fmla="*/ 371355 w 371355"/>
              <a:gd name="connsiteY2" fmla="*/ 0 h 293648"/>
              <a:gd name="connsiteX3" fmla="*/ 239763 w 371355"/>
              <a:gd name="connsiteY3" fmla="*/ 293648 h 293648"/>
              <a:gd name="connsiteX4" fmla="*/ 0 w 371355"/>
              <a:gd name="connsiteY4" fmla="*/ 293648 h 293648"/>
              <a:gd name="connsiteX0" fmla="*/ 0 w 371355"/>
              <a:gd name="connsiteY0" fmla="*/ 293648 h 296454"/>
              <a:gd name="connsiteX1" fmla="*/ 131592 w 371355"/>
              <a:gd name="connsiteY1" fmla="*/ 0 h 296454"/>
              <a:gd name="connsiteX2" fmla="*/ 371355 w 371355"/>
              <a:gd name="connsiteY2" fmla="*/ 0 h 296454"/>
              <a:gd name="connsiteX3" fmla="*/ 246333 w 371355"/>
              <a:gd name="connsiteY3" fmla="*/ 296454 h 296454"/>
              <a:gd name="connsiteX4" fmla="*/ 0 w 371355"/>
              <a:gd name="connsiteY4" fmla="*/ 293648 h 296454"/>
              <a:gd name="connsiteX0" fmla="*/ 0 w 362595"/>
              <a:gd name="connsiteY0" fmla="*/ 297389 h 297389"/>
              <a:gd name="connsiteX1" fmla="*/ 122832 w 362595"/>
              <a:gd name="connsiteY1" fmla="*/ 0 h 297389"/>
              <a:gd name="connsiteX2" fmla="*/ 362595 w 362595"/>
              <a:gd name="connsiteY2" fmla="*/ 0 h 297389"/>
              <a:gd name="connsiteX3" fmla="*/ 237573 w 362595"/>
              <a:gd name="connsiteY3" fmla="*/ 296454 h 297389"/>
              <a:gd name="connsiteX4" fmla="*/ 0 w 362595"/>
              <a:gd name="connsiteY4" fmla="*/ 297389 h 297389"/>
              <a:gd name="connsiteX0" fmla="*/ 0 w 364785"/>
              <a:gd name="connsiteY0" fmla="*/ 296454 h 296454"/>
              <a:gd name="connsiteX1" fmla="*/ 125022 w 364785"/>
              <a:gd name="connsiteY1" fmla="*/ 0 h 296454"/>
              <a:gd name="connsiteX2" fmla="*/ 364785 w 364785"/>
              <a:gd name="connsiteY2" fmla="*/ 0 h 296454"/>
              <a:gd name="connsiteX3" fmla="*/ 239763 w 364785"/>
              <a:gd name="connsiteY3" fmla="*/ 296454 h 296454"/>
              <a:gd name="connsiteX4" fmla="*/ 0 w 364785"/>
              <a:gd name="connsiteY4" fmla="*/ 296454 h 296454"/>
              <a:gd name="connsiteX0" fmla="*/ 0 w 366039"/>
              <a:gd name="connsiteY0" fmla="*/ 293329 h 296454"/>
              <a:gd name="connsiteX1" fmla="*/ 126276 w 366039"/>
              <a:gd name="connsiteY1" fmla="*/ 0 h 296454"/>
              <a:gd name="connsiteX2" fmla="*/ 366039 w 366039"/>
              <a:gd name="connsiteY2" fmla="*/ 0 h 296454"/>
              <a:gd name="connsiteX3" fmla="*/ 241017 w 366039"/>
              <a:gd name="connsiteY3" fmla="*/ 296454 h 296454"/>
              <a:gd name="connsiteX4" fmla="*/ 0 w 366039"/>
              <a:gd name="connsiteY4" fmla="*/ 293329 h 296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6039" h="296454">
                <a:moveTo>
                  <a:pt x="0" y="293329"/>
                </a:moveTo>
                <a:lnTo>
                  <a:pt x="126276" y="0"/>
                </a:lnTo>
                <a:lnTo>
                  <a:pt x="366039" y="0"/>
                </a:lnTo>
                <a:lnTo>
                  <a:pt x="241017" y="296454"/>
                </a:lnTo>
                <a:lnTo>
                  <a:pt x="0" y="293329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8" name="Параллелограмм 7"/>
          <p:cNvSpPr/>
          <p:nvPr userDrawn="1"/>
        </p:nvSpPr>
        <p:spPr>
          <a:xfrm rot="20212503" flipH="1">
            <a:off x="496766" y="274903"/>
            <a:ext cx="335279" cy="147543"/>
          </a:xfrm>
          <a:prstGeom prst="parallelogram">
            <a:avLst>
              <a:gd name="adj" fmla="val 62065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82163" y="0"/>
            <a:ext cx="421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6420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80000" y="1080000"/>
            <a:ext cx="11232000" cy="522000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61C6C6"/>
              </a:buClr>
              <a:buFont typeface="Wingdings" panose="05000000000000000000" pitchFamily="2" charset="2"/>
              <a:buChar char="§"/>
              <a:defRPr sz="2400" baseline="0">
                <a:solidFill>
                  <a:srgbClr val="333333"/>
                </a:solidFill>
              </a:defRPr>
            </a:lvl1pPr>
            <a:lvl2pPr marL="742950" indent="-285750">
              <a:buClr>
                <a:srgbClr val="61C6C6"/>
              </a:buClr>
              <a:buFont typeface="Wingdings" panose="05000000000000000000" pitchFamily="2" charset="2"/>
              <a:buChar char="§"/>
              <a:defRPr sz="2000" baseline="0">
                <a:solidFill>
                  <a:srgbClr val="333333"/>
                </a:solidFill>
              </a:defRPr>
            </a:lvl2pPr>
            <a:lvl3pPr marL="1143000" indent="-228600">
              <a:buClr>
                <a:srgbClr val="61C6C6"/>
              </a:buClr>
              <a:buFont typeface="Wingdings" panose="05000000000000000000" pitchFamily="2" charset="2"/>
              <a:buChar char="§"/>
              <a:defRPr sz="1800" baseline="0">
                <a:solidFill>
                  <a:srgbClr val="333333"/>
                </a:solidFill>
              </a:defRPr>
            </a:lvl3pPr>
            <a:lvl4pPr marL="1600200" indent="-228600">
              <a:buClr>
                <a:srgbClr val="61C6C6"/>
              </a:buClr>
              <a:buFont typeface="Wingdings" panose="05000000000000000000" pitchFamily="2" charset="2"/>
              <a:buChar char="§"/>
              <a:defRPr sz="1600">
                <a:solidFill>
                  <a:srgbClr val="333333"/>
                </a:solidFill>
              </a:defRPr>
            </a:lvl4pPr>
            <a:lvl5pPr marL="2057400" indent="-228600">
              <a:buClr>
                <a:srgbClr val="61C6C6"/>
              </a:buClr>
              <a:buFont typeface="Wingdings" panose="05000000000000000000" pitchFamily="2" charset="2"/>
              <a:buChar char="§"/>
              <a:defRPr sz="1600">
                <a:solidFill>
                  <a:srgbClr val="333333"/>
                </a:solidFill>
              </a:defRPr>
            </a:lvl5pPr>
          </a:lstStyle>
          <a:p>
            <a:pPr lvl="0"/>
            <a:r>
              <a:rPr lang="ru-RU" dirty="0"/>
              <a:t>Место для вашего текста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80000" y="6356351"/>
            <a:ext cx="10272000" cy="365125"/>
          </a:xfrm>
          <a:prstGeom prst="rect">
            <a:avLst/>
          </a:prstGeom>
        </p:spPr>
        <p:txBody>
          <a:bodyPr anchor="ctr"/>
          <a:lstStyle>
            <a:lvl1pPr algn="l">
              <a:defRPr sz="1100">
                <a:latin typeface="+mn-lt"/>
              </a:defRPr>
            </a:lvl1pPr>
          </a:lstStyle>
          <a:p>
            <a:r>
              <a:rPr lang="ru-RU" b="1" i="1" baseline="30000">
                <a:solidFill>
                  <a:srgbClr val="0099A8"/>
                </a:solidFill>
              </a:rPr>
              <a:t>НАЗВАНИЕ РАЗДЕЛА 1</a:t>
            </a:r>
            <a:r>
              <a:rPr lang="ru-RU" i="1" baseline="30000">
                <a:solidFill>
                  <a:srgbClr val="00999E"/>
                </a:solidFill>
              </a:rPr>
              <a:t>|</a:t>
            </a:r>
            <a:r>
              <a:rPr lang="ru-RU" i="1" baseline="30000"/>
              <a:t> </a:t>
            </a:r>
            <a:r>
              <a:rPr lang="ru-RU" i="1" baseline="30000">
                <a:solidFill>
                  <a:srgbClr val="333333"/>
                </a:solidFill>
              </a:rPr>
              <a:t>НАЗВАНИЕ РАЗДЕЛА 2 </a:t>
            </a:r>
            <a:r>
              <a:rPr lang="ru-RU" i="1" baseline="30000">
                <a:solidFill>
                  <a:srgbClr val="00999E"/>
                </a:solidFill>
              </a:rPr>
              <a:t>|</a:t>
            </a:r>
            <a:r>
              <a:rPr lang="ru-RU" i="1" baseline="30000"/>
              <a:t> </a:t>
            </a:r>
            <a:r>
              <a:rPr lang="ru-RU" i="1" baseline="30000">
                <a:solidFill>
                  <a:srgbClr val="333333"/>
                </a:solidFill>
              </a:rPr>
              <a:t>НАЗВАНИЕ РАЗДЕЛА 3 </a:t>
            </a:r>
            <a:r>
              <a:rPr lang="ru-RU" i="1" baseline="30000">
                <a:solidFill>
                  <a:srgbClr val="00999E"/>
                </a:solidFill>
              </a:rPr>
              <a:t>|</a:t>
            </a:r>
            <a:r>
              <a:rPr lang="ru-RU" i="1" baseline="30000"/>
              <a:t> </a:t>
            </a:r>
            <a:r>
              <a:rPr lang="ru-RU" i="1" baseline="30000">
                <a:solidFill>
                  <a:srgbClr val="333333"/>
                </a:solidFill>
              </a:rPr>
              <a:t>И Т. Д.</a:t>
            </a:r>
            <a:endParaRPr lang="ru-RU" i="1" baseline="30000" dirty="0">
              <a:solidFill>
                <a:srgbClr val="333333"/>
              </a:solidFill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896000" y="6356351"/>
            <a:ext cx="8160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 i="1">
                <a:solidFill>
                  <a:schemeClr val="tx1"/>
                </a:solidFill>
              </a:defRPr>
            </a:lvl1pPr>
          </a:lstStyle>
          <a:p>
            <a:fld id="{A30B525D-642A-4CB2-BBE7-E27DB6A7548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80000" y="180000"/>
            <a:ext cx="11232000" cy="540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algn="l"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Заголовок слайда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576000" y="720000"/>
            <a:ext cx="11040000" cy="0"/>
          </a:xfrm>
          <a:prstGeom prst="line">
            <a:avLst/>
          </a:prstGeom>
          <a:ln w="38100" cmpd="sng">
            <a:solidFill>
              <a:srgbClr val="0099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77394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963981" y="296652"/>
            <a:ext cx="10700638" cy="9001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lang="en-US" sz="3000" dirty="0">
                <a:solidFill>
                  <a:schemeClr val="tx2"/>
                </a:solidFill>
              </a:defRPr>
            </a:lvl1pPr>
          </a:lstStyle>
          <a:p>
            <a:pPr marL="0" lvl="0" algn="l">
              <a:lnSpc>
                <a:spcPts val="3200"/>
              </a:lnSpc>
            </a:pPr>
            <a:r>
              <a:rPr lang="ru-RU" dirty="0"/>
              <a:t>В заголовке отразите основную мысль слайда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963980" y="1628800"/>
            <a:ext cx="10700639" cy="468052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1200"/>
              </a:spcBef>
              <a:buClr>
                <a:schemeClr val="accent1"/>
              </a:buClr>
              <a:defRPr sz="2400" b="0" baseline="0">
                <a:solidFill>
                  <a:schemeClr val="tx2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9" name="Параллелограмм 11"/>
          <p:cNvSpPr/>
          <p:nvPr userDrawn="1"/>
        </p:nvSpPr>
        <p:spPr>
          <a:xfrm rot="20212503">
            <a:off x="554432" y="410646"/>
            <a:ext cx="366039" cy="296454"/>
          </a:xfrm>
          <a:custGeom>
            <a:avLst/>
            <a:gdLst>
              <a:gd name="connsiteX0" fmla="*/ 0 w 371355"/>
              <a:gd name="connsiteY0" fmla="*/ 293648 h 293648"/>
              <a:gd name="connsiteX1" fmla="*/ 131592 w 371355"/>
              <a:gd name="connsiteY1" fmla="*/ 0 h 293648"/>
              <a:gd name="connsiteX2" fmla="*/ 371355 w 371355"/>
              <a:gd name="connsiteY2" fmla="*/ 0 h 293648"/>
              <a:gd name="connsiteX3" fmla="*/ 239763 w 371355"/>
              <a:gd name="connsiteY3" fmla="*/ 293648 h 293648"/>
              <a:gd name="connsiteX4" fmla="*/ 0 w 371355"/>
              <a:gd name="connsiteY4" fmla="*/ 293648 h 293648"/>
              <a:gd name="connsiteX0" fmla="*/ 0 w 371355"/>
              <a:gd name="connsiteY0" fmla="*/ 293648 h 296454"/>
              <a:gd name="connsiteX1" fmla="*/ 131592 w 371355"/>
              <a:gd name="connsiteY1" fmla="*/ 0 h 296454"/>
              <a:gd name="connsiteX2" fmla="*/ 371355 w 371355"/>
              <a:gd name="connsiteY2" fmla="*/ 0 h 296454"/>
              <a:gd name="connsiteX3" fmla="*/ 246333 w 371355"/>
              <a:gd name="connsiteY3" fmla="*/ 296454 h 296454"/>
              <a:gd name="connsiteX4" fmla="*/ 0 w 371355"/>
              <a:gd name="connsiteY4" fmla="*/ 293648 h 296454"/>
              <a:gd name="connsiteX0" fmla="*/ 0 w 362595"/>
              <a:gd name="connsiteY0" fmla="*/ 297389 h 297389"/>
              <a:gd name="connsiteX1" fmla="*/ 122832 w 362595"/>
              <a:gd name="connsiteY1" fmla="*/ 0 h 297389"/>
              <a:gd name="connsiteX2" fmla="*/ 362595 w 362595"/>
              <a:gd name="connsiteY2" fmla="*/ 0 h 297389"/>
              <a:gd name="connsiteX3" fmla="*/ 237573 w 362595"/>
              <a:gd name="connsiteY3" fmla="*/ 296454 h 297389"/>
              <a:gd name="connsiteX4" fmla="*/ 0 w 362595"/>
              <a:gd name="connsiteY4" fmla="*/ 297389 h 297389"/>
              <a:gd name="connsiteX0" fmla="*/ 0 w 364785"/>
              <a:gd name="connsiteY0" fmla="*/ 296454 h 296454"/>
              <a:gd name="connsiteX1" fmla="*/ 125022 w 364785"/>
              <a:gd name="connsiteY1" fmla="*/ 0 h 296454"/>
              <a:gd name="connsiteX2" fmla="*/ 364785 w 364785"/>
              <a:gd name="connsiteY2" fmla="*/ 0 h 296454"/>
              <a:gd name="connsiteX3" fmla="*/ 239763 w 364785"/>
              <a:gd name="connsiteY3" fmla="*/ 296454 h 296454"/>
              <a:gd name="connsiteX4" fmla="*/ 0 w 364785"/>
              <a:gd name="connsiteY4" fmla="*/ 296454 h 296454"/>
              <a:gd name="connsiteX0" fmla="*/ 0 w 366039"/>
              <a:gd name="connsiteY0" fmla="*/ 293329 h 296454"/>
              <a:gd name="connsiteX1" fmla="*/ 126276 w 366039"/>
              <a:gd name="connsiteY1" fmla="*/ 0 h 296454"/>
              <a:gd name="connsiteX2" fmla="*/ 366039 w 366039"/>
              <a:gd name="connsiteY2" fmla="*/ 0 h 296454"/>
              <a:gd name="connsiteX3" fmla="*/ 241017 w 366039"/>
              <a:gd name="connsiteY3" fmla="*/ 296454 h 296454"/>
              <a:gd name="connsiteX4" fmla="*/ 0 w 366039"/>
              <a:gd name="connsiteY4" fmla="*/ 293329 h 296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6039" h="296454">
                <a:moveTo>
                  <a:pt x="0" y="293329"/>
                </a:moveTo>
                <a:lnTo>
                  <a:pt x="126276" y="0"/>
                </a:lnTo>
                <a:lnTo>
                  <a:pt x="366039" y="0"/>
                </a:lnTo>
                <a:lnTo>
                  <a:pt x="241017" y="296454"/>
                </a:lnTo>
                <a:lnTo>
                  <a:pt x="0" y="293329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0" name="Параллелограмм 9"/>
          <p:cNvSpPr/>
          <p:nvPr userDrawn="1"/>
        </p:nvSpPr>
        <p:spPr>
          <a:xfrm rot="20212503" flipH="1">
            <a:off x="496766" y="274903"/>
            <a:ext cx="335279" cy="147543"/>
          </a:xfrm>
          <a:prstGeom prst="parallelogram">
            <a:avLst>
              <a:gd name="adj" fmla="val 62065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</p:spTree>
    <p:extLst>
      <p:ext uri="{BB962C8B-B14F-4D97-AF65-F5344CB8AC3E}">
        <p14:creationId xmlns:p14="http://schemas.microsoft.com/office/powerpoint/2010/main" val="3087862490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963980" y="296652"/>
            <a:ext cx="10700639" cy="9001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lang="en-US" sz="3000" dirty="0">
                <a:solidFill>
                  <a:schemeClr val="tx2"/>
                </a:solidFill>
              </a:defRPr>
            </a:lvl1pPr>
          </a:lstStyle>
          <a:p>
            <a:pPr marL="0" lvl="0" algn="l">
              <a:lnSpc>
                <a:spcPts val="3200"/>
              </a:lnSpc>
            </a:pPr>
            <a:r>
              <a:rPr lang="ru-RU" dirty="0"/>
              <a:t>В заголовке отразите основную мысль слайда</a:t>
            </a:r>
            <a:endParaRPr lang="en-US" dirty="0"/>
          </a:p>
        </p:txBody>
      </p:sp>
      <p:sp>
        <p:nvSpPr>
          <p:cNvPr id="5" name="Параллелограмм 11"/>
          <p:cNvSpPr/>
          <p:nvPr userDrawn="1"/>
        </p:nvSpPr>
        <p:spPr>
          <a:xfrm rot="20212503">
            <a:off x="554432" y="410646"/>
            <a:ext cx="366039" cy="296454"/>
          </a:xfrm>
          <a:custGeom>
            <a:avLst/>
            <a:gdLst>
              <a:gd name="connsiteX0" fmla="*/ 0 w 371355"/>
              <a:gd name="connsiteY0" fmla="*/ 293648 h 293648"/>
              <a:gd name="connsiteX1" fmla="*/ 131592 w 371355"/>
              <a:gd name="connsiteY1" fmla="*/ 0 h 293648"/>
              <a:gd name="connsiteX2" fmla="*/ 371355 w 371355"/>
              <a:gd name="connsiteY2" fmla="*/ 0 h 293648"/>
              <a:gd name="connsiteX3" fmla="*/ 239763 w 371355"/>
              <a:gd name="connsiteY3" fmla="*/ 293648 h 293648"/>
              <a:gd name="connsiteX4" fmla="*/ 0 w 371355"/>
              <a:gd name="connsiteY4" fmla="*/ 293648 h 293648"/>
              <a:gd name="connsiteX0" fmla="*/ 0 w 371355"/>
              <a:gd name="connsiteY0" fmla="*/ 293648 h 296454"/>
              <a:gd name="connsiteX1" fmla="*/ 131592 w 371355"/>
              <a:gd name="connsiteY1" fmla="*/ 0 h 296454"/>
              <a:gd name="connsiteX2" fmla="*/ 371355 w 371355"/>
              <a:gd name="connsiteY2" fmla="*/ 0 h 296454"/>
              <a:gd name="connsiteX3" fmla="*/ 246333 w 371355"/>
              <a:gd name="connsiteY3" fmla="*/ 296454 h 296454"/>
              <a:gd name="connsiteX4" fmla="*/ 0 w 371355"/>
              <a:gd name="connsiteY4" fmla="*/ 293648 h 296454"/>
              <a:gd name="connsiteX0" fmla="*/ 0 w 362595"/>
              <a:gd name="connsiteY0" fmla="*/ 297389 h 297389"/>
              <a:gd name="connsiteX1" fmla="*/ 122832 w 362595"/>
              <a:gd name="connsiteY1" fmla="*/ 0 h 297389"/>
              <a:gd name="connsiteX2" fmla="*/ 362595 w 362595"/>
              <a:gd name="connsiteY2" fmla="*/ 0 h 297389"/>
              <a:gd name="connsiteX3" fmla="*/ 237573 w 362595"/>
              <a:gd name="connsiteY3" fmla="*/ 296454 h 297389"/>
              <a:gd name="connsiteX4" fmla="*/ 0 w 362595"/>
              <a:gd name="connsiteY4" fmla="*/ 297389 h 297389"/>
              <a:gd name="connsiteX0" fmla="*/ 0 w 364785"/>
              <a:gd name="connsiteY0" fmla="*/ 296454 h 296454"/>
              <a:gd name="connsiteX1" fmla="*/ 125022 w 364785"/>
              <a:gd name="connsiteY1" fmla="*/ 0 h 296454"/>
              <a:gd name="connsiteX2" fmla="*/ 364785 w 364785"/>
              <a:gd name="connsiteY2" fmla="*/ 0 h 296454"/>
              <a:gd name="connsiteX3" fmla="*/ 239763 w 364785"/>
              <a:gd name="connsiteY3" fmla="*/ 296454 h 296454"/>
              <a:gd name="connsiteX4" fmla="*/ 0 w 364785"/>
              <a:gd name="connsiteY4" fmla="*/ 296454 h 296454"/>
              <a:gd name="connsiteX0" fmla="*/ 0 w 366039"/>
              <a:gd name="connsiteY0" fmla="*/ 293329 h 296454"/>
              <a:gd name="connsiteX1" fmla="*/ 126276 w 366039"/>
              <a:gd name="connsiteY1" fmla="*/ 0 h 296454"/>
              <a:gd name="connsiteX2" fmla="*/ 366039 w 366039"/>
              <a:gd name="connsiteY2" fmla="*/ 0 h 296454"/>
              <a:gd name="connsiteX3" fmla="*/ 241017 w 366039"/>
              <a:gd name="connsiteY3" fmla="*/ 296454 h 296454"/>
              <a:gd name="connsiteX4" fmla="*/ 0 w 366039"/>
              <a:gd name="connsiteY4" fmla="*/ 293329 h 296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6039" h="296454">
                <a:moveTo>
                  <a:pt x="0" y="293329"/>
                </a:moveTo>
                <a:lnTo>
                  <a:pt x="126276" y="0"/>
                </a:lnTo>
                <a:lnTo>
                  <a:pt x="366039" y="0"/>
                </a:lnTo>
                <a:lnTo>
                  <a:pt x="241017" y="296454"/>
                </a:lnTo>
                <a:lnTo>
                  <a:pt x="0" y="293329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8" name="Параллелограмм 7"/>
          <p:cNvSpPr/>
          <p:nvPr userDrawn="1"/>
        </p:nvSpPr>
        <p:spPr>
          <a:xfrm rot="20212503" flipH="1">
            <a:off x="496766" y="274903"/>
            <a:ext cx="335279" cy="147543"/>
          </a:xfrm>
          <a:prstGeom prst="parallelogram">
            <a:avLst>
              <a:gd name="adj" fmla="val 62065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</p:spTree>
    <p:extLst>
      <p:ext uri="{BB962C8B-B14F-4D97-AF65-F5344CB8AC3E}">
        <p14:creationId xmlns:p14="http://schemas.microsoft.com/office/powerpoint/2010/main" val="3169376766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829054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>
            <a:spLocks noGrp="1"/>
          </p:cNvSpPr>
          <p:nvPr>
            <p:ph idx="1" hasCustomPrompt="1"/>
          </p:nvPr>
        </p:nvSpPr>
        <p:spPr>
          <a:xfrm>
            <a:off x="1775520" y="1628800"/>
            <a:ext cx="9121013" cy="237626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Clr>
                <a:schemeClr val="accent1"/>
              </a:buClr>
              <a:buNone/>
              <a:defRPr sz="2800" b="0" i="1" baseline="0">
                <a:solidFill>
                  <a:schemeClr val="accent4">
                    <a:lumMod val="40000"/>
                    <a:lumOff val="60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ru-RU" dirty="0"/>
              <a:t>Здесь вы можете написать цитату, утверждение или высказывание для отражения мысли, которую хотите донести до слушателя.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1775520" y="4149080"/>
            <a:ext cx="9121080" cy="75565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i="0">
                <a:solidFill>
                  <a:schemeClr val="accent4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ru-RU" dirty="0"/>
              <a:t>Автор высказывания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000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ятиугольник 11"/>
          <p:cNvSpPr/>
          <p:nvPr userDrawn="1"/>
        </p:nvSpPr>
        <p:spPr>
          <a:xfrm rot="10800000">
            <a:off x="2423592" y="2618148"/>
            <a:ext cx="9768407" cy="2160240"/>
          </a:xfrm>
          <a:prstGeom prst="homePlate">
            <a:avLst>
              <a:gd name="adj" fmla="val 24991"/>
            </a:avLst>
          </a:prstGeom>
          <a:gradFill flip="none" rotWithShape="1">
            <a:gsLst>
              <a:gs pos="0">
                <a:schemeClr val="accent4">
                  <a:lumMod val="89000"/>
                  <a:alpha val="75000"/>
                </a:schemeClr>
              </a:gs>
              <a:gs pos="69000">
                <a:schemeClr val="accent4">
                  <a:lumMod val="75000"/>
                  <a:alpha val="75000"/>
                </a:schemeClr>
              </a:gs>
              <a:gs pos="97000">
                <a:schemeClr val="accent4">
                  <a:lumMod val="70000"/>
                  <a:alpha val="75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>
              <a:latin typeface="Segoe Print" panose="02000600000000000000" pitchFamily="2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2927649" y="2725838"/>
            <a:ext cx="8424936" cy="194486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>
                <a:solidFill>
                  <a:schemeClr val="bg1"/>
                </a:solidFill>
              </a:defRPr>
            </a:lvl1pPr>
            <a:lvl2pPr marL="252000" indent="0" algn="ctr">
              <a:buNone/>
              <a:defRPr>
                <a:solidFill>
                  <a:schemeClr val="bg1"/>
                </a:solidFill>
              </a:defRPr>
            </a:lvl2pPr>
            <a:lvl3pPr marL="504000" indent="0" algn="ctr">
              <a:buNone/>
              <a:defRPr>
                <a:solidFill>
                  <a:schemeClr val="bg1"/>
                </a:solidFill>
              </a:defRPr>
            </a:lvl3pPr>
            <a:lvl4pPr marL="756000" indent="0" algn="ctr">
              <a:buNone/>
              <a:defRPr>
                <a:solidFill>
                  <a:schemeClr val="bg1"/>
                </a:solidFill>
              </a:defRPr>
            </a:lvl4pPr>
            <a:lvl5pPr marL="10080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В заголовке отразите основную мысль раздела</a:t>
            </a:r>
          </a:p>
        </p:txBody>
      </p:sp>
    </p:spTree>
    <p:extLst>
      <p:ext uri="{BB962C8B-B14F-4D97-AF65-F5344CB8AC3E}">
        <p14:creationId xmlns:p14="http://schemas.microsoft.com/office/powerpoint/2010/main" val="3379512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gradFill>
          <a:gsLst>
            <a:gs pos="0">
              <a:srgbClr val="FFFFFF"/>
            </a:gs>
            <a:gs pos="100000">
              <a:schemeClr val="bg2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3986" y="296652"/>
            <a:ext cx="10700633" cy="9001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ts val="3200"/>
              </a:lnSpc>
              <a:defRPr sz="300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</a:lstStyle>
          <a:p>
            <a:r>
              <a:rPr lang="ru-RU" dirty="0"/>
              <a:t>В заголовке отразите основную мысль слайда</a:t>
            </a:r>
            <a:endParaRPr lang="en-US" dirty="0"/>
          </a:p>
        </p:txBody>
      </p:sp>
      <p:sp>
        <p:nvSpPr>
          <p:cNvPr id="8" name="Объект 3"/>
          <p:cNvSpPr>
            <a:spLocks noGrp="1"/>
          </p:cNvSpPr>
          <p:nvPr>
            <p:ph sz="quarter" idx="11"/>
          </p:nvPr>
        </p:nvSpPr>
        <p:spPr>
          <a:xfrm>
            <a:off x="963980" y="1412875"/>
            <a:ext cx="10700971" cy="5111750"/>
          </a:xfrm>
          <a:prstGeom prst="rect">
            <a:avLst/>
          </a:prstGeom>
        </p:spPr>
        <p:txBody>
          <a:bodyPr/>
          <a:lstStyle>
            <a:lvl1pPr marL="252000" indent="-252000">
              <a:buFont typeface="Arial" panose="020B0604020202020204" pitchFamily="34" charset="0"/>
              <a:buChar char="•"/>
              <a:defRPr/>
            </a:lvl1pPr>
            <a:lvl2pPr marL="504000" indent="-252000">
              <a:buFont typeface="Arial" panose="020B0604020202020204" pitchFamily="34" charset="0"/>
              <a:buChar char="•"/>
              <a:defRPr/>
            </a:lvl2pPr>
            <a:lvl3pPr marL="756000" indent="-252000">
              <a:buFont typeface="Arial" panose="020B0604020202020204" pitchFamily="34" charset="0"/>
              <a:buChar char="•"/>
              <a:defRPr/>
            </a:lvl3pPr>
            <a:lvl4pPr marL="1008000" indent="-252000">
              <a:buFont typeface="Arial" panose="020B0604020202020204" pitchFamily="34" charset="0"/>
              <a:buChar char="•"/>
              <a:defRPr/>
            </a:lvl4pPr>
            <a:lvl5pPr marL="1260000" indent="-2520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Параллелограмм 11"/>
          <p:cNvSpPr/>
          <p:nvPr userDrawn="1"/>
        </p:nvSpPr>
        <p:spPr>
          <a:xfrm rot="20212503">
            <a:off x="554432" y="410646"/>
            <a:ext cx="366039" cy="296454"/>
          </a:xfrm>
          <a:custGeom>
            <a:avLst/>
            <a:gdLst>
              <a:gd name="connsiteX0" fmla="*/ 0 w 371355"/>
              <a:gd name="connsiteY0" fmla="*/ 293648 h 293648"/>
              <a:gd name="connsiteX1" fmla="*/ 131592 w 371355"/>
              <a:gd name="connsiteY1" fmla="*/ 0 h 293648"/>
              <a:gd name="connsiteX2" fmla="*/ 371355 w 371355"/>
              <a:gd name="connsiteY2" fmla="*/ 0 h 293648"/>
              <a:gd name="connsiteX3" fmla="*/ 239763 w 371355"/>
              <a:gd name="connsiteY3" fmla="*/ 293648 h 293648"/>
              <a:gd name="connsiteX4" fmla="*/ 0 w 371355"/>
              <a:gd name="connsiteY4" fmla="*/ 293648 h 293648"/>
              <a:gd name="connsiteX0" fmla="*/ 0 w 371355"/>
              <a:gd name="connsiteY0" fmla="*/ 293648 h 296454"/>
              <a:gd name="connsiteX1" fmla="*/ 131592 w 371355"/>
              <a:gd name="connsiteY1" fmla="*/ 0 h 296454"/>
              <a:gd name="connsiteX2" fmla="*/ 371355 w 371355"/>
              <a:gd name="connsiteY2" fmla="*/ 0 h 296454"/>
              <a:gd name="connsiteX3" fmla="*/ 246333 w 371355"/>
              <a:gd name="connsiteY3" fmla="*/ 296454 h 296454"/>
              <a:gd name="connsiteX4" fmla="*/ 0 w 371355"/>
              <a:gd name="connsiteY4" fmla="*/ 293648 h 296454"/>
              <a:gd name="connsiteX0" fmla="*/ 0 w 362595"/>
              <a:gd name="connsiteY0" fmla="*/ 297389 h 297389"/>
              <a:gd name="connsiteX1" fmla="*/ 122832 w 362595"/>
              <a:gd name="connsiteY1" fmla="*/ 0 h 297389"/>
              <a:gd name="connsiteX2" fmla="*/ 362595 w 362595"/>
              <a:gd name="connsiteY2" fmla="*/ 0 h 297389"/>
              <a:gd name="connsiteX3" fmla="*/ 237573 w 362595"/>
              <a:gd name="connsiteY3" fmla="*/ 296454 h 297389"/>
              <a:gd name="connsiteX4" fmla="*/ 0 w 362595"/>
              <a:gd name="connsiteY4" fmla="*/ 297389 h 297389"/>
              <a:gd name="connsiteX0" fmla="*/ 0 w 364785"/>
              <a:gd name="connsiteY0" fmla="*/ 296454 h 296454"/>
              <a:gd name="connsiteX1" fmla="*/ 125022 w 364785"/>
              <a:gd name="connsiteY1" fmla="*/ 0 h 296454"/>
              <a:gd name="connsiteX2" fmla="*/ 364785 w 364785"/>
              <a:gd name="connsiteY2" fmla="*/ 0 h 296454"/>
              <a:gd name="connsiteX3" fmla="*/ 239763 w 364785"/>
              <a:gd name="connsiteY3" fmla="*/ 296454 h 296454"/>
              <a:gd name="connsiteX4" fmla="*/ 0 w 364785"/>
              <a:gd name="connsiteY4" fmla="*/ 296454 h 296454"/>
              <a:gd name="connsiteX0" fmla="*/ 0 w 366039"/>
              <a:gd name="connsiteY0" fmla="*/ 293329 h 296454"/>
              <a:gd name="connsiteX1" fmla="*/ 126276 w 366039"/>
              <a:gd name="connsiteY1" fmla="*/ 0 h 296454"/>
              <a:gd name="connsiteX2" fmla="*/ 366039 w 366039"/>
              <a:gd name="connsiteY2" fmla="*/ 0 h 296454"/>
              <a:gd name="connsiteX3" fmla="*/ 241017 w 366039"/>
              <a:gd name="connsiteY3" fmla="*/ 296454 h 296454"/>
              <a:gd name="connsiteX4" fmla="*/ 0 w 366039"/>
              <a:gd name="connsiteY4" fmla="*/ 293329 h 296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6039" h="296454">
                <a:moveTo>
                  <a:pt x="0" y="293329"/>
                </a:moveTo>
                <a:lnTo>
                  <a:pt x="126276" y="0"/>
                </a:lnTo>
                <a:lnTo>
                  <a:pt x="366039" y="0"/>
                </a:lnTo>
                <a:lnTo>
                  <a:pt x="241017" y="296454"/>
                </a:lnTo>
                <a:lnTo>
                  <a:pt x="0" y="293329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0" name="Параллелограмм 9"/>
          <p:cNvSpPr/>
          <p:nvPr userDrawn="1"/>
        </p:nvSpPr>
        <p:spPr>
          <a:xfrm rot="20212503" flipH="1">
            <a:off x="496766" y="274903"/>
            <a:ext cx="335279" cy="147543"/>
          </a:xfrm>
          <a:prstGeom prst="parallelogram">
            <a:avLst>
              <a:gd name="adj" fmla="val 62065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</p:spTree>
    <p:extLst>
      <p:ext uri="{BB962C8B-B14F-4D97-AF65-F5344CB8AC3E}">
        <p14:creationId xmlns:p14="http://schemas.microsoft.com/office/powerpoint/2010/main" val="20678122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, подзаголовок и объект">
    <p:bg>
      <p:bgPr>
        <a:gradFill>
          <a:gsLst>
            <a:gs pos="0">
              <a:srgbClr val="FFFFFF"/>
            </a:gs>
            <a:gs pos="100000">
              <a:schemeClr val="bg2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3981" y="296652"/>
            <a:ext cx="10700638" cy="9001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ts val="3200"/>
              </a:lnSpc>
              <a:defRPr sz="300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</a:lstStyle>
          <a:p>
            <a:r>
              <a:rPr lang="ru-RU" dirty="0"/>
              <a:t>В заголовке отразите основную мысль слайда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3980" y="2024844"/>
            <a:ext cx="10700639" cy="4500860"/>
          </a:xfrm>
          <a:prstGeom prst="rect">
            <a:avLst/>
          </a:prstGeom>
        </p:spPr>
        <p:txBody>
          <a:bodyPr>
            <a:normAutofit/>
          </a:bodyPr>
          <a:lstStyle>
            <a:lvl1pPr marL="252000" indent="-252000"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baseline="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504000" indent="-252000">
              <a:buFont typeface="Arial" panose="020B0604020202020204" pitchFamily="34" charset="0"/>
              <a:buChar char="•"/>
              <a:defRPr/>
            </a:lvl2pPr>
            <a:lvl3pPr marL="756000" indent="-252000">
              <a:buFont typeface="Arial" panose="020B0604020202020204" pitchFamily="34" charset="0"/>
              <a:buChar char="•"/>
              <a:defRPr/>
            </a:lvl3pPr>
            <a:lvl4pPr marL="1008000" indent="-252000">
              <a:buFont typeface="Arial" panose="020B0604020202020204" pitchFamily="34" charset="0"/>
              <a:buChar char="•"/>
              <a:defRPr/>
            </a:lvl4pPr>
            <a:lvl5pPr marL="1260000" indent="-2520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0" hasCustomPrompt="1"/>
          </p:nvPr>
        </p:nvSpPr>
        <p:spPr>
          <a:xfrm>
            <a:off x="963982" y="1412010"/>
            <a:ext cx="10700638" cy="5048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b="0">
                <a:solidFill>
                  <a:schemeClr val="accent1"/>
                </a:solidFill>
              </a:defRPr>
            </a:lvl1pPr>
            <a:lvl2pPr marL="252000" indent="0">
              <a:buNone/>
              <a:defRPr b="1">
                <a:solidFill>
                  <a:schemeClr val="accent1"/>
                </a:solidFill>
              </a:defRPr>
            </a:lvl2pPr>
            <a:lvl3pPr marL="504000" indent="0">
              <a:buNone/>
              <a:defRPr b="1">
                <a:solidFill>
                  <a:schemeClr val="accent1"/>
                </a:solidFill>
              </a:defRPr>
            </a:lvl3pPr>
            <a:lvl4pPr marL="756000" indent="0">
              <a:buNone/>
              <a:defRPr b="1">
                <a:solidFill>
                  <a:schemeClr val="accent1"/>
                </a:solidFill>
              </a:defRPr>
            </a:lvl4pPr>
            <a:lvl5pPr marL="1008000" indent="0">
              <a:buNone/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/>
              <a:t>Добавьте подзаголовок</a:t>
            </a:r>
          </a:p>
        </p:txBody>
      </p:sp>
      <p:sp>
        <p:nvSpPr>
          <p:cNvPr id="7" name="Параллелограмм 11"/>
          <p:cNvSpPr/>
          <p:nvPr userDrawn="1"/>
        </p:nvSpPr>
        <p:spPr>
          <a:xfrm rot="20212503">
            <a:off x="554432" y="410646"/>
            <a:ext cx="366039" cy="296454"/>
          </a:xfrm>
          <a:custGeom>
            <a:avLst/>
            <a:gdLst>
              <a:gd name="connsiteX0" fmla="*/ 0 w 371355"/>
              <a:gd name="connsiteY0" fmla="*/ 293648 h 293648"/>
              <a:gd name="connsiteX1" fmla="*/ 131592 w 371355"/>
              <a:gd name="connsiteY1" fmla="*/ 0 h 293648"/>
              <a:gd name="connsiteX2" fmla="*/ 371355 w 371355"/>
              <a:gd name="connsiteY2" fmla="*/ 0 h 293648"/>
              <a:gd name="connsiteX3" fmla="*/ 239763 w 371355"/>
              <a:gd name="connsiteY3" fmla="*/ 293648 h 293648"/>
              <a:gd name="connsiteX4" fmla="*/ 0 w 371355"/>
              <a:gd name="connsiteY4" fmla="*/ 293648 h 293648"/>
              <a:gd name="connsiteX0" fmla="*/ 0 w 371355"/>
              <a:gd name="connsiteY0" fmla="*/ 293648 h 296454"/>
              <a:gd name="connsiteX1" fmla="*/ 131592 w 371355"/>
              <a:gd name="connsiteY1" fmla="*/ 0 h 296454"/>
              <a:gd name="connsiteX2" fmla="*/ 371355 w 371355"/>
              <a:gd name="connsiteY2" fmla="*/ 0 h 296454"/>
              <a:gd name="connsiteX3" fmla="*/ 246333 w 371355"/>
              <a:gd name="connsiteY3" fmla="*/ 296454 h 296454"/>
              <a:gd name="connsiteX4" fmla="*/ 0 w 371355"/>
              <a:gd name="connsiteY4" fmla="*/ 293648 h 296454"/>
              <a:gd name="connsiteX0" fmla="*/ 0 w 362595"/>
              <a:gd name="connsiteY0" fmla="*/ 297389 h 297389"/>
              <a:gd name="connsiteX1" fmla="*/ 122832 w 362595"/>
              <a:gd name="connsiteY1" fmla="*/ 0 h 297389"/>
              <a:gd name="connsiteX2" fmla="*/ 362595 w 362595"/>
              <a:gd name="connsiteY2" fmla="*/ 0 h 297389"/>
              <a:gd name="connsiteX3" fmla="*/ 237573 w 362595"/>
              <a:gd name="connsiteY3" fmla="*/ 296454 h 297389"/>
              <a:gd name="connsiteX4" fmla="*/ 0 w 362595"/>
              <a:gd name="connsiteY4" fmla="*/ 297389 h 297389"/>
              <a:gd name="connsiteX0" fmla="*/ 0 w 364785"/>
              <a:gd name="connsiteY0" fmla="*/ 296454 h 296454"/>
              <a:gd name="connsiteX1" fmla="*/ 125022 w 364785"/>
              <a:gd name="connsiteY1" fmla="*/ 0 h 296454"/>
              <a:gd name="connsiteX2" fmla="*/ 364785 w 364785"/>
              <a:gd name="connsiteY2" fmla="*/ 0 h 296454"/>
              <a:gd name="connsiteX3" fmla="*/ 239763 w 364785"/>
              <a:gd name="connsiteY3" fmla="*/ 296454 h 296454"/>
              <a:gd name="connsiteX4" fmla="*/ 0 w 364785"/>
              <a:gd name="connsiteY4" fmla="*/ 296454 h 296454"/>
              <a:gd name="connsiteX0" fmla="*/ 0 w 366039"/>
              <a:gd name="connsiteY0" fmla="*/ 293329 h 296454"/>
              <a:gd name="connsiteX1" fmla="*/ 126276 w 366039"/>
              <a:gd name="connsiteY1" fmla="*/ 0 h 296454"/>
              <a:gd name="connsiteX2" fmla="*/ 366039 w 366039"/>
              <a:gd name="connsiteY2" fmla="*/ 0 h 296454"/>
              <a:gd name="connsiteX3" fmla="*/ 241017 w 366039"/>
              <a:gd name="connsiteY3" fmla="*/ 296454 h 296454"/>
              <a:gd name="connsiteX4" fmla="*/ 0 w 366039"/>
              <a:gd name="connsiteY4" fmla="*/ 293329 h 296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6039" h="296454">
                <a:moveTo>
                  <a:pt x="0" y="293329"/>
                </a:moveTo>
                <a:lnTo>
                  <a:pt x="126276" y="0"/>
                </a:lnTo>
                <a:lnTo>
                  <a:pt x="366039" y="0"/>
                </a:lnTo>
                <a:lnTo>
                  <a:pt x="241017" y="296454"/>
                </a:lnTo>
                <a:lnTo>
                  <a:pt x="0" y="293329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8" name="Параллелограмм 7"/>
          <p:cNvSpPr/>
          <p:nvPr userDrawn="1"/>
        </p:nvSpPr>
        <p:spPr>
          <a:xfrm rot="20212503" flipH="1">
            <a:off x="496766" y="274903"/>
            <a:ext cx="335279" cy="147543"/>
          </a:xfrm>
          <a:prstGeom prst="parallelogram">
            <a:avLst>
              <a:gd name="adj" fmla="val 62065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</p:spTree>
    <p:extLst>
      <p:ext uri="{BB962C8B-B14F-4D97-AF65-F5344CB8AC3E}">
        <p14:creationId xmlns:p14="http://schemas.microsoft.com/office/powerpoint/2010/main" val="10675623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 - 1">
    <p:bg>
      <p:bgPr>
        <a:gradFill>
          <a:gsLst>
            <a:gs pos="0">
              <a:srgbClr val="FFFFFF"/>
            </a:gs>
            <a:gs pos="100000">
              <a:schemeClr val="bg2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3980" y="296652"/>
            <a:ext cx="10700639" cy="9001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ts val="3200"/>
              </a:lnSpc>
              <a:defRPr sz="300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</a:lstStyle>
          <a:p>
            <a:r>
              <a:rPr lang="ru-RU" dirty="0"/>
              <a:t>В заголовке отразите основную мысль слайда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3980" y="1412776"/>
            <a:ext cx="6907469" cy="511256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1200"/>
              </a:spcBef>
              <a:buClr>
                <a:schemeClr val="accent1"/>
              </a:buClr>
              <a:defRPr sz="2400" b="0" baseline="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Объект 5"/>
          <p:cNvSpPr>
            <a:spLocks noGrp="1"/>
          </p:cNvSpPr>
          <p:nvPr>
            <p:ph sz="quarter" idx="11"/>
          </p:nvPr>
        </p:nvSpPr>
        <p:spPr>
          <a:xfrm>
            <a:off x="8015818" y="1412875"/>
            <a:ext cx="3649133" cy="51117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Параллелограмм 11"/>
          <p:cNvSpPr/>
          <p:nvPr userDrawn="1"/>
        </p:nvSpPr>
        <p:spPr>
          <a:xfrm rot="20212503">
            <a:off x="554432" y="410646"/>
            <a:ext cx="366039" cy="296454"/>
          </a:xfrm>
          <a:custGeom>
            <a:avLst/>
            <a:gdLst>
              <a:gd name="connsiteX0" fmla="*/ 0 w 371355"/>
              <a:gd name="connsiteY0" fmla="*/ 293648 h 293648"/>
              <a:gd name="connsiteX1" fmla="*/ 131592 w 371355"/>
              <a:gd name="connsiteY1" fmla="*/ 0 h 293648"/>
              <a:gd name="connsiteX2" fmla="*/ 371355 w 371355"/>
              <a:gd name="connsiteY2" fmla="*/ 0 h 293648"/>
              <a:gd name="connsiteX3" fmla="*/ 239763 w 371355"/>
              <a:gd name="connsiteY3" fmla="*/ 293648 h 293648"/>
              <a:gd name="connsiteX4" fmla="*/ 0 w 371355"/>
              <a:gd name="connsiteY4" fmla="*/ 293648 h 293648"/>
              <a:gd name="connsiteX0" fmla="*/ 0 w 371355"/>
              <a:gd name="connsiteY0" fmla="*/ 293648 h 296454"/>
              <a:gd name="connsiteX1" fmla="*/ 131592 w 371355"/>
              <a:gd name="connsiteY1" fmla="*/ 0 h 296454"/>
              <a:gd name="connsiteX2" fmla="*/ 371355 w 371355"/>
              <a:gd name="connsiteY2" fmla="*/ 0 h 296454"/>
              <a:gd name="connsiteX3" fmla="*/ 246333 w 371355"/>
              <a:gd name="connsiteY3" fmla="*/ 296454 h 296454"/>
              <a:gd name="connsiteX4" fmla="*/ 0 w 371355"/>
              <a:gd name="connsiteY4" fmla="*/ 293648 h 296454"/>
              <a:gd name="connsiteX0" fmla="*/ 0 w 362595"/>
              <a:gd name="connsiteY0" fmla="*/ 297389 h 297389"/>
              <a:gd name="connsiteX1" fmla="*/ 122832 w 362595"/>
              <a:gd name="connsiteY1" fmla="*/ 0 h 297389"/>
              <a:gd name="connsiteX2" fmla="*/ 362595 w 362595"/>
              <a:gd name="connsiteY2" fmla="*/ 0 h 297389"/>
              <a:gd name="connsiteX3" fmla="*/ 237573 w 362595"/>
              <a:gd name="connsiteY3" fmla="*/ 296454 h 297389"/>
              <a:gd name="connsiteX4" fmla="*/ 0 w 362595"/>
              <a:gd name="connsiteY4" fmla="*/ 297389 h 297389"/>
              <a:gd name="connsiteX0" fmla="*/ 0 w 364785"/>
              <a:gd name="connsiteY0" fmla="*/ 296454 h 296454"/>
              <a:gd name="connsiteX1" fmla="*/ 125022 w 364785"/>
              <a:gd name="connsiteY1" fmla="*/ 0 h 296454"/>
              <a:gd name="connsiteX2" fmla="*/ 364785 w 364785"/>
              <a:gd name="connsiteY2" fmla="*/ 0 h 296454"/>
              <a:gd name="connsiteX3" fmla="*/ 239763 w 364785"/>
              <a:gd name="connsiteY3" fmla="*/ 296454 h 296454"/>
              <a:gd name="connsiteX4" fmla="*/ 0 w 364785"/>
              <a:gd name="connsiteY4" fmla="*/ 296454 h 296454"/>
              <a:gd name="connsiteX0" fmla="*/ 0 w 366039"/>
              <a:gd name="connsiteY0" fmla="*/ 293329 h 296454"/>
              <a:gd name="connsiteX1" fmla="*/ 126276 w 366039"/>
              <a:gd name="connsiteY1" fmla="*/ 0 h 296454"/>
              <a:gd name="connsiteX2" fmla="*/ 366039 w 366039"/>
              <a:gd name="connsiteY2" fmla="*/ 0 h 296454"/>
              <a:gd name="connsiteX3" fmla="*/ 241017 w 366039"/>
              <a:gd name="connsiteY3" fmla="*/ 296454 h 296454"/>
              <a:gd name="connsiteX4" fmla="*/ 0 w 366039"/>
              <a:gd name="connsiteY4" fmla="*/ 293329 h 296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6039" h="296454">
                <a:moveTo>
                  <a:pt x="0" y="293329"/>
                </a:moveTo>
                <a:lnTo>
                  <a:pt x="126276" y="0"/>
                </a:lnTo>
                <a:lnTo>
                  <a:pt x="366039" y="0"/>
                </a:lnTo>
                <a:lnTo>
                  <a:pt x="241017" y="296454"/>
                </a:lnTo>
                <a:lnTo>
                  <a:pt x="0" y="293329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8" name="Параллелограмм 7"/>
          <p:cNvSpPr/>
          <p:nvPr userDrawn="1"/>
        </p:nvSpPr>
        <p:spPr>
          <a:xfrm rot="20212503" flipH="1">
            <a:off x="496766" y="274903"/>
            <a:ext cx="335279" cy="147543"/>
          </a:xfrm>
          <a:prstGeom prst="parallelogram">
            <a:avLst>
              <a:gd name="adj" fmla="val 62065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</p:spTree>
    <p:extLst>
      <p:ext uri="{BB962C8B-B14F-4D97-AF65-F5344CB8AC3E}">
        <p14:creationId xmlns:p14="http://schemas.microsoft.com/office/powerpoint/2010/main" val="15386952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 - 2">
    <p:bg>
      <p:bgPr>
        <a:gradFill>
          <a:gsLst>
            <a:gs pos="0">
              <a:srgbClr val="FFFFFF"/>
            </a:gs>
            <a:gs pos="100000">
              <a:schemeClr val="bg2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3980" y="296652"/>
            <a:ext cx="10700639" cy="9001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ts val="3200"/>
              </a:lnSpc>
              <a:defRPr sz="300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</a:lstStyle>
          <a:p>
            <a:r>
              <a:rPr lang="ru-RU" dirty="0"/>
              <a:t>В заголовке отразите основную мысль слайда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9856" y="1412776"/>
            <a:ext cx="6864763" cy="511256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1200"/>
              </a:spcBef>
              <a:buClr>
                <a:schemeClr val="accent1"/>
              </a:buClr>
              <a:defRPr sz="2400" b="0" baseline="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Объект 5"/>
          <p:cNvSpPr>
            <a:spLocks noGrp="1"/>
          </p:cNvSpPr>
          <p:nvPr>
            <p:ph sz="quarter" idx="11"/>
          </p:nvPr>
        </p:nvSpPr>
        <p:spPr>
          <a:xfrm>
            <a:off x="963964" y="1412875"/>
            <a:ext cx="3691876" cy="51117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Параллелограмм 11"/>
          <p:cNvSpPr/>
          <p:nvPr userDrawn="1"/>
        </p:nvSpPr>
        <p:spPr>
          <a:xfrm rot="20212503">
            <a:off x="554432" y="410646"/>
            <a:ext cx="366039" cy="296454"/>
          </a:xfrm>
          <a:custGeom>
            <a:avLst/>
            <a:gdLst>
              <a:gd name="connsiteX0" fmla="*/ 0 w 371355"/>
              <a:gd name="connsiteY0" fmla="*/ 293648 h 293648"/>
              <a:gd name="connsiteX1" fmla="*/ 131592 w 371355"/>
              <a:gd name="connsiteY1" fmla="*/ 0 h 293648"/>
              <a:gd name="connsiteX2" fmla="*/ 371355 w 371355"/>
              <a:gd name="connsiteY2" fmla="*/ 0 h 293648"/>
              <a:gd name="connsiteX3" fmla="*/ 239763 w 371355"/>
              <a:gd name="connsiteY3" fmla="*/ 293648 h 293648"/>
              <a:gd name="connsiteX4" fmla="*/ 0 w 371355"/>
              <a:gd name="connsiteY4" fmla="*/ 293648 h 293648"/>
              <a:gd name="connsiteX0" fmla="*/ 0 w 371355"/>
              <a:gd name="connsiteY0" fmla="*/ 293648 h 296454"/>
              <a:gd name="connsiteX1" fmla="*/ 131592 w 371355"/>
              <a:gd name="connsiteY1" fmla="*/ 0 h 296454"/>
              <a:gd name="connsiteX2" fmla="*/ 371355 w 371355"/>
              <a:gd name="connsiteY2" fmla="*/ 0 h 296454"/>
              <a:gd name="connsiteX3" fmla="*/ 246333 w 371355"/>
              <a:gd name="connsiteY3" fmla="*/ 296454 h 296454"/>
              <a:gd name="connsiteX4" fmla="*/ 0 w 371355"/>
              <a:gd name="connsiteY4" fmla="*/ 293648 h 296454"/>
              <a:gd name="connsiteX0" fmla="*/ 0 w 362595"/>
              <a:gd name="connsiteY0" fmla="*/ 297389 h 297389"/>
              <a:gd name="connsiteX1" fmla="*/ 122832 w 362595"/>
              <a:gd name="connsiteY1" fmla="*/ 0 h 297389"/>
              <a:gd name="connsiteX2" fmla="*/ 362595 w 362595"/>
              <a:gd name="connsiteY2" fmla="*/ 0 h 297389"/>
              <a:gd name="connsiteX3" fmla="*/ 237573 w 362595"/>
              <a:gd name="connsiteY3" fmla="*/ 296454 h 297389"/>
              <a:gd name="connsiteX4" fmla="*/ 0 w 362595"/>
              <a:gd name="connsiteY4" fmla="*/ 297389 h 297389"/>
              <a:gd name="connsiteX0" fmla="*/ 0 w 364785"/>
              <a:gd name="connsiteY0" fmla="*/ 296454 h 296454"/>
              <a:gd name="connsiteX1" fmla="*/ 125022 w 364785"/>
              <a:gd name="connsiteY1" fmla="*/ 0 h 296454"/>
              <a:gd name="connsiteX2" fmla="*/ 364785 w 364785"/>
              <a:gd name="connsiteY2" fmla="*/ 0 h 296454"/>
              <a:gd name="connsiteX3" fmla="*/ 239763 w 364785"/>
              <a:gd name="connsiteY3" fmla="*/ 296454 h 296454"/>
              <a:gd name="connsiteX4" fmla="*/ 0 w 364785"/>
              <a:gd name="connsiteY4" fmla="*/ 296454 h 296454"/>
              <a:gd name="connsiteX0" fmla="*/ 0 w 366039"/>
              <a:gd name="connsiteY0" fmla="*/ 293329 h 296454"/>
              <a:gd name="connsiteX1" fmla="*/ 126276 w 366039"/>
              <a:gd name="connsiteY1" fmla="*/ 0 h 296454"/>
              <a:gd name="connsiteX2" fmla="*/ 366039 w 366039"/>
              <a:gd name="connsiteY2" fmla="*/ 0 h 296454"/>
              <a:gd name="connsiteX3" fmla="*/ 241017 w 366039"/>
              <a:gd name="connsiteY3" fmla="*/ 296454 h 296454"/>
              <a:gd name="connsiteX4" fmla="*/ 0 w 366039"/>
              <a:gd name="connsiteY4" fmla="*/ 293329 h 296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6039" h="296454">
                <a:moveTo>
                  <a:pt x="0" y="293329"/>
                </a:moveTo>
                <a:lnTo>
                  <a:pt x="126276" y="0"/>
                </a:lnTo>
                <a:lnTo>
                  <a:pt x="366039" y="0"/>
                </a:lnTo>
                <a:lnTo>
                  <a:pt x="241017" y="296454"/>
                </a:lnTo>
                <a:lnTo>
                  <a:pt x="0" y="293329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8" name="Параллелограмм 7"/>
          <p:cNvSpPr/>
          <p:nvPr userDrawn="1"/>
        </p:nvSpPr>
        <p:spPr>
          <a:xfrm rot="20212503" flipH="1">
            <a:off x="496766" y="274903"/>
            <a:ext cx="335279" cy="147543"/>
          </a:xfrm>
          <a:prstGeom prst="parallelogram">
            <a:avLst>
              <a:gd name="adj" fmla="val 62065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</p:spTree>
    <p:extLst>
      <p:ext uri="{BB962C8B-B14F-4D97-AF65-F5344CB8AC3E}">
        <p14:creationId xmlns:p14="http://schemas.microsoft.com/office/powerpoint/2010/main" val="30192249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 - 1">
    <p:bg>
      <p:bgPr>
        <a:gradFill>
          <a:gsLst>
            <a:gs pos="0">
              <a:srgbClr val="FFFFFF"/>
            </a:gs>
            <a:gs pos="100000">
              <a:schemeClr val="bg2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3980" y="296652"/>
            <a:ext cx="10700639" cy="9001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ts val="3200"/>
              </a:lnSpc>
              <a:defRPr sz="300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</a:lstStyle>
          <a:p>
            <a:r>
              <a:rPr lang="ru-RU" dirty="0"/>
              <a:t>В заголовке отразите основную мысль слайда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84032" y="1412677"/>
            <a:ext cx="5280588" cy="511266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1200"/>
              </a:spcBef>
              <a:buClr>
                <a:schemeClr val="accent1"/>
              </a:buClr>
              <a:defRPr sz="2400" b="0" baseline="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Объект 5"/>
          <p:cNvSpPr>
            <a:spLocks noGrp="1"/>
          </p:cNvSpPr>
          <p:nvPr>
            <p:ph sz="quarter" idx="11"/>
          </p:nvPr>
        </p:nvSpPr>
        <p:spPr>
          <a:xfrm>
            <a:off x="963980" y="1412776"/>
            <a:ext cx="5276036" cy="511184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Параллелограмм 11"/>
          <p:cNvSpPr/>
          <p:nvPr userDrawn="1"/>
        </p:nvSpPr>
        <p:spPr>
          <a:xfrm rot="20212503">
            <a:off x="554432" y="410646"/>
            <a:ext cx="366039" cy="296454"/>
          </a:xfrm>
          <a:custGeom>
            <a:avLst/>
            <a:gdLst>
              <a:gd name="connsiteX0" fmla="*/ 0 w 371355"/>
              <a:gd name="connsiteY0" fmla="*/ 293648 h 293648"/>
              <a:gd name="connsiteX1" fmla="*/ 131592 w 371355"/>
              <a:gd name="connsiteY1" fmla="*/ 0 h 293648"/>
              <a:gd name="connsiteX2" fmla="*/ 371355 w 371355"/>
              <a:gd name="connsiteY2" fmla="*/ 0 h 293648"/>
              <a:gd name="connsiteX3" fmla="*/ 239763 w 371355"/>
              <a:gd name="connsiteY3" fmla="*/ 293648 h 293648"/>
              <a:gd name="connsiteX4" fmla="*/ 0 w 371355"/>
              <a:gd name="connsiteY4" fmla="*/ 293648 h 293648"/>
              <a:gd name="connsiteX0" fmla="*/ 0 w 371355"/>
              <a:gd name="connsiteY0" fmla="*/ 293648 h 296454"/>
              <a:gd name="connsiteX1" fmla="*/ 131592 w 371355"/>
              <a:gd name="connsiteY1" fmla="*/ 0 h 296454"/>
              <a:gd name="connsiteX2" fmla="*/ 371355 w 371355"/>
              <a:gd name="connsiteY2" fmla="*/ 0 h 296454"/>
              <a:gd name="connsiteX3" fmla="*/ 246333 w 371355"/>
              <a:gd name="connsiteY3" fmla="*/ 296454 h 296454"/>
              <a:gd name="connsiteX4" fmla="*/ 0 w 371355"/>
              <a:gd name="connsiteY4" fmla="*/ 293648 h 296454"/>
              <a:gd name="connsiteX0" fmla="*/ 0 w 362595"/>
              <a:gd name="connsiteY0" fmla="*/ 297389 h 297389"/>
              <a:gd name="connsiteX1" fmla="*/ 122832 w 362595"/>
              <a:gd name="connsiteY1" fmla="*/ 0 h 297389"/>
              <a:gd name="connsiteX2" fmla="*/ 362595 w 362595"/>
              <a:gd name="connsiteY2" fmla="*/ 0 h 297389"/>
              <a:gd name="connsiteX3" fmla="*/ 237573 w 362595"/>
              <a:gd name="connsiteY3" fmla="*/ 296454 h 297389"/>
              <a:gd name="connsiteX4" fmla="*/ 0 w 362595"/>
              <a:gd name="connsiteY4" fmla="*/ 297389 h 297389"/>
              <a:gd name="connsiteX0" fmla="*/ 0 w 364785"/>
              <a:gd name="connsiteY0" fmla="*/ 296454 h 296454"/>
              <a:gd name="connsiteX1" fmla="*/ 125022 w 364785"/>
              <a:gd name="connsiteY1" fmla="*/ 0 h 296454"/>
              <a:gd name="connsiteX2" fmla="*/ 364785 w 364785"/>
              <a:gd name="connsiteY2" fmla="*/ 0 h 296454"/>
              <a:gd name="connsiteX3" fmla="*/ 239763 w 364785"/>
              <a:gd name="connsiteY3" fmla="*/ 296454 h 296454"/>
              <a:gd name="connsiteX4" fmla="*/ 0 w 364785"/>
              <a:gd name="connsiteY4" fmla="*/ 296454 h 296454"/>
              <a:gd name="connsiteX0" fmla="*/ 0 w 366039"/>
              <a:gd name="connsiteY0" fmla="*/ 293329 h 296454"/>
              <a:gd name="connsiteX1" fmla="*/ 126276 w 366039"/>
              <a:gd name="connsiteY1" fmla="*/ 0 h 296454"/>
              <a:gd name="connsiteX2" fmla="*/ 366039 w 366039"/>
              <a:gd name="connsiteY2" fmla="*/ 0 h 296454"/>
              <a:gd name="connsiteX3" fmla="*/ 241017 w 366039"/>
              <a:gd name="connsiteY3" fmla="*/ 296454 h 296454"/>
              <a:gd name="connsiteX4" fmla="*/ 0 w 366039"/>
              <a:gd name="connsiteY4" fmla="*/ 293329 h 296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6039" h="296454">
                <a:moveTo>
                  <a:pt x="0" y="293329"/>
                </a:moveTo>
                <a:lnTo>
                  <a:pt x="126276" y="0"/>
                </a:lnTo>
                <a:lnTo>
                  <a:pt x="366039" y="0"/>
                </a:lnTo>
                <a:lnTo>
                  <a:pt x="241017" y="296454"/>
                </a:lnTo>
                <a:lnTo>
                  <a:pt x="0" y="293329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1" name="Параллелограмм 10"/>
          <p:cNvSpPr/>
          <p:nvPr userDrawn="1"/>
        </p:nvSpPr>
        <p:spPr>
          <a:xfrm rot="20212503" flipH="1">
            <a:off x="496766" y="274903"/>
            <a:ext cx="335279" cy="147543"/>
          </a:xfrm>
          <a:prstGeom prst="parallelogram">
            <a:avLst>
              <a:gd name="adj" fmla="val 62065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</p:spTree>
    <p:extLst>
      <p:ext uri="{BB962C8B-B14F-4D97-AF65-F5344CB8AC3E}">
        <p14:creationId xmlns:p14="http://schemas.microsoft.com/office/powerpoint/2010/main" val="33971169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 - 2">
    <p:bg>
      <p:bgPr>
        <a:gradFill>
          <a:gsLst>
            <a:gs pos="0">
              <a:srgbClr val="FFFFFF"/>
            </a:gs>
            <a:gs pos="100000">
              <a:schemeClr val="bg2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3980" y="296652"/>
            <a:ext cx="10700639" cy="9001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ts val="3200"/>
              </a:lnSpc>
              <a:defRPr sz="300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</a:lstStyle>
          <a:p>
            <a:r>
              <a:rPr lang="ru-RU" dirty="0"/>
              <a:t>В заголовке отразите основную мысль слайда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84032" y="1988840"/>
            <a:ext cx="5280588" cy="453650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1200"/>
              </a:spcBef>
              <a:buClr>
                <a:schemeClr val="accent1"/>
              </a:buClr>
              <a:defRPr sz="2400" b="0" baseline="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Объект 5"/>
          <p:cNvSpPr>
            <a:spLocks noGrp="1"/>
          </p:cNvSpPr>
          <p:nvPr>
            <p:ph sz="quarter" idx="11"/>
          </p:nvPr>
        </p:nvSpPr>
        <p:spPr>
          <a:xfrm>
            <a:off x="963980" y="1988847"/>
            <a:ext cx="5276036" cy="453577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Текст 4"/>
          <p:cNvSpPr>
            <a:spLocks noGrp="1"/>
          </p:cNvSpPr>
          <p:nvPr>
            <p:ph type="body" sz="quarter" idx="10"/>
          </p:nvPr>
        </p:nvSpPr>
        <p:spPr>
          <a:xfrm>
            <a:off x="963981" y="1412010"/>
            <a:ext cx="5276036" cy="5048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b="0">
                <a:solidFill>
                  <a:schemeClr val="accent1"/>
                </a:solidFill>
              </a:defRPr>
            </a:lvl1pPr>
            <a:lvl2pPr marL="252000" indent="0">
              <a:buNone/>
              <a:defRPr b="1">
                <a:solidFill>
                  <a:schemeClr val="accent1"/>
                </a:solidFill>
              </a:defRPr>
            </a:lvl2pPr>
            <a:lvl3pPr marL="504000" indent="0">
              <a:buNone/>
              <a:defRPr b="1">
                <a:solidFill>
                  <a:schemeClr val="accent1"/>
                </a:solidFill>
              </a:defRPr>
            </a:lvl3pPr>
            <a:lvl4pPr marL="756000" indent="0">
              <a:buNone/>
              <a:defRPr b="1">
                <a:solidFill>
                  <a:schemeClr val="accent1"/>
                </a:solidFill>
              </a:defRPr>
            </a:lvl4pPr>
            <a:lvl5pPr marL="1008000" indent="0">
              <a:buNone/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2"/>
          </p:nvPr>
        </p:nvSpPr>
        <p:spPr>
          <a:xfrm>
            <a:off x="6384032" y="1412010"/>
            <a:ext cx="5280588" cy="5048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b="0">
                <a:solidFill>
                  <a:schemeClr val="accent1"/>
                </a:solidFill>
              </a:defRPr>
            </a:lvl1pPr>
            <a:lvl2pPr marL="252000" indent="0">
              <a:buNone/>
              <a:defRPr b="1">
                <a:solidFill>
                  <a:schemeClr val="accent1"/>
                </a:solidFill>
              </a:defRPr>
            </a:lvl2pPr>
            <a:lvl3pPr marL="504000" indent="0">
              <a:buNone/>
              <a:defRPr b="1">
                <a:solidFill>
                  <a:schemeClr val="accent1"/>
                </a:solidFill>
              </a:defRPr>
            </a:lvl3pPr>
            <a:lvl4pPr marL="756000" indent="0">
              <a:buNone/>
              <a:defRPr b="1">
                <a:solidFill>
                  <a:schemeClr val="accent1"/>
                </a:solidFill>
              </a:defRPr>
            </a:lvl4pPr>
            <a:lvl5pPr marL="1008000" indent="0">
              <a:buNone/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Параллелограмм 11"/>
          <p:cNvSpPr/>
          <p:nvPr userDrawn="1"/>
        </p:nvSpPr>
        <p:spPr>
          <a:xfrm rot="20212503">
            <a:off x="554432" y="410646"/>
            <a:ext cx="366039" cy="296454"/>
          </a:xfrm>
          <a:custGeom>
            <a:avLst/>
            <a:gdLst>
              <a:gd name="connsiteX0" fmla="*/ 0 w 371355"/>
              <a:gd name="connsiteY0" fmla="*/ 293648 h 293648"/>
              <a:gd name="connsiteX1" fmla="*/ 131592 w 371355"/>
              <a:gd name="connsiteY1" fmla="*/ 0 h 293648"/>
              <a:gd name="connsiteX2" fmla="*/ 371355 w 371355"/>
              <a:gd name="connsiteY2" fmla="*/ 0 h 293648"/>
              <a:gd name="connsiteX3" fmla="*/ 239763 w 371355"/>
              <a:gd name="connsiteY3" fmla="*/ 293648 h 293648"/>
              <a:gd name="connsiteX4" fmla="*/ 0 w 371355"/>
              <a:gd name="connsiteY4" fmla="*/ 293648 h 293648"/>
              <a:gd name="connsiteX0" fmla="*/ 0 w 371355"/>
              <a:gd name="connsiteY0" fmla="*/ 293648 h 296454"/>
              <a:gd name="connsiteX1" fmla="*/ 131592 w 371355"/>
              <a:gd name="connsiteY1" fmla="*/ 0 h 296454"/>
              <a:gd name="connsiteX2" fmla="*/ 371355 w 371355"/>
              <a:gd name="connsiteY2" fmla="*/ 0 h 296454"/>
              <a:gd name="connsiteX3" fmla="*/ 246333 w 371355"/>
              <a:gd name="connsiteY3" fmla="*/ 296454 h 296454"/>
              <a:gd name="connsiteX4" fmla="*/ 0 w 371355"/>
              <a:gd name="connsiteY4" fmla="*/ 293648 h 296454"/>
              <a:gd name="connsiteX0" fmla="*/ 0 w 362595"/>
              <a:gd name="connsiteY0" fmla="*/ 297389 h 297389"/>
              <a:gd name="connsiteX1" fmla="*/ 122832 w 362595"/>
              <a:gd name="connsiteY1" fmla="*/ 0 h 297389"/>
              <a:gd name="connsiteX2" fmla="*/ 362595 w 362595"/>
              <a:gd name="connsiteY2" fmla="*/ 0 h 297389"/>
              <a:gd name="connsiteX3" fmla="*/ 237573 w 362595"/>
              <a:gd name="connsiteY3" fmla="*/ 296454 h 297389"/>
              <a:gd name="connsiteX4" fmla="*/ 0 w 362595"/>
              <a:gd name="connsiteY4" fmla="*/ 297389 h 297389"/>
              <a:gd name="connsiteX0" fmla="*/ 0 w 364785"/>
              <a:gd name="connsiteY0" fmla="*/ 296454 h 296454"/>
              <a:gd name="connsiteX1" fmla="*/ 125022 w 364785"/>
              <a:gd name="connsiteY1" fmla="*/ 0 h 296454"/>
              <a:gd name="connsiteX2" fmla="*/ 364785 w 364785"/>
              <a:gd name="connsiteY2" fmla="*/ 0 h 296454"/>
              <a:gd name="connsiteX3" fmla="*/ 239763 w 364785"/>
              <a:gd name="connsiteY3" fmla="*/ 296454 h 296454"/>
              <a:gd name="connsiteX4" fmla="*/ 0 w 364785"/>
              <a:gd name="connsiteY4" fmla="*/ 296454 h 296454"/>
              <a:gd name="connsiteX0" fmla="*/ 0 w 366039"/>
              <a:gd name="connsiteY0" fmla="*/ 293329 h 296454"/>
              <a:gd name="connsiteX1" fmla="*/ 126276 w 366039"/>
              <a:gd name="connsiteY1" fmla="*/ 0 h 296454"/>
              <a:gd name="connsiteX2" fmla="*/ 366039 w 366039"/>
              <a:gd name="connsiteY2" fmla="*/ 0 h 296454"/>
              <a:gd name="connsiteX3" fmla="*/ 241017 w 366039"/>
              <a:gd name="connsiteY3" fmla="*/ 296454 h 296454"/>
              <a:gd name="connsiteX4" fmla="*/ 0 w 366039"/>
              <a:gd name="connsiteY4" fmla="*/ 293329 h 296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6039" h="296454">
                <a:moveTo>
                  <a:pt x="0" y="293329"/>
                </a:moveTo>
                <a:lnTo>
                  <a:pt x="126276" y="0"/>
                </a:lnTo>
                <a:lnTo>
                  <a:pt x="366039" y="0"/>
                </a:lnTo>
                <a:lnTo>
                  <a:pt x="241017" y="296454"/>
                </a:lnTo>
                <a:lnTo>
                  <a:pt x="0" y="293329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1" name="Параллелограмм 10"/>
          <p:cNvSpPr/>
          <p:nvPr userDrawn="1"/>
        </p:nvSpPr>
        <p:spPr>
          <a:xfrm rot="20212503" flipH="1">
            <a:off x="496766" y="274903"/>
            <a:ext cx="335279" cy="147543"/>
          </a:xfrm>
          <a:prstGeom prst="parallelogram">
            <a:avLst>
              <a:gd name="adj" fmla="val 62065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</p:spTree>
    <p:extLst>
      <p:ext uri="{BB962C8B-B14F-4D97-AF65-F5344CB8AC3E}">
        <p14:creationId xmlns:p14="http://schemas.microsoft.com/office/powerpoint/2010/main" val="16789087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bg>
      <p:bgPr>
        <a:gradFill>
          <a:gsLst>
            <a:gs pos="0">
              <a:srgbClr val="FFFFFF"/>
            </a:gs>
            <a:gs pos="100000">
              <a:schemeClr val="bg2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3980" y="296652"/>
            <a:ext cx="10700639" cy="9001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ts val="3200"/>
              </a:lnSpc>
              <a:defRPr sz="300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</a:lstStyle>
          <a:p>
            <a:r>
              <a:rPr lang="ru-RU" dirty="0"/>
              <a:t>В заголовке отразите основную мысль слайда</a:t>
            </a:r>
            <a:endParaRPr lang="en-US" dirty="0"/>
          </a:p>
        </p:txBody>
      </p:sp>
      <p:sp>
        <p:nvSpPr>
          <p:cNvPr id="5" name="Параллелограмм 11"/>
          <p:cNvSpPr/>
          <p:nvPr userDrawn="1"/>
        </p:nvSpPr>
        <p:spPr>
          <a:xfrm rot="20212503">
            <a:off x="554432" y="410646"/>
            <a:ext cx="366039" cy="296454"/>
          </a:xfrm>
          <a:custGeom>
            <a:avLst/>
            <a:gdLst>
              <a:gd name="connsiteX0" fmla="*/ 0 w 371355"/>
              <a:gd name="connsiteY0" fmla="*/ 293648 h 293648"/>
              <a:gd name="connsiteX1" fmla="*/ 131592 w 371355"/>
              <a:gd name="connsiteY1" fmla="*/ 0 h 293648"/>
              <a:gd name="connsiteX2" fmla="*/ 371355 w 371355"/>
              <a:gd name="connsiteY2" fmla="*/ 0 h 293648"/>
              <a:gd name="connsiteX3" fmla="*/ 239763 w 371355"/>
              <a:gd name="connsiteY3" fmla="*/ 293648 h 293648"/>
              <a:gd name="connsiteX4" fmla="*/ 0 w 371355"/>
              <a:gd name="connsiteY4" fmla="*/ 293648 h 293648"/>
              <a:gd name="connsiteX0" fmla="*/ 0 w 371355"/>
              <a:gd name="connsiteY0" fmla="*/ 293648 h 296454"/>
              <a:gd name="connsiteX1" fmla="*/ 131592 w 371355"/>
              <a:gd name="connsiteY1" fmla="*/ 0 h 296454"/>
              <a:gd name="connsiteX2" fmla="*/ 371355 w 371355"/>
              <a:gd name="connsiteY2" fmla="*/ 0 h 296454"/>
              <a:gd name="connsiteX3" fmla="*/ 246333 w 371355"/>
              <a:gd name="connsiteY3" fmla="*/ 296454 h 296454"/>
              <a:gd name="connsiteX4" fmla="*/ 0 w 371355"/>
              <a:gd name="connsiteY4" fmla="*/ 293648 h 296454"/>
              <a:gd name="connsiteX0" fmla="*/ 0 w 362595"/>
              <a:gd name="connsiteY0" fmla="*/ 297389 h 297389"/>
              <a:gd name="connsiteX1" fmla="*/ 122832 w 362595"/>
              <a:gd name="connsiteY1" fmla="*/ 0 h 297389"/>
              <a:gd name="connsiteX2" fmla="*/ 362595 w 362595"/>
              <a:gd name="connsiteY2" fmla="*/ 0 h 297389"/>
              <a:gd name="connsiteX3" fmla="*/ 237573 w 362595"/>
              <a:gd name="connsiteY3" fmla="*/ 296454 h 297389"/>
              <a:gd name="connsiteX4" fmla="*/ 0 w 362595"/>
              <a:gd name="connsiteY4" fmla="*/ 297389 h 297389"/>
              <a:gd name="connsiteX0" fmla="*/ 0 w 364785"/>
              <a:gd name="connsiteY0" fmla="*/ 296454 h 296454"/>
              <a:gd name="connsiteX1" fmla="*/ 125022 w 364785"/>
              <a:gd name="connsiteY1" fmla="*/ 0 h 296454"/>
              <a:gd name="connsiteX2" fmla="*/ 364785 w 364785"/>
              <a:gd name="connsiteY2" fmla="*/ 0 h 296454"/>
              <a:gd name="connsiteX3" fmla="*/ 239763 w 364785"/>
              <a:gd name="connsiteY3" fmla="*/ 296454 h 296454"/>
              <a:gd name="connsiteX4" fmla="*/ 0 w 364785"/>
              <a:gd name="connsiteY4" fmla="*/ 296454 h 296454"/>
              <a:gd name="connsiteX0" fmla="*/ 0 w 366039"/>
              <a:gd name="connsiteY0" fmla="*/ 293329 h 296454"/>
              <a:gd name="connsiteX1" fmla="*/ 126276 w 366039"/>
              <a:gd name="connsiteY1" fmla="*/ 0 h 296454"/>
              <a:gd name="connsiteX2" fmla="*/ 366039 w 366039"/>
              <a:gd name="connsiteY2" fmla="*/ 0 h 296454"/>
              <a:gd name="connsiteX3" fmla="*/ 241017 w 366039"/>
              <a:gd name="connsiteY3" fmla="*/ 296454 h 296454"/>
              <a:gd name="connsiteX4" fmla="*/ 0 w 366039"/>
              <a:gd name="connsiteY4" fmla="*/ 293329 h 296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6039" h="296454">
                <a:moveTo>
                  <a:pt x="0" y="293329"/>
                </a:moveTo>
                <a:lnTo>
                  <a:pt x="126276" y="0"/>
                </a:lnTo>
                <a:lnTo>
                  <a:pt x="366039" y="0"/>
                </a:lnTo>
                <a:lnTo>
                  <a:pt x="241017" y="296454"/>
                </a:lnTo>
                <a:lnTo>
                  <a:pt x="0" y="293329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6" name="Параллелограмм 5"/>
          <p:cNvSpPr/>
          <p:nvPr userDrawn="1"/>
        </p:nvSpPr>
        <p:spPr>
          <a:xfrm rot="20212503" flipH="1">
            <a:off x="496766" y="274903"/>
            <a:ext cx="335279" cy="147543"/>
          </a:xfrm>
          <a:prstGeom prst="parallelogram">
            <a:avLst>
              <a:gd name="adj" fmla="val 62065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</p:spTree>
    <p:extLst>
      <p:ext uri="{BB962C8B-B14F-4D97-AF65-F5344CB8AC3E}">
        <p14:creationId xmlns:p14="http://schemas.microsoft.com/office/powerpoint/2010/main" val="3021114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одним вырезанным углом 8"/>
          <p:cNvSpPr/>
          <p:nvPr userDrawn="1"/>
        </p:nvSpPr>
        <p:spPr>
          <a:xfrm rot="10800000">
            <a:off x="628" y="-8092"/>
            <a:ext cx="3737544" cy="3897926"/>
          </a:xfrm>
          <a:custGeom>
            <a:avLst/>
            <a:gdLst>
              <a:gd name="connsiteX0" fmla="*/ 0 w 3383867"/>
              <a:gd name="connsiteY0" fmla="*/ 0 h 2384884"/>
              <a:gd name="connsiteX1" fmla="*/ 2986378 w 3383867"/>
              <a:gd name="connsiteY1" fmla="*/ 0 h 2384884"/>
              <a:gd name="connsiteX2" fmla="*/ 3383867 w 3383867"/>
              <a:gd name="connsiteY2" fmla="*/ 397489 h 2384884"/>
              <a:gd name="connsiteX3" fmla="*/ 3383867 w 3383867"/>
              <a:gd name="connsiteY3" fmla="*/ 2384884 h 2384884"/>
              <a:gd name="connsiteX4" fmla="*/ 0 w 3383867"/>
              <a:gd name="connsiteY4" fmla="*/ 2384884 h 2384884"/>
              <a:gd name="connsiteX5" fmla="*/ 0 w 3383867"/>
              <a:gd name="connsiteY5" fmla="*/ 0 h 2384884"/>
              <a:gd name="connsiteX0" fmla="*/ 2219325 w 3383867"/>
              <a:gd name="connsiteY0" fmla="*/ 0 h 3889834"/>
              <a:gd name="connsiteX1" fmla="*/ 2986378 w 3383867"/>
              <a:gd name="connsiteY1" fmla="*/ 1504950 h 3889834"/>
              <a:gd name="connsiteX2" fmla="*/ 3383867 w 3383867"/>
              <a:gd name="connsiteY2" fmla="*/ 1902439 h 3889834"/>
              <a:gd name="connsiteX3" fmla="*/ 3383867 w 3383867"/>
              <a:gd name="connsiteY3" fmla="*/ 3889834 h 3889834"/>
              <a:gd name="connsiteX4" fmla="*/ 0 w 3383867"/>
              <a:gd name="connsiteY4" fmla="*/ 3889834 h 3889834"/>
              <a:gd name="connsiteX5" fmla="*/ 2219325 w 3383867"/>
              <a:gd name="connsiteY5" fmla="*/ 0 h 3889834"/>
              <a:gd name="connsiteX0" fmla="*/ 2219325 w 3383867"/>
              <a:gd name="connsiteY0" fmla="*/ 0 h 3889834"/>
              <a:gd name="connsiteX1" fmla="*/ 3176878 w 3383867"/>
              <a:gd name="connsiteY1" fmla="*/ 962025 h 3889834"/>
              <a:gd name="connsiteX2" fmla="*/ 3383867 w 3383867"/>
              <a:gd name="connsiteY2" fmla="*/ 1902439 h 3889834"/>
              <a:gd name="connsiteX3" fmla="*/ 3383867 w 3383867"/>
              <a:gd name="connsiteY3" fmla="*/ 3889834 h 3889834"/>
              <a:gd name="connsiteX4" fmla="*/ 0 w 3383867"/>
              <a:gd name="connsiteY4" fmla="*/ 3889834 h 3889834"/>
              <a:gd name="connsiteX5" fmla="*/ 2219325 w 3383867"/>
              <a:gd name="connsiteY5" fmla="*/ 0 h 3889834"/>
              <a:gd name="connsiteX0" fmla="*/ 2219325 w 3801310"/>
              <a:gd name="connsiteY0" fmla="*/ 0 h 3889834"/>
              <a:gd name="connsiteX1" fmla="*/ 3176878 w 3801310"/>
              <a:gd name="connsiteY1" fmla="*/ 962025 h 3889834"/>
              <a:gd name="connsiteX2" fmla="*/ 3383867 w 3801310"/>
              <a:gd name="connsiteY2" fmla="*/ 1902439 h 3889834"/>
              <a:gd name="connsiteX3" fmla="*/ 3801310 w 3801310"/>
              <a:gd name="connsiteY3" fmla="*/ 3889834 h 3889834"/>
              <a:gd name="connsiteX4" fmla="*/ 0 w 3801310"/>
              <a:gd name="connsiteY4" fmla="*/ 3889834 h 3889834"/>
              <a:gd name="connsiteX5" fmla="*/ 2219325 w 3801310"/>
              <a:gd name="connsiteY5" fmla="*/ 0 h 3889834"/>
              <a:gd name="connsiteX0" fmla="*/ 2219325 w 3801310"/>
              <a:gd name="connsiteY0" fmla="*/ 0 h 3889834"/>
              <a:gd name="connsiteX1" fmla="*/ 3176878 w 3801310"/>
              <a:gd name="connsiteY1" fmla="*/ 962025 h 3889834"/>
              <a:gd name="connsiteX2" fmla="*/ 3791372 w 3801310"/>
              <a:gd name="connsiteY2" fmla="*/ 1902439 h 3889834"/>
              <a:gd name="connsiteX3" fmla="*/ 3801310 w 3801310"/>
              <a:gd name="connsiteY3" fmla="*/ 3889834 h 3889834"/>
              <a:gd name="connsiteX4" fmla="*/ 0 w 3801310"/>
              <a:gd name="connsiteY4" fmla="*/ 3889834 h 3889834"/>
              <a:gd name="connsiteX5" fmla="*/ 2219325 w 3801310"/>
              <a:gd name="connsiteY5" fmla="*/ 0 h 3889834"/>
              <a:gd name="connsiteX0" fmla="*/ 2219325 w 4082298"/>
              <a:gd name="connsiteY0" fmla="*/ 0 h 3889834"/>
              <a:gd name="connsiteX1" fmla="*/ 3176878 w 4082298"/>
              <a:gd name="connsiteY1" fmla="*/ 962025 h 3889834"/>
              <a:gd name="connsiteX2" fmla="*/ 3791372 w 4082298"/>
              <a:gd name="connsiteY2" fmla="*/ 1902439 h 3889834"/>
              <a:gd name="connsiteX3" fmla="*/ 4082298 w 4082298"/>
              <a:gd name="connsiteY3" fmla="*/ 3889834 h 3889834"/>
              <a:gd name="connsiteX4" fmla="*/ 0 w 4082298"/>
              <a:gd name="connsiteY4" fmla="*/ 3889834 h 3889834"/>
              <a:gd name="connsiteX5" fmla="*/ 2219325 w 4082298"/>
              <a:gd name="connsiteY5" fmla="*/ 0 h 3889834"/>
              <a:gd name="connsiteX0" fmla="*/ 2219325 w 3834648"/>
              <a:gd name="connsiteY0" fmla="*/ 0 h 3889834"/>
              <a:gd name="connsiteX1" fmla="*/ 3176878 w 3834648"/>
              <a:gd name="connsiteY1" fmla="*/ 962025 h 3889834"/>
              <a:gd name="connsiteX2" fmla="*/ 3791372 w 3834648"/>
              <a:gd name="connsiteY2" fmla="*/ 1902439 h 3889834"/>
              <a:gd name="connsiteX3" fmla="*/ 3834648 w 3834648"/>
              <a:gd name="connsiteY3" fmla="*/ 3889834 h 3889834"/>
              <a:gd name="connsiteX4" fmla="*/ 0 w 3834648"/>
              <a:gd name="connsiteY4" fmla="*/ 3889834 h 3889834"/>
              <a:gd name="connsiteX5" fmla="*/ 2219325 w 3834648"/>
              <a:gd name="connsiteY5" fmla="*/ 0 h 3889834"/>
              <a:gd name="connsiteX0" fmla="*/ 2219325 w 3834648"/>
              <a:gd name="connsiteY0" fmla="*/ 0 h 3889834"/>
              <a:gd name="connsiteX1" fmla="*/ 3176878 w 3834648"/>
              <a:gd name="connsiteY1" fmla="*/ 962025 h 3889834"/>
              <a:gd name="connsiteX2" fmla="*/ 3800897 w 3834648"/>
              <a:gd name="connsiteY2" fmla="*/ 1902439 h 3889834"/>
              <a:gd name="connsiteX3" fmla="*/ 3834648 w 3834648"/>
              <a:gd name="connsiteY3" fmla="*/ 3889834 h 3889834"/>
              <a:gd name="connsiteX4" fmla="*/ 0 w 3834648"/>
              <a:gd name="connsiteY4" fmla="*/ 3889834 h 3889834"/>
              <a:gd name="connsiteX5" fmla="*/ 2219325 w 3834648"/>
              <a:gd name="connsiteY5" fmla="*/ 0 h 3889834"/>
              <a:gd name="connsiteX0" fmla="*/ 2219325 w 3834648"/>
              <a:gd name="connsiteY0" fmla="*/ 0 h 3889834"/>
              <a:gd name="connsiteX1" fmla="*/ 3176878 w 3834648"/>
              <a:gd name="connsiteY1" fmla="*/ 962025 h 3889834"/>
              <a:gd name="connsiteX2" fmla="*/ 3810422 w 3834648"/>
              <a:gd name="connsiteY2" fmla="*/ 1902439 h 3889834"/>
              <a:gd name="connsiteX3" fmla="*/ 3834648 w 3834648"/>
              <a:gd name="connsiteY3" fmla="*/ 3889834 h 3889834"/>
              <a:gd name="connsiteX4" fmla="*/ 0 w 3834648"/>
              <a:gd name="connsiteY4" fmla="*/ 3889834 h 3889834"/>
              <a:gd name="connsiteX5" fmla="*/ 2219325 w 3834648"/>
              <a:gd name="connsiteY5" fmla="*/ 0 h 3889834"/>
              <a:gd name="connsiteX0" fmla="*/ 2219325 w 3810513"/>
              <a:gd name="connsiteY0" fmla="*/ 0 h 3889834"/>
              <a:gd name="connsiteX1" fmla="*/ 3176878 w 3810513"/>
              <a:gd name="connsiteY1" fmla="*/ 962025 h 3889834"/>
              <a:gd name="connsiteX2" fmla="*/ 3810422 w 3810513"/>
              <a:gd name="connsiteY2" fmla="*/ 1902439 h 3889834"/>
              <a:gd name="connsiteX3" fmla="*/ 3729452 w 3810513"/>
              <a:gd name="connsiteY3" fmla="*/ 3881742 h 3889834"/>
              <a:gd name="connsiteX4" fmla="*/ 0 w 3810513"/>
              <a:gd name="connsiteY4" fmla="*/ 3889834 h 3889834"/>
              <a:gd name="connsiteX5" fmla="*/ 2219325 w 3810513"/>
              <a:gd name="connsiteY5" fmla="*/ 0 h 3889834"/>
              <a:gd name="connsiteX0" fmla="*/ 2219325 w 3730452"/>
              <a:gd name="connsiteY0" fmla="*/ 0 h 3889834"/>
              <a:gd name="connsiteX1" fmla="*/ 3176878 w 3730452"/>
              <a:gd name="connsiteY1" fmla="*/ 962025 h 3889834"/>
              <a:gd name="connsiteX2" fmla="*/ 3729502 w 3730452"/>
              <a:gd name="connsiteY2" fmla="*/ 1910531 h 3889834"/>
              <a:gd name="connsiteX3" fmla="*/ 3729452 w 3730452"/>
              <a:gd name="connsiteY3" fmla="*/ 3881742 h 3889834"/>
              <a:gd name="connsiteX4" fmla="*/ 0 w 3730452"/>
              <a:gd name="connsiteY4" fmla="*/ 3889834 h 3889834"/>
              <a:gd name="connsiteX5" fmla="*/ 2219325 w 3730452"/>
              <a:gd name="connsiteY5" fmla="*/ 0 h 3889834"/>
              <a:gd name="connsiteX0" fmla="*/ 2219325 w 3754026"/>
              <a:gd name="connsiteY0" fmla="*/ 0 h 3889834"/>
              <a:gd name="connsiteX1" fmla="*/ 3176878 w 3754026"/>
              <a:gd name="connsiteY1" fmla="*/ 962025 h 3889834"/>
              <a:gd name="connsiteX2" fmla="*/ 3753778 w 3754026"/>
              <a:gd name="connsiteY2" fmla="*/ 1918623 h 3889834"/>
              <a:gd name="connsiteX3" fmla="*/ 3729452 w 3754026"/>
              <a:gd name="connsiteY3" fmla="*/ 3881742 h 3889834"/>
              <a:gd name="connsiteX4" fmla="*/ 0 w 3754026"/>
              <a:gd name="connsiteY4" fmla="*/ 3889834 h 3889834"/>
              <a:gd name="connsiteX5" fmla="*/ 2219325 w 3754026"/>
              <a:gd name="connsiteY5" fmla="*/ 0 h 3889834"/>
              <a:gd name="connsiteX0" fmla="*/ 2219325 w 4036438"/>
              <a:gd name="connsiteY0" fmla="*/ 0 h 3889834"/>
              <a:gd name="connsiteX1" fmla="*/ 3176878 w 4036438"/>
              <a:gd name="connsiteY1" fmla="*/ 962025 h 3889834"/>
              <a:gd name="connsiteX2" fmla="*/ 3753778 w 4036438"/>
              <a:gd name="connsiteY2" fmla="*/ 1918623 h 3889834"/>
              <a:gd name="connsiteX3" fmla="*/ 3729452 w 4036438"/>
              <a:gd name="connsiteY3" fmla="*/ 3881742 h 3889834"/>
              <a:gd name="connsiteX4" fmla="*/ 0 w 4036438"/>
              <a:gd name="connsiteY4" fmla="*/ 3889834 h 3889834"/>
              <a:gd name="connsiteX5" fmla="*/ 2219325 w 4036438"/>
              <a:gd name="connsiteY5" fmla="*/ 0 h 3889834"/>
              <a:gd name="connsiteX0" fmla="*/ 2219325 w 3955269"/>
              <a:gd name="connsiteY0" fmla="*/ 0 h 3889834"/>
              <a:gd name="connsiteX1" fmla="*/ 3176878 w 3955269"/>
              <a:gd name="connsiteY1" fmla="*/ 962025 h 3889834"/>
              <a:gd name="connsiteX2" fmla="*/ 3753778 w 3955269"/>
              <a:gd name="connsiteY2" fmla="*/ 1918623 h 3889834"/>
              <a:gd name="connsiteX3" fmla="*/ 3729452 w 3955269"/>
              <a:gd name="connsiteY3" fmla="*/ 3881742 h 3889834"/>
              <a:gd name="connsiteX4" fmla="*/ 0 w 3955269"/>
              <a:gd name="connsiteY4" fmla="*/ 3889834 h 3889834"/>
              <a:gd name="connsiteX5" fmla="*/ 2219325 w 3955269"/>
              <a:gd name="connsiteY5" fmla="*/ 0 h 3889834"/>
              <a:gd name="connsiteX0" fmla="*/ 2219325 w 3902606"/>
              <a:gd name="connsiteY0" fmla="*/ 0 h 3889834"/>
              <a:gd name="connsiteX1" fmla="*/ 3176878 w 3902606"/>
              <a:gd name="connsiteY1" fmla="*/ 962025 h 3889834"/>
              <a:gd name="connsiteX2" fmla="*/ 3729452 w 3902606"/>
              <a:gd name="connsiteY2" fmla="*/ 3881742 h 3889834"/>
              <a:gd name="connsiteX3" fmla="*/ 0 w 3902606"/>
              <a:gd name="connsiteY3" fmla="*/ 3889834 h 3889834"/>
              <a:gd name="connsiteX4" fmla="*/ 2219325 w 3902606"/>
              <a:gd name="connsiteY4" fmla="*/ 0 h 3889834"/>
              <a:gd name="connsiteX0" fmla="*/ 2219325 w 3905738"/>
              <a:gd name="connsiteY0" fmla="*/ 0 h 3889834"/>
              <a:gd name="connsiteX1" fmla="*/ 3176878 w 3905738"/>
              <a:gd name="connsiteY1" fmla="*/ 962025 h 3889834"/>
              <a:gd name="connsiteX2" fmla="*/ 3729452 w 3905738"/>
              <a:gd name="connsiteY2" fmla="*/ 3881742 h 3889834"/>
              <a:gd name="connsiteX3" fmla="*/ 0 w 3905738"/>
              <a:gd name="connsiteY3" fmla="*/ 3889834 h 3889834"/>
              <a:gd name="connsiteX4" fmla="*/ 2219325 w 3905738"/>
              <a:gd name="connsiteY4" fmla="*/ 0 h 3889834"/>
              <a:gd name="connsiteX0" fmla="*/ 2219325 w 3729452"/>
              <a:gd name="connsiteY0" fmla="*/ 0 h 3889834"/>
              <a:gd name="connsiteX1" fmla="*/ 3176878 w 3729452"/>
              <a:gd name="connsiteY1" fmla="*/ 962025 h 3889834"/>
              <a:gd name="connsiteX2" fmla="*/ 3729452 w 3729452"/>
              <a:gd name="connsiteY2" fmla="*/ 3881742 h 3889834"/>
              <a:gd name="connsiteX3" fmla="*/ 0 w 3729452"/>
              <a:gd name="connsiteY3" fmla="*/ 3889834 h 3889834"/>
              <a:gd name="connsiteX4" fmla="*/ 2219325 w 3729452"/>
              <a:gd name="connsiteY4" fmla="*/ 0 h 3889834"/>
              <a:gd name="connsiteX0" fmla="*/ 2219325 w 3729452"/>
              <a:gd name="connsiteY0" fmla="*/ 0 h 3889834"/>
              <a:gd name="connsiteX1" fmla="*/ 3719044 w 3729452"/>
              <a:gd name="connsiteY1" fmla="*/ 921565 h 3889834"/>
              <a:gd name="connsiteX2" fmla="*/ 3729452 w 3729452"/>
              <a:gd name="connsiteY2" fmla="*/ 3881742 h 3889834"/>
              <a:gd name="connsiteX3" fmla="*/ 0 w 3729452"/>
              <a:gd name="connsiteY3" fmla="*/ 3889834 h 3889834"/>
              <a:gd name="connsiteX4" fmla="*/ 2219325 w 3729452"/>
              <a:gd name="connsiteY4" fmla="*/ 0 h 3889834"/>
              <a:gd name="connsiteX0" fmla="*/ 2219325 w 3729452"/>
              <a:gd name="connsiteY0" fmla="*/ 0 h 3889834"/>
              <a:gd name="connsiteX1" fmla="*/ 3727136 w 3729452"/>
              <a:gd name="connsiteY1" fmla="*/ 921565 h 3889834"/>
              <a:gd name="connsiteX2" fmla="*/ 3729452 w 3729452"/>
              <a:gd name="connsiteY2" fmla="*/ 3881742 h 3889834"/>
              <a:gd name="connsiteX3" fmla="*/ 0 w 3729452"/>
              <a:gd name="connsiteY3" fmla="*/ 3889834 h 3889834"/>
              <a:gd name="connsiteX4" fmla="*/ 2219325 w 3729452"/>
              <a:gd name="connsiteY4" fmla="*/ 0 h 3889834"/>
              <a:gd name="connsiteX0" fmla="*/ 2219325 w 3737544"/>
              <a:gd name="connsiteY0" fmla="*/ 0 h 3889834"/>
              <a:gd name="connsiteX1" fmla="*/ 3727136 w 3737544"/>
              <a:gd name="connsiteY1" fmla="*/ 921565 h 3889834"/>
              <a:gd name="connsiteX2" fmla="*/ 3737544 w 3737544"/>
              <a:gd name="connsiteY2" fmla="*/ 3881742 h 3889834"/>
              <a:gd name="connsiteX3" fmla="*/ 0 w 3737544"/>
              <a:gd name="connsiteY3" fmla="*/ 3889834 h 3889834"/>
              <a:gd name="connsiteX4" fmla="*/ 2219325 w 3737544"/>
              <a:gd name="connsiteY4" fmla="*/ 0 h 3889834"/>
              <a:gd name="connsiteX0" fmla="*/ 2219325 w 3737544"/>
              <a:gd name="connsiteY0" fmla="*/ 0 h 3897926"/>
              <a:gd name="connsiteX1" fmla="*/ 3727136 w 3737544"/>
              <a:gd name="connsiteY1" fmla="*/ 921565 h 3897926"/>
              <a:gd name="connsiteX2" fmla="*/ 3737544 w 3737544"/>
              <a:gd name="connsiteY2" fmla="*/ 3897926 h 3897926"/>
              <a:gd name="connsiteX3" fmla="*/ 0 w 3737544"/>
              <a:gd name="connsiteY3" fmla="*/ 3889834 h 3897926"/>
              <a:gd name="connsiteX4" fmla="*/ 2219325 w 3737544"/>
              <a:gd name="connsiteY4" fmla="*/ 0 h 3897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37544" h="3897926">
                <a:moveTo>
                  <a:pt x="2219325" y="0"/>
                </a:moveTo>
                <a:lnTo>
                  <a:pt x="3727136" y="921565"/>
                </a:lnTo>
                <a:cubicBezTo>
                  <a:pt x="3730605" y="1908291"/>
                  <a:pt x="3734075" y="2911200"/>
                  <a:pt x="3737544" y="3897926"/>
                </a:cubicBezTo>
                <a:lnTo>
                  <a:pt x="0" y="3889834"/>
                </a:lnTo>
                <a:lnTo>
                  <a:pt x="2219325" y="0"/>
                </a:lnTo>
                <a:close/>
              </a:path>
            </a:pathLst>
          </a:custGeom>
          <a:solidFill>
            <a:schemeClr val="accent4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12" name="Прямоугольный треугольник 8"/>
          <p:cNvSpPr/>
          <p:nvPr userDrawn="1"/>
        </p:nvSpPr>
        <p:spPr>
          <a:xfrm>
            <a:off x="-7676" y="599455"/>
            <a:ext cx="3115519" cy="6266229"/>
          </a:xfrm>
          <a:custGeom>
            <a:avLst/>
            <a:gdLst>
              <a:gd name="connsiteX0" fmla="*/ 0 w 2753544"/>
              <a:gd name="connsiteY0" fmla="*/ 5553236 h 5553236"/>
              <a:gd name="connsiteX1" fmla="*/ 0 w 2753544"/>
              <a:gd name="connsiteY1" fmla="*/ 0 h 5553236"/>
              <a:gd name="connsiteX2" fmla="*/ 2753544 w 2753544"/>
              <a:gd name="connsiteY2" fmla="*/ 5553236 h 5553236"/>
              <a:gd name="connsiteX3" fmla="*/ 0 w 2753544"/>
              <a:gd name="connsiteY3" fmla="*/ 5553236 h 5553236"/>
              <a:gd name="connsiteX0" fmla="*/ 0 w 3170987"/>
              <a:gd name="connsiteY0" fmla="*/ 5553236 h 5553236"/>
              <a:gd name="connsiteX1" fmla="*/ 417443 w 3170987"/>
              <a:gd name="connsiteY1" fmla="*/ 0 h 5553236"/>
              <a:gd name="connsiteX2" fmla="*/ 3170987 w 3170987"/>
              <a:gd name="connsiteY2" fmla="*/ 5553236 h 5553236"/>
              <a:gd name="connsiteX3" fmla="*/ 0 w 3170987"/>
              <a:gd name="connsiteY3" fmla="*/ 5553236 h 5553236"/>
              <a:gd name="connsiteX0" fmla="*/ 0 w 3170987"/>
              <a:gd name="connsiteY0" fmla="*/ 6388123 h 6388123"/>
              <a:gd name="connsiteX1" fmla="*/ 9939 w 3170987"/>
              <a:gd name="connsiteY1" fmla="*/ 0 h 6388123"/>
              <a:gd name="connsiteX2" fmla="*/ 3170987 w 3170987"/>
              <a:gd name="connsiteY2" fmla="*/ 6388123 h 6388123"/>
              <a:gd name="connsiteX3" fmla="*/ 0 w 3170987"/>
              <a:gd name="connsiteY3" fmla="*/ 6388123 h 6388123"/>
              <a:gd name="connsiteX0" fmla="*/ 0 w 3747456"/>
              <a:gd name="connsiteY0" fmla="*/ 6378184 h 6388123"/>
              <a:gd name="connsiteX1" fmla="*/ 586408 w 3747456"/>
              <a:gd name="connsiteY1" fmla="*/ 0 h 6388123"/>
              <a:gd name="connsiteX2" fmla="*/ 3747456 w 3747456"/>
              <a:gd name="connsiteY2" fmla="*/ 6388123 h 6388123"/>
              <a:gd name="connsiteX3" fmla="*/ 0 w 3747456"/>
              <a:gd name="connsiteY3" fmla="*/ 6378184 h 6388123"/>
              <a:gd name="connsiteX0" fmla="*/ 0 w 3747456"/>
              <a:gd name="connsiteY0" fmla="*/ 6895019 h 6904958"/>
              <a:gd name="connsiteX1" fmla="*/ 327990 w 3747456"/>
              <a:gd name="connsiteY1" fmla="*/ 0 h 6904958"/>
              <a:gd name="connsiteX2" fmla="*/ 3747456 w 3747456"/>
              <a:gd name="connsiteY2" fmla="*/ 6904958 h 6904958"/>
              <a:gd name="connsiteX3" fmla="*/ 0 w 3747456"/>
              <a:gd name="connsiteY3" fmla="*/ 6895019 h 6904958"/>
              <a:gd name="connsiteX0" fmla="*/ 0 w 3747456"/>
              <a:gd name="connsiteY0" fmla="*/ 6895019 h 6904958"/>
              <a:gd name="connsiteX1" fmla="*/ 308114 w 3747456"/>
              <a:gd name="connsiteY1" fmla="*/ 118788 h 6904958"/>
              <a:gd name="connsiteX2" fmla="*/ 327990 w 3747456"/>
              <a:gd name="connsiteY2" fmla="*/ 0 h 6904958"/>
              <a:gd name="connsiteX3" fmla="*/ 3747456 w 3747456"/>
              <a:gd name="connsiteY3" fmla="*/ 6904958 h 6904958"/>
              <a:gd name="connsiteX4" fmla="*/ 0 w 3747456"/>
              <a:gd name="connsiteY4" fmla="*/ 6895019 h 6904958"/>
              <a:gd name="connsiteX0" fmla="*/ 0 w 3747456"/>
              <a:gd name="connsiteY0" fmla="*/ 6895019 h 6904958"/>
              <a:gd name="connsiteX1" fmla="*/ 9940 w 3747456"/>
              <a:gd name="connsiteY1" fmla="*/ 39275 h 6904958"/>
              <a:gd name="connsiteX2" fmla="*/ 327990 w 3747456"/>
              <a:gd name="connsiteY2" fmla="*/ 0 h 6904958"/>
              <a:gd name="connsiteX3" fmla="*/ 3747456 w 3747456"/>
              <a:gd name="connsiteY3" fmla="*/ 6904958 h 6904958"/>
              <a:gd name="connsiteX4" fmla="*/ 0 w 3747456"/>
              <a:gd name="connsiteY4" fmla="*/ 6895019 h 6904958"/>
              <a:gd name="connsiteX0" fmla="*/ 0 w 3747456"/>
              <a:gd name="connsiteY0" fmla="*/ 6855744 h 6865683"/>
              <a:gd name="connsiteX1" fmla="*/ 9940 w 3747456"/>
              <a:gd name="connsiteY1" fmla="*/ 0 h 6865683"/>
              <a:gd name="connsiteX2" fmla="*/ 347868 w 3747456"/>
              <a:gd name="connsiteY2" fmla="*/ 10421 h 6865683"/>
              <a:gd name="connsiteX3" fmla="*/ 3747456 w 3747456"/>
              <a:gd name="connsiteY3" fmla="*/ 6865683 h 6865683"/>
              <a:gd name="connsiteX4" fmla="*/ 0 w 3747456"/>
              <a:gd name="connsiteY4" fmla="*/ 6855744 h 6865683"/>
              <a:gd name="connsiteX0" fmla="*/ 0 w 3747456"/>
              <a:gd name="connsiteY0" fmla="*/ 6855744 h 6865683"/>
              <a:gd name="connsiteX1" fmla="*/ 9940 w 3747456"/>
              <a:gd name="connsiteY1" fmla="*/ 0 h 6865683"/>
              <a:gd name="connsiteX2" fmla="*/ 367747 w 3747456"/>
              <a:gd name="connsiteY2" fmla="*/ 10421 h 6865683"/>
              <a:gd name="connsiteX3" fmla="*/ 3747456 w 3747456"/>
              <a:gd name="connsiteY3" fmla="*/ 6865683 h 6865683"/>
              <a:gd name="connsiteX4" fmla="*/ 0 w 3747456"/>
              <a:gd name="connsiteY4" fmla="*/ 6855744 h 6865683"/>
              <a:gd name="connsiteX0" fmla="*/ 0 w 3747456"/>
              <a:gd name="connsiteY0" fmla="*/ 6855744 h 6865683"/>
              <a:gd name="connsiteX1" fmla="*/ 9940 w 3747456"/>
              <a:gd name="connsiteY1" fmla="*/ 0 h 6865683"/>
              <a:gd name="connsiteX2" fmla="*/ 362985 w 3747456"/>
              <a:gd name="connsiteY2" fmla="*/ 896 h 6865683"/>
              <a:gd name="connsiteX3" fmla="*/ 3747456 w 3747456"/>
              <a:gd name="connsiteY3" fmla="*/ 6865683 h 6865683"/>
              <a:gd name="connsiteX4" fmla="*/ 0 w 3747456"/>
              <a:gd name="connsiteY4" fmla="*/ 6855744 h 6865683"/>
              <a:gd name="connsiteX0" fmla="*/ 0 w 3747456"/>
              <a:gd name="connsiteY0" fmla="*/ 6855744 h 6865683"/>
              <a:gd name="connsiteX1" fmla="*/ 9940 w 3747456"/>
              <a:gd name="connsiteY1" fmla="*/ 0 h 6865683"/>
              <a:gd name="connsiteX2" fmla="*/ 339172 w 3747456"/>
              <a:gd name="connsiteY2" fmla="*/ 896 h 6865683"/>
              <a:gd name="connsiteX3" fmla="*/ 3747456 w 3747456"/>
              <a:gd name="connsiteY3" fmla="*/ 6865683 h 6865683"/>
              <a:gd name="connsiteX4" fmla="*/ 0 w 3747456"/>
              <a:gd name="connsiteY4" fmla="*/ 6855744 h 6865683"/>
              <a:gd name="connsiteX0" fmla="*/ 0 w 3747456"/>
              <a:gd name="connsiteY0" fmla="*/ 6855744 h 6865683"/>
              <a:gd name="connsiteX1" fmla="*/ 9940 w 3747456"/>
              <a:gd name="connsiteY1" fmla="*/ 0 h 6865683"/>
              <a:gd name="connsiteX2" fmla="*/ 548722 w 3747456"/>
              <a:gd name="connsiteY2" fmla="*/ 419996 h 6865683"/>
              <a:gd name="connsiteX3" fmla="*/ 3747456 w 3747456"/>
              <a:gd name="connsiteY3" fmla="*/ 6865683 h 6865683"/>
              <a:gd name="connsiteX4" fmla="*/ 0 w 3747456"/>
              <a:gd name="connsiteY4" fmla="*/ 6855744 h 6865683"/>
              <a:gd name="connsiteX0" fmla="*/ 0 w 3747456"/>
              <a:gd name="connsiteY0" fmla="*/ 6435748 h 6445687"/>
              <a:gd name="connsiteX1" fmla="*/ 571915 w 3747456"/>
              <a:gd name="connsiteY1" fmla="*/ 1037329 h 6445687"/>
              <a:gd name="connsiteX2" fmla="*/ 548722 w 3747456"/>
              <a:gd name="connsiteY2" fmla="*/ 0 h 6445687"/>
              <a:gd name="connsiteX3" fmla="*/ 3747456 w 3747456"/>
              <a:gd name="connsiteY3" fmla="*/ 6445687 h 6445687"/>
              <a:gd name="connsiteX4" fmla="*/ 0 w 3747456"/>
              <a:gd name="connsiteY4" fmla="*/ 6435748 h 6445687"/>
              <a:gd name="connsiteX0" fmla="*/ 234797 w 3982253"/>
              <a:gd name="connsiteY0" fmla="*/ 6435748 h 6445687"/>
              <a:gd name="connsiteX1" fmla="*/ 783519 w 3982253"/>
              <a:gd name="connsiteY1" fmla="*/ 0 h 6445687"/>
              <a:gd name="connsiteX2" fmla="*/ 3982253 w 3982253"/>
              <a:gd name="connsiteY2" fmla="*/ 6445687 h 6445687"/>
              <a:gd name="connsiteX3" fmla="*/ 234797 w 3982253"/>
              <a:gd name="connsiteY3" fmla="*/ 6435748 h 6445687"/>
              <a:gd name="connsiteX0" fmla="*/ 473656 w 3601987"/>
              <a:gd name="connsiteY0" fmla="*/ 6445273 h 6445687"/>
              <a:gd name="connsiteX1" fmla="*/ 403253 w 3601987"/>
              <a:gd name="connsiteY1" fmla="*/ 0 h 6445687"/>
              <a:gd name="connsiteX2" fmla="*/ 3601987 w 3601987"/>
              <a:gd name="connsiteY2" fmla="*/ 6445687 h 6445687"/>
              <a:gd name="connsiteX3" fmla="*/ 473656 w 3601987"/>
              <a:gd name="connsiteY3" fmla="*/ 6445273 h 6445687"/>
              <a:gd name="connsiteX0" fmla="*/ 334623 w 3462954"/>
              <a:gd name="connsiteY0" fmla="*/ 6445273 h 6445687"/>
              <a:gd name="connsiteX1" fmla="*/ 264220 w 3462954"/>
              <a:gd name="connsiteY1" fmla="*/ 0 h 6445687"/>
              <a:gd name="connsiteX2" fmla="*/ 3462954 w 3462954"/>
              <a:gd name="connsiteY2" fmla="*/ 6445687 h 6445687"/>
              <a:gd name="connsiteX3" fmla="*/ 334623 w 3462954"/>
              <a:gd name="connsiteY3" fmla="*/ 6445273 h 6445687"/>
              <a:gd name="connsiteX0" fmla="*/ 70403 w 3198734"/>
              <a:gd name="connsiteY0" fmla="*/ 6445273 h 6445687"/>
              <a:gd name="connsiteX1" fmla="*/ 0 w 3198734"/>
              <a:gd name="connsiteY1" fmla="*/ 0 h 6445687"/>
              <a:gd name="connsiteX2" fmla="*/ 3198734 w 3198734"/>
              <a:gd name="connsiteY2" fmla="*/ 6445687 h 6445687"/>
              <a:gd name="connsiteX3" fmla="*/ 70403 w 3198734"/>
              <a:gd name="connsiteY3" fmla="*/ 6445273 h 6445687"/>
              <a:gd name="connsiteX0" fmla="*/ 5302 w 3209833"/>
              <a:gd name="connsiteY0" fmla="*/ 6435748 h 6445687"/>
              <a:gd name="connsiteX1" fmla="*/ 11099 w 3209833"/>
              <a:gd name="connsiteY1" fmla="*/ 0 h 6445687"/>
              <a:gd name="connsiteX2" fmla="*/ 3209833 w 3209833"/>
              <a:gd name="connsiteY2" fmla="*/ 6445687 h 6445687"/>
              <a:gd name="connsiteX3" fmla="*/ 5302 w 3209833"/>
              <a:gd name="connsiteY3" fmla="*/ 6435748 h 6445687"/>
              <a:gd name="connsiteX0" fmla="*/ 0 w 3204531"/>
              <a:gd name="connsiteY0" fmla="*/ 6435748 h 6445687"/>
              <a:gd name="connsiteX1" fmla="*/ 5797 w 3204531"/>
              <a:gd name="connsiteY1" fmla="*/ 0 h 6445687"/>
              <a:gd name="connsiteX2" fmla="*/ 3204531 w 3204531"/>
              <a:gd name="connsiteY2" fmla="*/ 6445687 h 6445687"/>
              <a:gd name="connsiteX3" fmla="*/ 0 w 3204531"/>
              <a:gd name="connsiteY3" fmla="*/ 6435748 h 6445687"/>
              <a:gd name="connsiteX0" fmla="*/ 0 w 3204531"/>
              <a:gd name="connsiteY0" fmla="*/ 6435748 h 6445687"/>
              <a:gd name="connsiteX1" fmla="*/ 5797 w 3204531"/>
              <a:gd name="connsiteY1" fmla="*/ 0 h 6445687"/>
              <a:gd name="connsiteX2" fmla="*/ 3204531 w 3204531"/>
              <a:gd name="connsiteY2" fmla="*/ 6445687 h 6445687"/>
              <a:gd name="connsiteX3" fmla="*/ 0 w 3204531"/>
              <a:gd name="connsiteY3" fmla="*/ 6435748 h 6445687"/>
              <a:gd name="connsiteX0" fmla="*/ 0 w 3204531"/>
              <a:gd name="connsiteY0" fmla="*/ 6426223 h 6436162"/>
              <a:gd name="connsiteX1" fmla="*/ 5797 w 3204531"/>
              <a:gd name="connsiteY1" fmla="*/ 0 h 6436162"/>
              <a:gd name="connsiteX2" fmla="*/ 3204531 w 3204531"/>
              <a:gd name="connsiteY2" fmla="*/ 6436162 h 6436162"/>
              <a:gd name="connsiteX3" fmla="*/ 0 w 3204531"/>
              <a:gd name="connsiteY3" fmla="*/ 6426223 h 6436162"/>
              <a:gd name="connsiteX0" fmla="*/ 0 w 3204531"/>
              <a:gd name="connsiteY0" fmla="*/ 6256290 h 6266229"/>
              <a:gd name="connsiteX1" fmla="*/ 94809 w 3204531"/>
              <a:gd name="connsiteY1" fmla="*/ 0 h 6266229"/>
              <a:gd name="connsiteX2" fmla="*/ 3204531 w 3204531"/>
              <a:gd name="connsiteY2" fmla="*/ 6266229 h 6266229"/>
              <a:gd name="connsiteX3" fmla="*/ 0 w 3204531"/>
              <a:gd name="connsiteY3" fmla="*/ 6256290 h 6266229"/>
              <a:gd name="connsiteX0" fmla="*/ 0 w 3123611"/>
              <a:gd name="connsiteY0" fmla="*/ 6256290 h 6266229"/>
              <a:gd name="connsiteX1" fmla="*/ 13889 w 3123611"/>
              <a:gd name="connsiteY1" fmla="*/ 0 h 6266229"/>
              <a:gd name="connsiteX2" fmla="*/ 3123611 w 3123611"/>
              <a:gd name="connsiteY2" fmla="*/ 6266229 h 6266229"/>
              <a:gd name="connsiteX3" fmla="*/ 0 w 3123611"/>
              <a:gd name="connsiteY3" fmla="*/ 6256290 h 6266229"/>
              <a:gd name="connsiteX0" fmla="*/ 18479 w 3109722"/>
              <a:gd name="connsiteY0" fmla="*/ 6256290 h 6266229"/>
              <a:gd name="connsiteX1" fmla="*/ 0 w 3109722"/>
              <a:gd name="connsiteY1" fmla="*/ 0 h 6266229"/>
              <a:gd name="connsiteX2" fmla="*/ 3109722 w 3109722"/>
              <a:gd name="connsiteY2" fmla="*/ 6266229 h 6266229"/>
              <a:gd name="connsiteX3" fmla="*/ 18479 w 3109722"/>
              <a:gd name="connsiteY3" fmla="*/ 6256290 h 6266229"/>
              <a:gd name="connsiteX0" fmla="*/ 2295 w 3109722"/>
              <a:gd name="connsiteY0" fmla="*/ 6256290 h 6266229"/>
              <a:gd name="connsiteX1" fmla="*/ 0 w 3109722"/>
              <a:gd name="connsiteY1" fmla="*/ 0 h 6266229"/>
              <a:gd name="connsiteX2" fmla="*/ 3109722 w 3109722"/>
              <a:gd name="connsiteY2" fmla="*/ 6266229 h 6266229"/>
              <a:gd name="connsiteX3" fmla="*/ 2295 w 3109722"/>
              <a:gd name="connsiteY3" fmla="*/ 6256290 h 6266229"/>
              <a:gd name="connsiteX0" fmla="*/ 2295 w 3109722"/>
              <a:gd name="connsiteY0" fmla="*/ 6256290 h 6266229"/>
              <a:gd name="connsiteX1" fmla="*/ 0 w 3109722"/>
              <a:gd name="connsiteY1" fmla="*/ 0 h 6266229"/>
              <a:gd name="connsiteX2" fmla="*/ 3109722 w 3109722"/>
              <a:gd name="connsiteY2" fmla="*/ 6266229 h 6266229"/>
              <a:gd name="connsiteX3" fmla="*/ 2295 w 3109722"/>
              <a:gd name="connsiteY3" fmla="*/ 6256290 h 6266229"/>
              <a:gd name="connsiteX0" fmla="*/ 0 w 3115519"/>
              <a:gd name="connsiteY0" fmla="*/ 6256290 h 6266229"/>
              <a:gd name="connsiteX1" fmla="*/ 5797 w 3115519"/>
              <a:gd name="connsiteY1" fmla="*/ 0 h 6266229"/>
              <a:gd name="connsiteX2" fmla="*/ 3115519 w 3115519"/>
              <a:gd name="connsiteY2" fmla="*/ 6266229 h 6266229"/>
              <a:gd name="connsiteX3" fmla="*/ 0 w 3115519"/>
              <a:gd name="connsiteY3" fmla="*/ 6256290 h 6266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15519" h="6266229">
                <a:moveTo>
                  <a:pt x="0" y="6256290"/>
                </a:moveTo>
                <a:cubicBezTo>
                  <a:pt x="278" y="4753384"/>
                  <a:pt x="9871" y="731769"/>
                  <a:pt x="5797" y="0"/>
                </a:cubicBezTo>
                <a:lnTo>
                  <a:pt x="3115519" y="6266229"/>
                </a:lnTo>
                <a:lnTo>
                  <a:pt x="0" y="625629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13" name="Параллелограмм 12"/>
          <p:cNvSpPr/>
          <p:nvPr userDrawn="1"/>
        </p:nvSpPr>
        <p:spPr>
          <a:xfrm flipH="1">
            <a:off x="1533342" y="3698268"/>
            <a:ext cx="2051720" cy="3159732"/>
          </a:xfrm>
          <a:prstGeom prst="parallelogram">
            <a:avLst>
              <a:gd name="adj" fmla="val 76449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5" name="Параллелограмм 14"/>
          <p:cNvSpPr/>
          <p:nvPr userDrawn="1"/>
        </p:nvSpPr>
        <p:spPr>
          <a:xfrm>
            <a:off x="1533342" y="0"/>
            <a:ext cx="2348844" cy="3698268"/>
          </a:xfrm>
          <a:prstGeom prst="parallelogram">
            <a:avLst>
              <a:gd name="adj" fmla="val 79313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6" name="Подзаголовок 4"/>
          <p:cNvSpPr txBox="1">
            <a:spLocks/>
          </p:cNvSpPr>
          <p:nvPr userDrawn="1"/>
        </p:nvSpPr>
        <p:spPr>
          <a:xfrm>
            <a:off x="727624" y="6121321"/>
            <a:ext cx="1551952" cy="3240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2000" indent="-2520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2520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6000" indent="-2520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8000" indent="-2520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60000" indent="-2520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Font typeface="Arial" panose="020B0604020202020204" pitchFamily="34" charset="0"/>
              <a:buNone/>
            </a:pPr>
            <a:r>
              <a:rPr lang="en-US" sz="1400" dirty="0">
                <a:solidFill>
                  <a:srgbClr val="F4F5F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www.digdes.ru</a:t>
            </a:r>
            <a:endParaRPr lang="ru-RU" sz="1400" dirty="0">
              <a:solidFill>
                <a:srgbClr val="F4F5F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7" name="Picture 2" descr="Y:\Topics\КД\Маркетинг\Design\06_Logos\01_Digital_Design\DD New\DD_logo_only_white.png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5437" y="548680"/>
            <a:ext cx="900000" cy="464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9704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00" indent="-252000" algn="l" defTabSz="914400" rtl="0" eaLnBrk="1" latinLnBrk="0" hangingPunct="1"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4000" indent="-252000" algn="l" defTabSz="914400" rtl="0" eaLnBrk="1" latinLnBrk="0" hangingPunct="1"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56000" indent="-252000" algn="l" defTabSz="914400" rtl="0" eaLnBrk="1" latinLnBrk="0" hangingPunct="1"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8000" indent="-252000" algn="l" defTabSz="914400" rtl="0" eaLnBrk="1" latinLnBrk="0" hangingPunct="1"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0000" indent="-252000" algn="l" defTabSz="914400" rtl="0" eaLnBrk="1" latinLnBrk="0" hangingPunct="1"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с одним вырезанным углом 8"/>
          <p:cNvSpPr/>
          <p:nvPr userDrawn="1"/>
        </p:nvSpPr>
        <p:spPr>
          <a:xfrm rot="10800000">
            <a:off x="1" y="0"/>
            <a:ext cx="3383867" cy="3889834"/>
          </a:xfrm>
          <a:custGeom>
            <a:avLst/>
            <a:gdLst>
              <a:gd name="connsiteX0" fmla="*/ 0 w 3383867"/>
              <a:gd name="connsiteY0" fmla="*/ 0 h 2384884"/>
              <a:gd name="connsiteX1" fmla="*/ 2986378 w 3383867"/>
              <a:gd name="connsiteY1" fmla="*/ 0 h 2384884"/>
              <a:gd name="connsiteX2" fmla="*/ 3383867 w 3383867"/>
              <a:gd name="connsiteY2" fmla="*/ 397489 h 2384884"/>
              <a:gd name="connsiteX3" fmla="*/ 3383867 w 3383867"/>
              <a:gd name="connsiteY3" fmla="*/ 2384884 h 2384884"/>
              <a:gd name="connsiteX4" fmla="*/ 0 w 3383867"/>
              <a:gd name="connsiteY4" fmla="*/ 2384884 h 2384884"/>
              <a:gd name="connsiteX5" fmla="*/ 0 w 3383867"/>
              <a:gd name="connsiteY5" fmla="*/ 0 h 2384884"/>
              <a:gd name="connsiteX0" fmla="*/ 2219325 w 3383867"/>
              <a:gd name="connsiteY0" fmla="*/ 0 h 3889834"/>
              <a:gd name="connsiteX1" fmla="*/ 2986378 w 3383867"/>
              <a:gd name="connsiteY1" fmla="*/ 1504950 h 3889834"/>
              <a:gd name="connsiteX2" fmla="*/ 3383867 w 3383867"/>
              <a:gd name="connsiteY2" fmla="*/ 1902439 h 3889834"/>
              <a:gd name="connsiteX3" fmla="*/ 3383867 w 3383867"/>
              <a:gd name="connsiteY3" fmla="*/ 3889834 h 3889834"/>
              <a:gd name="connsiteX4" fmla="*/ 0 w 3383867"/>
              <a:gd name="connsiteY4" fmla="*/ 3889834 h 3889834"/>
              <a:gd name="connsiteX5" fmla="*/ 2219325 w 3383867"/>
              <a:gd name="connsiteY5" fmla="*/ 0 h 3889834"/>
              <a:gd name="connsiteX0" fmla="*/ 2219325 w 3383867"/>
              <a:gd name="connsiteY0" fmla="*/ 0 h 3889834"/>
              <a:gd name="connsiteX1" fmla="*/ 3176878 w 3383867"/>
              <a:gd name="connsiteY1" fmla="*/ 962025 h 3889834"/>
              <a:gd name="connsiteX2" fmla="*/ 3383867 w 3383867"/>
              <a:gd name="connsiteY2" fmla="*/ 1902439 h 3889834"/>
              <a:gd name="connsiteX3" fmla="*/ 3383867 w 3383867"/>
              <a:gd name="connsiteY3" fmla="*/ 3889834 h 3889834"/>
              <a:gd name="connsiteX4" fmla="*/ 0 w 3383867"/>
              <a:gd name="connsiteY4" fmla="*/ 3889834 h 3889834"/>
              <a:gd name="connsiteX5" fmla="*/ 2219325 w 3383867"/>
              <a:gd name="connsiteY5" fmla="*/ 0 h 3889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83867" h="3889834">
                <a:moveTo>
                  <a:pt x="2219325" y="0"/>
                </a:moveTo>
                <a:lnTo>
                  <a:pt x="3176878" y="962025"/>
                </a:lnTo>
                <a:lnTo>
                  <a:pt x="3383867" y="1902439"/>
                </a:lnTo>
                <a:lnTo>
                  <a:pt x="3383867" y="3889834"/>
                </a:lnTo>
                <a:lnTo>
                  <a:pt x="0" y="3889834"/>
                </a:lnTo>
                <a:lnTo>
                  <a:pt x="2219325" y="0"/>
                </a:lnTo>
                <a:close/>
              </a:path>
            </a:pathLst>
          </a:custGeom>
          <a:solidFill>
            <a:schemeClr val="accent4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11" name="Прямоугольный треугольник 10"/>
          <p:cNvSpPr/>
          <p:nvPr userDrawn="1"/>
        </p:nvSpPr>
        <p:spPr>
          <a:xfrm>
            <a:off x="-1" y="1312448"/>
            <a:ext cx="2753544" cy="5553236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2" name="Параллелограмм 11"/>
          <p:cNvSpPr/>
          <p:nvPr userDrawn="1"/>
        </p:nvSpPr>
        <p:spPr>
          <a:xfrm flipH="1">
            <a:off x="1179040" y="3698268"/>
            <a:ext cx="2051720" cy="3159732"/>
          </a:xfrm>
          <a:prstGeom prst="parallelogram">
            <a:avLst>
              <a:gd name="adj" fmla="val 76449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3" name="Параллелограмм 12"/>
          <p:cNvSpPr/>
          <p:nvPr userDrawn="1"/>
        </p:nvSpPr>
        <p:spPr>
          <a:xfrm>
            <a:off x="1179040" y="0"/>
            <a:ext cx="2348844" cy="3698268"/>
          </a:xfrm>
          <a:prstGeom prst="parallelogram">
            <a:avLst>
              <a:gd name="adj" fmla="val 79313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</p:spTree>
    <p:extLst>
      <p:ext uri="{BB962C8B-B14F-4D97-AF65-F5344CB8AC3E}">
        <p14:creationId xmlns:p14="http://schemas.microsoft.com/office/powerpoint/2010/main" val="4235536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00" indent="-252000" algn="l" defTabSz="914400" rtl="0" eaLnBrk="1" latinLnBrk="0" hangingPunct="1"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4000" indent="-252000" algn="l" defTabSz="914400" rtl="0" eaLnBrk="1" latinLnBrk="0" hangingPunct="1"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56000" indent="-252000" algn="l" defTabSz="914400" rtl="0" eaLnBrk="1" latinLnBrk="0" hangingPunct="1"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8000" indent="-252000" algn="l" defTabSz="914400" rtl="0" eaLnBrk="1" latinLnBrk="0" hangingPunct="1"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0000" indent="-252000" algn="l" defTabSz="914400" rtl="0" eaLnBrk="1" latinLnBrk="0" hangingPunct="1"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FFFFFF"/>
            </a:gs>
            <a:gs pos="100000">
              <a:schemeClr val="bg2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69244668-9647-4E8B-BF87-48473A8EA6FD}" type="datetimeFigureOut">
              <a:rPr lang="en-US" smtClean="0"/>
              <a:pPr/>
              <a:t>6/17/2022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i="1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580A9736-4F25-43B4-A06D-BD07743C03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985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7" r:id="rId3"/>
    <p:sldLayoutId id="2147483718" r:id="rId4"/>
    <p:sldLayoutId id="2147483716" r:id="rId5"/>
    <p:sldLayoutId id="2147483738" r:id="rId6"/>
    <p:sldLayoutId id="2147483719" r:id="rId7"/>
    <p:sldLayoutId id="2147483720" r:id="rId8"/>
    <p:sldLayoutId id="2147483725" r:id="rId9"/>
    <p:sldLayoutId id="2147483739" r:id="rId10"/>
  </p:sldLayoutIdLst>
  <p:txStyles>
    <p:titleStyle>
      <a:lvl1pPr algn="l" defTabSz="914400" rtl="0" eaLnBrk="1" latinLnBrk="0" hangingPunct="1">
        <a:spcBef>
          <a:spcPct val="0"/>
        </a:spcBef>
        <a:buNone/>
        <a:defRPr lang="en-US" sz="3000" kern="1200" dirty="0">
          <a:solidFill>
            <a:schemeClr val="accent4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52000" indent="-252000" algn="l" defTabSz="914400" rtl="0" eaLnBrk="1" latinLnBrk="0" hangingPunct="1"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4000" indent="-252000" algn="l" defTabSz="914400" rtl="0" eaLnBrk="1" latinLnBrk="0" hangingPunct="1"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56000" indent="-252000" algn="l" defTabSz="914400" rtl="0" eaLnBrk="1" latinLnBrk="0" hangingPunct="1"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8000" indent="-252000" algn="l" defTabSz="914400" rtl="0" eaLnBrk="1" latinLnBrk="0" hangingPunct="1"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0000" indent="-252000" algn="l" defTabSz="914400" rtl="0" eaLnBrk="1" latinLnBrk="0" hangingPunct="1"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chemeClr val="bg1"/>
            </a:gs>
            <a:gs pos="100000">
              <a:schemeClr val="bg1">
                <a:lumMod val="5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fld id="{69244668-9647-4E8B-BF87-48473A8EA6FD}" type="datetimeFigureOut">
              <a:rPr lang="en-US" smtClean="0"/>
              <a:pPr/>
              <a:t>6/17/2022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i="1">
                <a:solidFill>
                  <a:schemeClr val="tx2"/>
                </a:solidFill>
                <a:latin typeface="+mn-lt"/>
              </a:defRPr>
            </a:lvl1pPr>
          </a:lstStyle>
          <a:p>
            <a:fld id="{580A9736-4F25-43B4-A06D-BD07743C03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3852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</p:sldLayoutIdLst>
  <p:txStyles>
    <p:titleStyle>
      <a:lvl1pPr algn="l" defTabSz="914400" rtl="0" eaLnBrk="1" latinLnBrk="0" hangingPunct="1">
        <a:spcBef>
          <a:spcPct val="0"/>
        </a:spcBef>
        <a:buNone/>
        <a:defRPr lang="en-US" sz="3000" kern="1200" dirty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52000" indent="-252000" algn="l" defTabSz="914400" rtl="0" eaLnBrk="1" latinLnBrk="0" hangingPunct="1"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04000" indent="-252000" algn="l" defTabSz="914400" rtl="0" eaLnBrk="1" latinLnBrk="0" hangingPunct="1"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756000" indent="-252000" algn="l" defTabSz="914400" rtl="0" eaLnBrk="1" latinLnBrk="0" hangingPunct="1"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008000" indent="-252000" algn="l" defTabSz="914400" rtl="0" eaLnBrk="1" latinLnBrk="0" hangingPunct="1"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260000" indent="-252000" algn="l" defTabSz="914400" rtl="0" eaLnBrk="1" latinLnBrk="0" hangingPunct="1"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7" Type="http://schemas.openxmlformats.org/officeDocument/2006/relationships/image" Target="../media/image38.png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11.xml"/><Relationship Id="rId6" Type="http://schemas.openxmlformats.org/officeDocument/2006/relationships/hyperlink" Target="mailto:info@digdes.com" TargetMode="External"/><Relationship Id="rId5" Type="http://schemas.openxmlformats.org/officeDocument/2006/relationships/hyperlink" Target="http://www.digdes.ru/" TargetMode="External"/><Relationship Id="rId4" Type="http://schemas.openxmlformats.org/officeDocument/2006/relationships/image" Target="../media/image37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26" Type="http://schemas.openxmlformats.org/officeDocument/2006/relationships/image" Target="../media/image32.png"/><Relationship Id="rId3" Type="http://schemas.openxmlformats.org/officeDocument/2006/relationships/image" Target="../media/image9.png"/><Relationship Id="rId21" Type="http://schemas.openxmlformats.org/officeDocument/2006/relationships/image" Target="../media/image27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gif"/><Relationship Id="rId25" Type="http://schemas.openxmlformats.org/officeDocument/2006/relationships/image" Target="../media/image31.svg"/><Relationship Id="rId2" Type="http://schemas.openxmlformats.org/officeDocument/2006/relationships/image" Target="../media/image8.jpeg"/><Relationship Id="rId16" Type="http://schemas.openxmlformats.org/officeDocument/2006/relationships/image" Target="../media/image22.gif"/><Relationship Id="rId20" Type="http://schemas.openxmlformats.org/officeDocument/2006/relationships/image" Target="../media/image2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24" Type="http://schemas.openxmlformats.org/officeDocument/2006/relationships/image" Target="../media/image30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23" Type="http://schemas.openxmlformats.org/officeDocument/2006/relationships/image" Target="../media/image29.svg"/><Relationship Id="rId10" Type="http://schemas.openxmlformats.org/officeDocument/2006/relationships/image" Target="../media/image16.jpeg"/><Relationship Id="rId19" Type="http://schemas.openxmlformats.org/officeDocument/2006/relationships/image" Target="../media/image25.gif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Relationship Id="rId22" Type="http://schemas.openxmlformats.org/officeDocument/2006/relationships/image" Target="../media/image28.png"/><Relationship Id="rId27" Type="http://schemas.openxmlformats.org/officeDocument/2006/relationships/image" Target="../media/image33.sv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err="1"/>
              <a:t>Жуковец</a:t>
            </a:r>
            <a:r>
              <a:rPr lang="ru-RU" dirty="0"/>
              <a:t> Юрий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/>
              <a:t>Временные таблицы как наследие перехода с MS SQL. Проблемы, оптимизация, подходы</a:t>
            </a:r>
          </a:p>
        </p:txBody>
      </p:sp>
    </p:spTree>
    <p:extLst>
      <p:ext uri="{BB962C8B-B14F-4D97-AF65-F5344CB8AC3E}">
        <p14:creationId xmlns:p14="http://schemas.microsoft.com/office/powerpoint/2010/main" val="112263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Размышления </a:t>
            </a:r>
            <a:r>
              <a:rPr lang="en-US" dirty="0"/>
              <a:t> - </a:t>
            </a:r>
            <a:r>
              <a:rPr lang="ru-RU" dirty="0"/>
              <a:t>Когда НЕ нужны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1"/>
          </p:nvPr>
        </p:nvSpPr>
        <p:spPr>
          <a:xfrm>
            <a:off x="963648" y="980728"/>
            <a:ext cx="10700971" cy="5327650"/>
          </a:xfrm>
        </p:spPr>
        <p:txBody>
          <a:bodyPr>
            <a:normAutofit fontScale="92500" lnSpcReduction="10000"/>
          </a:bodyPr>
          <a:lstStyle/>
          <a:p>
            <a:r>
              <a:rPr lang="ru-RU" sz="2800" dirty="0"/>
              <a:t>Чистое </a:t>
            </a:r>
            <a:r>
              <a:rPr lang="en-US" sz="2800" dirty="0"/>
              <a:t>OLTP</a:t>
            </a:r>
            <a:endParaRPr lang="ru-RU" sz="2800" dirty="0"/>
          </a:p>
          <a:p>
            <a:pPr lvl="1"/>
            <a:r>
              <a:rPr lang="ru-RU" dirty="0"/>
              <a:t>Построчная вставка</a:t>
            </a:r>
            <a:r>
              <a:rPr lang="en-US" dirty="0"/>
              <a:t>/</a:t>
            </a:r>
            <a:r>
              <a:rPr lang="ru-RU" dirty="0"/>
              <a:t>удаление</a:t>
            </a:r>
            <a:r>
              <a:rPr lang="en-US" dirty="0"/>
              <a:t>/</a:t>
            </a:r>
            <a:r>
              <a:rPr lang="ru-RU" dirty="0"/>
              <a:t>изменение (вообще удаление</a:t>
            </a:r>
            <a:r>
              <a:rPr lang="en-US" dirty="0"/>
              <a:t>/</a:t>
            </a:r>
            <a:r>
              <a:rPr lang="ru-RU" dirty="0"/>
              <a:t>отсутствует)</a:t>
            </a:r>
          </a:p>
          <a:p>
            <a:pPr lvl="1"/>
            <a:r>
              <a:rPr lang="ru-RU" dirty="0"/>
              <a:t>Допустима пакетная заливка средствами БД сразу в конечные таблицы или  статичные аналоги</a:t>
            </a:r>
          </a:p>
          <a:p>
            <a:pPr lvl="1"/>
            <a:r>
              <a:rPr lang="ru-RU" dirty="0"/>
              <a:t>Простое получение данных, в основном построчное</a:t>
            </a:r>
          </a:p>
          <a:p>
            <a:pPr lvl="1"/>
            <a:r>
              <a:rPr lang="ru-RU" dirty="0"/>
              <a:t>Обычно одна</a:t>
            </a:r>
            <a:r>
              <a:rPr lang="en-US" dirty="0"/>
              <a:t>/</a:t>
            </a:r>
            <a:r>
              <a:rPr lang="ru-RU" dirty="0"/>
              <a:t>две</a:t>
            </a:r>
            <a:r>
              <a:rPr lang="en-US" dirty="0"/>
              <a:t> </a:t>
            </a:r>
            <a:r>
              <a:rPr lang="ru-RU" dirty="0"/>
              <a:t>большие таблицы</a:t>
            </a:r>
            <a:r>
              <a:rPr lang="en-US" dirty="0"/>
              <a:t> </a:t>
            </a:r>
            <a:r>
              <a:rPr lang="ru-RU" dirty="0"/>
              <a:t>объектов</a:t>
            </a:r>
          </a:p>
          <a:p>
            <a:pPr lvl="1"/>
            <a:r>
              <a:rPr lang="ru-RU" dirty="0"/>
              <a:t>Простые небольшие</a:t>
            </a:r>
            <a:r>
              <a:rPr lang="en-US" dirty="0"/>
              <a:t> </a:t>
            </a:r>
            <a:r>
              <a:rPr lang="ru-RU" dirty="0"/>
              <a:t>справочники</a:t>
            </a:r>
          </a:p>
          <a:p>
            <a:r>
              <a:rPr lang="ru-RU" sz="2800" dirty="0"/>
              <a:t>Простое получение данных для потребления</a:t>
            </a:r>
          </a:p>
          <a:p>
            <a:pPr lvl="1"/>
            <a:r>
              <a:rPr lang="ru-RU" sz="2100" dirty="0"/>
              <a:t>Получение отображаемых данных совпадает с запросами поиска</a:t>
            </a:r>
          </a:p>
          <a:p>
            <a:pPr lvl="1"/>
            <a:r>
              <a:rPr lang="ru-RU" sz="2100" dirty="0"/>
              <a:t>Отсутствие гибких моделей настройки поиска и отображения</a:t>
            </a:r>
          </a:p>
          <a:p>
            <a:pPr lvl="1"/>
            <a:r>
              <a:rPr lang="ru-RU" sz="2100" dirty="0"/>
              <a:t>Отсутствие дискретной безопасности и ролевых моделей безопасности</a:t>
            </a:r>
          </a:p>
          <a:p>
            <a:pPr lvl="1"/>
            <a:r>
              <a:rPr lang="ru-RU" sz="2100" dirty="0"/>
              <a:t>Отсутствие сложных гибких отчетов</a:t>
            </a:r>
          </a:p>
          <a:p>
            <a:r>
              <a:rPr lang="ru-RU" sz="2800" dirty="0"/>
              <a:t>Допустимы различный </a:t>
            </a:r>
            <a:r>
              <a:rPr lang="ru-RU" sz="2800" dirty="0" err="1"/>
              <a:t>фрэймвоки</a:t>
            </a:r>
            <a:r>
              <a:rPr lang="ru-RU" sz="2800" dirty="0"/>
              <a:t> генераторов скриптов для получения данных (хотя тоже плохо)</a:t>
            </a:r>
          </a:p>
        </p:txBody>
      </p:sp>
    </p:spTree>
    <p:extLst>
      <p:ext uri="{BB962C8B-B14F-4D97-AF65-F5344CB8AC3E}">
        <p14:creationId xmlns:p14="http://schemas.microsoft.com/office/powerpoint/2010/main" val="3817091207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Когда нужны размышления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1"/>
          </p:nvPr>
        </p:nvSpPr>
        <p:spPr>
          <a:xfrm>
            <a:off x="963648" y="980728"/>
            <a:ext cx="10700971" cy="5327650"/>
          </a:xfrm>
        </p:spPr>
        <p:txBody>
          <a:bodyPr>
            <a:normAutofit/>
          </a:bodyPr>
          <a:lstStyle/>
          <a:p>
            <a:r>
              <a:rPr lang="ru-RU" sz="2800" dirty="0"/>
              <a:t>Элементы </a:t>
            </a:r>
            <a:r>
              <a:rPr lang="en-US" sz="2800" dirty="0"/>
              <a:t>OLAP</a:t>
            </a:r>
          </a:p>
          <a:p>
            <a:pPr lvl="1"/>
            <a:r>
              <a:rPr lang="ru-RU" sz="2400" dirty="0"/>
              <a:t>большое количество таблиц больших таблиц:</a:t>
            </a:r>
          </a:p>
          <a:p>
            <a:pPr lvl="2"/>
            <a:r>
              <a:rPr lang="ru-RU" sz="2400" dirty="0"/>
              <a:t>большое количество бизнес объектов сложной структуры</a:t>
            </a:r>
          </a:p>
          <a:p>
            <a:pPr lvl="2"/>
            <a:r>
              <a:rPr lang="ru-RU" sz="2400" dirty="0"/>
              <a:t>бизнес объекты распределены по набору таблиц</a:t>
            </a:r>
          </a:p>
          <a:p>
            <a:pPr lvl="1"/>
            <a:r>
              <a:rPr lang="ru-RU" sz="2400" dirty="0"/>
              <a:t>Модель данных расширяема и гибка</a:t>
            </a:r>
          </a:p>
          <a:p>
            <a:pPr lvl="1"/>
            <a:r>
              <a:rPr lang="ru-RU" sz="2400" dirty="0"/>
              <a:t>Гибкая настройка поиска и отображения</a:t>
            </a:r>
          </a:p>
          <a:p>
            <a:pPr lvl="1"/>
            <a:r>
              <a:rPr lang="ru-RU" sz="2400" dirty="0"/>
              <a:t>Сложная модель безопасности</a:t>
            </a:r>
          </a:p>
          <a:p>
            <a:r>
              <a:rPr lang="ru-RU" sz="2800" dirty="0"/>
              <a:t>Не целесообразность, по вопросам производительности, получения данных полными запросами на клиент (повторные вызовы, </a:t>
            </a:r>
            <a:r>
              <a:rPr lang="ru-RU" sz="2800" dirty="0" err="1"/>
              <a:t>пэйджинг</a:t>
            </a:r>
            <a:r>
              <a:rPr lang="ru-RU" sz="2800" dirty="0"/>
              <a:t> и т.д.)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56128867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Основные сценарии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1"/>
          </p:nvPr>
        </p:nvSpPr>
        <p:spPr>
          <a:xfrm>
            <a:off x="963648" y="980728"/>
            <a:ext cx="10700971" cy="5327650"/>
          </a:xfrm>
        </p:spPr>
        <p:txBody>
          <a:bodyPr>
            <a:normAutofit/>
          </a:bodyPr>
          <a:lstStyle/>
          <a:p>
            <a:r>
              <a:rPr lang="ru-RU" sz="2800" dirty="0"/>
              <a:t>Разделение процесса поиска и отображения – подготовка списка объектов(идентификаторов) для отображения</a:t>
            </a:r>
          </a:p>
          <a:p>
            <a:r>
              <a:rPr lang="ru-RU" sz="2800" dirty="0"/>
              <a:t>Деление сложного запроса на части</a:t>
            </a:r>
          </a:p>
          <a:p>
            <a:r>
              <a:rPr lang="ru-RU" sz="2800" dirty="0"/>
              <a:t>Повторное пере использование набора внутри одного модуля на уровне БД (</a:t>
            </a:r>
            <a:r>
              <a:rPr lang="en-US" sz="2800" dirty="0"/>
              <a:t>MARS</a:t>
            </a:r>
            <a:r>
              <a:rPr lang="ru-RU" sz="2800" dirty="0"/>
              <a:t> + БЛ)</a:t>
            </a:r>
          </a:p>
          <a:p>
            <a:r>
              <a:rPr lang="ru-RU" sz="2800" dirty="0"/>
              <a:t>Передача подготовленного набора между модулями на уровне БД</a:t>
            </a:r>
          </a:p>
          <a:p>
            <a:r>
              <a:rPr lang="ru-RU" sz="2800" dirty="0"/>
              <a:t>Необходимость последовательной обработки приложением</a:t>
            </a:r>
            <a:r>
              <a:rPr lang="en-US" sz="2800" dirty="0"/>
              <a:t>/</a:t>
            </a:r>
            <a:r>
              <a:rPr lang="ru-RU" sz="2800" dirty="0"/>
              <a:t>сервером приложений и передачи результатов этапов на уровень БД</a:t>
            </a:r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62318459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4770" y="188640"/>
            <a:ext cx="10700633" cy="900100"/>
          </a:xfrm>
        </p:spPr>
        <p:txBody>
          <a:bodyPr/>
          <a:lstStyle/>
          <a:p>
            <a:r>
              <a:rPr lang="ru-RU" dirty="0"/>
              <a:t>Отличия - временные объекты - </a:t>
            </a:r>
            <a:r>
              <a:rPr lang="ru-RU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MS SQL</a:t>
            </a:r>
            <a:br>
              <a:rPr lang="ru-RU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dirty="0"/>
            </a:br>
            <a:endParaRPr lang="ru-RU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BE2D6753-B44F-4A58-9D42-EFA08A15D5E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983432" y="908720"/>
            <a:ext cx="10681519" cy="5615905"/>
          </a:xfrm>
        </p:spPr>
        <p:txBody>
          <a:bodyPr/>
          <a:lstStyle/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Табличные переменные</a:t>
            </a: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i="1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declare @ </a:t>
            </a:r>
            <a:r>
              <a:rPr lang="en-US" sz="1600" b="1" i="1" dirty="0" err="1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var_tbl</a:t>
            </a:r>
            <a:r>
              <a:rPr lang="en-US" sz="1600" b="1" i="1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table</a:t>
            </a:r>
            <a:r>
              <a:rPr lang="en-US" sz="1600" i="1" dirty="0">
                <a:ea typeface="Calibri" panose="020F0502020204030204" pitchFamily="34" charset="0"/>
                <a:cs typeface="Times New Roman" panose="02020603050405020304" pitchFamily="18" charset="0"/>
              </a:rPr>
              <a:t>(col1 type, col2 type, …)</a:t>
            </a:r>
            <a:endParaRPr lang="ru-RU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ru-RU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Область  видимости – текущий блок</a:t>
            </a:r>
            <a:r>
              <a:rPr lang="ru-RU" sz="1400" dirty="0">
                <a:ea typeface="Calibri" panose="020F0502020204030204" pitchFamily="34" charset="0"/>
                <a:cs typeface="Times New Roman" panose="02020603050405020304" pitchFamily="18" charset="0"/>
              </a:rPr>
              <a:t> кода/программный объект</a:t>
            </a:r>
          </a:p>
          <a:p>
            <a:pPr marL="742950" lvl="1" indent="-285750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ru-RU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Время жизни – выполнение кода</a:t>
            </a:r>
          </a:p>
          <a:p>
            <a:pPr marL="742950" lvl="1" indent="-285750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ru-RU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Можно передавать как параметр</a:t>
            </a:r>
            <a:endParaRPr lang="en-US" sz="14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Временные таблицы </a:t>
            </a:r>
            <a:r>
              <a:rPr lang="en-US" sz="1600" b="1" i="1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create table # </a:t>
            </a:r>
            <a:r>
              <a:rPr lang="en-US" sz="1600" b="1" i="1" dirty="0" err="1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var_tbl</a:t>
            </a:r>
            <a:r>
              <a:rPr lang="en-US" sz="1600" i="1" dirty="0">
                <a:ea typeface="Calibri" panose="020F0502020204030204" pitchFamily="34" charset="0"/>
                <a:cs typeface="Times New Roman" panose="02020603050405020304" pitchFamily="18" charset="0"/>
              </a:rPr>
              <a:t> (col1 type, col2 type, …)</a:t>
            </a:r>
            <a:endParaRPr lang="ru-RU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ru-RU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Область видимости – текущий блок кода/программный объект и вызовы вложенного кода</a:t>
            </a:r>
            <a:endParaRPr lang="ru-RU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ru-RU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Время жизни – текущее соединение в рамках блока объявления кода</a:t>
            </a:r>
            <a:endParaRPr lang="en-US" sz="14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Физически располагаются в отдельной БД</a:t>
            </a:r>
            <a:endParaRPr lang="en-US" sz="16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Имеют независимую и упрощённую транзакционную нагрузку отличную от основной БД</a:t>
            </a:r>
            <a:endParaRPr lang="ru-RU" sz="1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Возможны идентичные по наименованию временные таблицы во вложенном коде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600" b="1" dirty="0">
                <a:cs typeface="Times New Roman" panose="02020603050405020304" pitchFamily="18" charset="0"/>
              </a:rPr>
              <a:t>Можно обращаться к выше созданной временной таблице – происходит постоянная рекомпиляция модуля</a:t>
            </a:r>
            <a:r>
              <a:rPr lang="en-US" sz="1600" b="1" dirty="0">
                <a:cs typeface="Times New Roman" panose="02020603050405020304" pitchFamily="18" charset="0"/>
              </a:rPr>
              <a:t>/</a:t>
            </a:r>
            <a:r>
              <a:rPr lang="ru-RU" sz="1600" b="1" dirty="0">
                <a:cs typeface="Times New Roman" panose="02020603050405020304" pitchFamily="18" charset="0"/>
              </a:rPr>
              <a:t>блока</a:t>
            </a:r>
            <a:endParaRPr lang="en-US" sz="1600" b="1" dirty="0">
              <a:cs typeface="Times New Roman" panose="02020603050405020304" pitchFamily="18" charset="0"/>
            </a:endParaRPr>
          </a:p>
          <a:p>
            <a:pPr marL="342900" indent="-342900">
              <a:buFont typeface="Symbol" panose="05050102010706020507" pitchFamily="18" charset="2"/>
              <a:buChar char=""/>
            </a:pPr>
            <a:r>
              <a:rPr lang="ru-RU" sz="1600" b="1" dirty="0">
                <a:cs typeface="Times New Roman" panose="02020603050405020304" pitchFamily="18" charset="0"/>
              </a:rPr>
              <a:t>Для отсутствия рекомпиляций временная таблица должна быть создана внутри блока или должна быть передана табличная переменная</a:t>
            </a:r>
          </a:p>
          <a:p>
            <a:pPr marL="342900" indent="-342900">
              <a:buFont typeface="Symbol" panose="05050102010706020507" pitchFamily="18" charset="2"/>
              <a:buChar char=""/>
            </a:pPr>
            <a:r>
              <a:rPr lang="ru-RU" sz="1600" b="1" dirty="0">
                <a:cs typeface="Times New Roman" panose="02020603050405020304" pitchFamily="18" charset="0"/>
              </a:rPr>
              <a:t>При использовании табличных переменных не возможно использование параллельных планов</a:t>
            </a:r>
          </a:p>
          <a:p>
            <a:pPr marL="342900" indent="-342900">
              <a:buFont typeface="Symbol" panose="05050102010706020507" pitchFamily="18" charset="2"/>
              <a:buChar char=""/>
            </a:pPr>
            <a:r>
              <a:rPr lang="ru-RU" sz="1600" b="1" dirty="0">
                <a:cs typeface="Times New Roman" panose="02020603050405020304" pitchFamily="18" charset="0"/>
              </a:rPr>
              <a:t>С 2017 удобно использование </a:t>
            </a:r>
            <a:r>
              <a:rPr lang="en-US" sz="1600" b="1" dirty="0" err="1">
                <a:cs typeface="Times New Roman" panose="02020603050405020304" pitchFamily="18" charset="0"/>
              </a:rPr>
              <a:t>InMemory</a:t>
            </a:r>
            <a:r>
              <a:rPr lang="en-US" sz="1600" b="1" dirty="0">
                <a:cs typeface="Times New Roman" panose="02020603050405020304" pitchFamily="18" charset="0"/>
              </a:rPr>
              <a:t> </a:t>
            </a:r>
            <a:r>
              <a:rPr lang="ru-RU" sz="1600" b="1" dirty="0">
                <a:cs typeface="Times New Roman" panose="02020603050405020304" pitchFamily="18" charset="0"/>
              </a:rPr>
              <a:t>таблиц и переменных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ru-RU" sz="1600" b="1" dirty="0"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9617673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4770" y="188640"/>
            <a:ext cx="10700633" cy="900100"/>
          </a:xfrm>
        </p:spPr>
        <p:txBody>
          <a:bodyPr/>
          <a:lstStyle/>
          <a:p>
            <a:r>
              <a:rPr lang="ru-RU" dirty="0"/>
              <a:t>Отличия - временные объекты - </a:t>
            </a:r>
            <a:r>
              <a:rPr lang="en-US" sz="3200" b="1" dirty="0">
                <a:latin typeface="Calibri" panose="020F0502020204030204" pitchFamily="34" charset="0"/>
                <a:cs typeface="Times New Roman" panose="02020603050405020304" pitchFamily="18" charset="0"/>
              </a:rPr>
              <a:t>PG</a:t>
            </a:r>
            <a:r>
              <a:rPr lang="ru-RU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SQL</a:t>
            </a:r>
            <a:br>
              <a:rPr lang="ru-RU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dirty="0"/>
            </a:br>
            <a:endParaRPr lang="ru-RU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A3F5F20C-314F-4E89-9D30-2FDBA1741BB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45514" y="873125"/>
            <a:ext cx="10700971" cy="5111750"/>
          </a:xfrm>
        </p:spPr>
        <p:txBody>
          <a:bodyPr/>
          <a:lstStyle/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Временные таблицы </a:t>
            </a:r>
            <a:r>
              <a:rPr lang="en-US" sz="1600" b="1" i="1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create temporary table </a:t>
            </a:r>
            <a:r>
              <a:rPr lang="en-US" sz="1600" b="1" i="1" dirty="0" err="1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var_tbl</a:t>
            </a:r>
            <a:r>
              <a:rPr lang="en-US" sz="1600" i="1" dirty="0">
                <a:ea typeface="Calibri" panose="020F0502020204030204" pitchFamily="34" charset="0"/>
                <a:cs typeface="Times New Roman" panose="02020603050405020304" pitchFamily="18" charset="0"/>
              </a:rPr>
              <a:t>(col1 type, col2 type, …)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Время жизни и область видимости </a:t>
            </a: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ru-RU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текущее соединение с момента создания и до закрытия соединения</a:t>
            </a:r>
            <a:r>
              <a:rPr lang="en-US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или транзакции (</a:t>
            </a:r>
            <a:r>
              <a:rPr lang="en-US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DROP ON COMMIT</a:t>
            </a:r>
            <a:r>
              <a:rPr lang="ru-RU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16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Надо учитывать наличие таблицы в нижележащем коде </a:t>
            </a: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– нельзя создать временную таблицу с таким же наименованием</a:t>
            </a:r>
            <a:endParaRPr lang="en-US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Физически располагаются в той же БД и фактически являются полным аналогом обычным таблицам</a:t>
            </a: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846900" lvl="2" indent="-342900">
              <a:buFont typeface="Symbol" panose="05050102010706020507" pitchFamily="18" charset="2"/>
              <a:buChar char=""/>
            </a:pPr>
            <a:r>
              <a:rPr lang="ru-RU" sz="1600" dirty="0">
                <a:cs typeface="Times New Roman" panose="02020603050405020304" pitchFamily="18" charset="0"/>
              </a:rPr>
              <a:t>Влияют на системный каталог при создании</a:t>
            </a:r>
            <a:r>
              <a:rPr lang="en-US" sz="1600" dirty="0">
                <a:cs typeface="Times New Roman" panose="02020603050405020304" pitchFamily="18" charset="0"/>
              </a:rPr>
              <a:t>/</a:t>
            </a:r>
            <a:r>
              <a:rPr lang="ru-RU" sz="1600" dirty="0">
                <a:cs typeface="Times New Roman" panose="02020603050405020304" pitchFamily="18" charset="0"/>
              </a:rPr>
              <a:t>удалении</a:t>
            </a:r>
          </a:p>
          <a:p>
            <a:pPr marL="846900" lvl="2" indent="-342900">
              <a:buFont typeface="Symbol" panose="05050102010706020507" pitchFamily="18" charset="2"/>
              <a:buChar char=""/>
            </a:pPr>
            <a:r>
              <a:rPr lang="ru-RU" sz="1600" dirty="0">
                <a:cs typeface="Times New Roman" panose="02020603050405020304" pitchFamily="18" charset="0"/>
              </a:rPr>
              <a:t>Поддерживает </a:t>
            </a:r>
            <a:r>
              <a:rPr lang="en-US" sz="1600" dirty="0">
                <a:cs typeface="Times New Roman" panose="02020603050405020304" pitchFamily="18" charset="0"/>
              </a:rPr>
              <a:t>MVCC</a:t>
            </a:r>
            <a:endParaRPr lang="ru-RU" sz="1600" dirty="0">
              <a:cs typeface="Times New Roman" panose="02020603050405020304" pitchFamily="18" charset="0"/>
            </a:endParaRPr>
          </a:p>
          <a:p>
            <a:pPr marL="846900" lvl="2" indent="-342900">
              <a:buFont typeface="Symbol" panose="05050102010706020507" pitchFamily="18" charset="2"/>
              <a:buChar char=""/>
            </a:pPr>
            <a:r>
              <a:rPr lang="ru-RU" sz="1600" dirty="0">
                <a:cs typeface="Times New Roman" panose="02020603050405020304" pitchFamily="18" charset="0"/>
              </a:rPr>
              <a:t>Такая же транзакционная модель + общий </a:t>
            </a:r>
            <a:r>
              <a:rPr lang="en-US" sz="1600" dirty="0">
                <a:cs typeface="Times New Roman" panose="02020603050405020304" pitchFamily="18" charset="0"/>
              </a:rPr>
              <a:t>WAL</a:t>
            </a:r>
          </a:p>
          <a:p>
            <a:pPr marL="594900" lvl="1" indent="-342900">
              <a:buFont typeface="Symbol" panose="05050102010706020507" pitchFamily="18" charset="2"/>
              <a:buChar char=""/>
            </a:pPr>
            <a:r>
              <a:rPr lang="ru-RU" sz="1600" dirty="0">
                <a:cs typeface="Times New Roman" panose="02020603050405020304" pitchFamily="18" charset="0"/>
              </a:rPr>
              <a:t>Отличия</a:t>
            </a:r>
          </a:p>
          <a:p>
            <a:pPr marL="846900" lvl="2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600" dirty="0">
                <a:cs typeface="Times New Roman" panose="02020603050405020304" pitchFamily="18" charset="0"/>
              </a:rPr>
              <a:t>Отдельная временная схема</a:t>
            </a:r>
          </a:p>
          <a:p>
            <a:pPr marL="846900" lvl="2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600" dirty="0">
                <a:cs typeface="Times New Roman" panose="02020603050405020304" pitchFamily="18" charset="0"/>
              </a:rPr>
              <a:t>Время жизни</a:t>
            </a:r>
          </a:p>
          <a:p>
            <a:pPr marL="846900" lvl="2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600" dirty="0">
                <a:cs typeface="Times New Roman" panose="02020603050405020304" pitchFamily="18" charset="0"/>
              </a:rPr>
              <a:t>Нет </a:t>
            </a:r>
            <a:r>
              <a:rPr lang="ru-RU" sz="1600" dirty="0" err="1">
                <a:cs typeface="Times New Roman" panose="02020603050405020304" pitchFamily="18" charset="0"/>
              </a:rPr>
              <a:t>автопересчета</a:t>
            </a:r>
            <a:r>
              <a:rPr lang="ru-RU" sz="1600" dirty="0">
                <a:cs typeface="Times New Roman" panose="02020603050405020304" pitchFamily="18" charset="0"/>
              </a:rPr>
              <a:t> статистики</a:t>
            </a:r>
          </a:p>
          <a:p>
            <a:pPr marL="846900" lvl="2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600" dirty="0">
                <a:cs typeface="Times New Roman" panose="02020603050405020304" pitchFamily="18" charset="0"/>
              </a:rPr>
              <a:t>Нет </a:t>
            </a:r>
            <a:r>
              <a:rPr lang="ru-RU" sz="1600" dirty="0" err="1">
                <a:cs typeface="Times New Roman" panose="02020603050405020304" pitchFamily="18" charset="0"/>
              </a:rPr>
              <a:t>автовакуума</a:t>
            </a:r>
            <a:endParaRPr lang="ru-RU" sz="1600" dirty="0">
              <a:cs typeface="Times New Roman" panose="02020603050405020304" pitchFamily="18" charset="0"/>
            </a:endParaRPr>
          </a:p>
          <a:p>
            <a:pPr marL="342900" indent="-342900">
              <a:buFont typeface="Symbol" panose="05050102010706020507" pitchFamily="18" charset="2"/>
              <a:buChar char=""/>
            </a:pPr>
            <a:r>
              <a:rPr lang="ru-RU" sz="1600" b="1" dirty="0">
                <a:cs typeface="Times New Roman" panose="02020603050405020304" pitchFamily="18" charset="0"/>
              </a:rPr>
              <a:t>Есть оптимизации  от </a:t>
            </a:r>
            <a:r>
              <a:rPr lang="en-US" sz="1600" b="1" dirty="0">
                <a:cs typeface="Times New Roman" panose="02020603050405020304" pitchFamily="18" charset="0"/>
              </a:rPr>
              <a:t>Postgres Prof</a:t>
            </a:r>
            <a:endParaRPr lang="ru-RU" sz="1600" b="1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2543605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Моменты оптимизаций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1"/>
          </p:nvPr>
        </p:nvSpPr>
        <p:spPr>
          <a:xfrm>
            <a:off x="963980" y="1196752"/>
            <a:ext cx="10604133" cy="5327873"/>
          </a:xfrm>
        </p:spPr>
        <p:txBody>
          <a:bodyPr>
            <a:normAutofit/>
          </a:bodyPr>
          <a:lstStyle/>
          <a:p>
            <a:pPr lvl="0"/>
            <a:r>
              <a:rPr lang="ru-RU" b="1" dirty="0"/>
              <a:t>Максимально понизить частоту создания</a:t>
            </a:r>
          </a:p>
          <a:p>
            <a:pPr lvl="1"/>
            <a:r>
              <a:rPr lang="ru-RU" b="1" dirty="0"/>
              <a:t>Проверить существование – есть</a:t>
            </a:r>
            <a:r>
              <a:rPr lang="en-US" b="1" dirty="0"/>
              <a:t>:</a:t>
            </a:r>
            <a:r>
              <a:rPr lang="ru-RU" b="1" dirty="0"/>
              <a:t> зачистить, нет</a:t>
            </a:r>
            <a:r>
              <a:rPr lang="en-US" b="1" dirty="0"/>
              <a:t>:</a:t>
            </a:r>
            <a:r>
              <a:rPr lang="ru-RU" b="1" dirty="0"/>
              <a:t> создать в текущем соединении</a:t>
            </a:r>
            <a:r>
              <a:rPr lang="en-US" b="1" dirty="0"/>
              <a:t>/</a:t>
            </a:r>
            <a:r>
              <a:rPr lang="ru-RU" b="1" dirty="0"/>
              <a:t>блоке</a:t>
            </a:r>
          </a:p>
          <a:p>
            <a:pPr lvl="1"/>
            <a:r>
              <a:rPr lang="ru-RU" b="1" dirty="0"/>
              <a:t>В провайдере выставить параметр не закрытия соединения при его «закрытии» и возврате в </a:t>
            </a:r>
            <a:r>
              <a:rPr lang="en-US" b="1" dirty="0" err="1"/>
              <a:t>npg</a:t>
            </a:r>
            <a:r>
              <a:rPr lang="en-US" b="1" dirty="0"/>
              <a:t> </a:t>
            </a:r>
            <a:r>
              <a:rPr lang="ru-RU" b="1" dirty="0"/>
              <a:t>пул</a:t>
            </a:r>
            <a:r>
              <a:rPr lang="en-US" b="1" dirty="0"/>
              <a:t> (</a:t>
            </a:r>
            <a:r>
              <a:rPr lang="en-US" b="1" dirty="0">
                <a:solidFill>
                  <a:srgbClr val="00B0F0"/>
                </a:solidFill>
              </a:rPr>
              <a:t>No Reset On Close</a:t>
            </a:r>
            <a:r>
              <a:rPr lang="en-US" b="1" dirty="0"/>
              <a:t>) – </a:t>
            </a:r>
            <a:r>
              <a:rPr lang="ru-RU" b="1" dirty="0"/>
              <a:t>изначально было выявлено потребление данным событием примерно 20-40% трафика и ресурсов</a:t>
            </a:r>
            <a:r>
              <a:rPr lang="en-US" b="1" dirty="0"/>
              <a:t> </a:t>
            </a:r>
            <a:r>
              <a:rPr lang="ru-RU" b="1" dirty="0"/>
              <a:t>по простым запросам</a:t>
            </a:r>
          </a:p>
          <a:p>
            <a:pPr lvl="1"/>
            <a:r>
              <a:rPr lang="ru-RU" b="1" dirty="0"/>
              <a:t>Выверить весь код что бы каждый модуль имел собственное название временной таблицы с унификацией по структуре</a:t>
            </a:r>
          </a:p>
          <a:p>
            <a:r>
              <a:rPr lang="ru-RU" b="1" dirty="0"/>
              <a:t>Максимально понизить время и частоту компиляции запросов при этом добиться что бы план был ожидаем</a:t>
            </a:r>
          </a:p>
          <a:p>
            <a:pPr lvl="1"/>
            <a:r>
              <a:rPr lang="en-US" b="1" dirty="0"/>
              <a:t>Analyze </a:t>
            </a:r>
            <a:r>
              <a:rPr lang="ru-RU" b="1" dirty="0"/>
              <a:t>временная таблица из кода</a:t>
            </a:r>
          </a:p>
        </p:txBody>
      </p:sp>
    </p:spTree>
    <p:extLst>
      <p:ext uri="{BB962C8B-B14F-4D97-AF65-F5344CB8AC3E}">
        <p14:creationId xmlns:p14="http://schemas.microsoft.com/office/powerpoint/2010/main" val="1063441475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Проблемы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1"/>
          </p:nvPr>
        </p:nvSpPr>
        <p:spPr>
          <a:xfrm>
            <a:off x="963980" y="1052736"/>
            <a:ext cx="10604133" cy="5471889"/>
          </a:xfrm>
        </p:spPr>
        <p:txBody>
          <a:bodyPr>
            <a:normAutofit/>
          </a:bodyPr>
          <a:lstStyle/>
          <a:p>
            <a:pPr lvl="0"/>
            <a:r>
              <a:rPr lang="ru-RU" b="1" dirty="0"/>
              <a:t>Удаления</a:t>
            </a:r>
          </a:p>
          <a:p>
            <a:pPr lvl="1"/>
            <a:r>
              <a:rPr lang="ru-RU" b="1" dirty="0"/>
              <a:t>Сначала делали </a:t>
            </a:r>
            <a:r>
              <a:rPr lang="en-US" b="1" dirty="0">
                <a:solidFill>
                  <a:srgbClr val="00B0F0"/>
                </a:solidFill>
              </a:rPr>
              <a:t>TRUNCATE</a:t>
            </a:r>
            <a:r>
              <a:rPr lang="ru-RU" b="1" dirty="0">
                <a:solidFill>
                  <a:srgbClr val="00B0F0"/>
                </a:solidFill>
              </a:rPr>
              <a:t> </a:t>
            </a:r>
            <a:r>
              <a:rPr lang="en-US" b="1" dirty="0">
                <a:solidFill>
                  <a:srgbClr val="00B0F0"/>
                </a:solidFill>
              </a:rPr>
              <a:t>[RESTART IDENTITY]</a:t>
            </a:r>
            <a:r>
              <a:rPr lang="ru-RU" b="1" dirty="0"/>
              <a:t> (в </a:t>
            </a:r>
            <a:r>
              <a:rPr lang="en-US" b="1" dirty="0"/>
              <a:t>MS </a:t>
            </a:r>
            <a:r>
              <a:rPr lang="ru-RU" b="1" dirty="0"/>
              <a:t>быстро)</a:t>
            </a:r>
          </a:p>
          <a:p>
            <a:pPr lvl="2"/>
            <a:r>
              <a:rPr lang="ru-RU" b="1" dirty="0"/>
              <a:t>Долго – до 500мс</a:t>
            </a:r>
          </a:p>
          <a:p>
            <a:pPr lvl="2"/>
            <a:r>
              <a:rPr lang="ru-RU" b="1" dirty="0"/>
              <a:t>Ресурсоемко</a:t>
            </a:r>
          </a:p>
          <a:p>
            <a:pPr lvl="1"/>
            <a:r>
              <a:rPr lang="ru-RU" b="1" dirty="0"/>
              <a:t>Заменили на </a:t>
            </a:r>
            <a:r>
              <a:rPr lang="en-US" b="1" dirty="0">
                <a:solidFill>
                  <a:srgbClr val="00B0F0"/>
                </a:solidFill>
              </a:rPr>
              <a:t>DELETE (+ alter sequence </a:t>
            </a:r>
            <a:r>
              <a:rPr lang="en-US" b="1" dirty="0" err="1">
                <a:solidFill>
                  <a:srgbClr val="00B0F0"/>
                </a:solidFill>
              </a:rPr>
              <a:t>pg_get_serial_sequence</a:t>
            </a:r>
            <a:r>
              <a:rPr lang="en-US" b="1" dirty="0">
                <a:solidFill>
                  <a:srgbClr val="00B0F0"/>
                </a:solidFill>
              </a:rPr>
              <a:t>('</a:t>
            </a:r>
            <a:r>
              <a:rPr lang="ru-RU" b="1" dirty="0">
                <a:solidFill>
                  <a:srgbClr val="00B0F0"/>
                </a:solidFill>
              </a:rPr>
              <a:t>таблица</a:t>
            </a:r>
            <a:r>
              <a:rPr lang="en-US" b="1" dirty="0">
                <a:solidFill>
                  <a:srgbClr val="00B0F0"/>
                </a:solidFill>
              </a:rPr>
              <a:t>', 'serial </a:t>
            </a:r>
            <a:r>
              <a:rPr lang="ru-RU" b="1" dirty="0">
                <a:solidFill>
                  <a:srgbClr val="00B0F0"/>
                </a:solidFill>
              </a:rPr>
              <a:t>столбец </a:t>
            </a:r>
            <a:r>
              <a:rPr lang="en-US" b="1" dirty="0">
                <a:solidFill>
                  <a:srgbClr val="00B0F0"/>
                </a:solidFill>
              </a:rPr>
              <a:t>') restart with </a:t>
            </a:r>
            <a:r>
              <a:rPr lang="ru-RU" b="1" dirty="0">
                <a:solidFill>
                  <a:srgbClr val="00B0F0"/>
                </a:solidFill>
              </a:rPr>
              <a:t>1</a:t>
            </a:r>
            <a:r>
              <a:rPr lang="en-US" b="1" dirty="0">
                <a:solidFill>
                  <a:srgbClr val="00B0F0"/>
                </a:solidFill>
              </a:rPr>
              <a:t>)</a:t>
            </a:r>
            <a:r>
              <a:rPr lang="ru-RU" b="1" dirty="0"/>
              <a:t> (в </a:t>
            </a:r>
            <a:r>
              <a:rPr lang="en-US" b="1" dirty="0"/>
              <a:t>MS </a:t>
            </a:r>
            <a:r>
              <a:rPr lang="ru-RU" b="1" dirty="0"/>
              <a:t>медленно)</a:t>
            </a:r>
          </a:p>
          <a:p>
            <a:pPr lvl="2"/>
            <a:r>
              <a:rPr lang="ru-RU" b="1" dirty="0"/>
              <a:t>Быстро и легко</a:t>
            </a:r>
          </a:p>
          <a:p>
            <a:pPr lvl="2"/>
            <a:r>
              <a:rPr lang="ru-RU" b="1" dirty="0"/>
              <a:t>Но начала плыть память и планы</a:t>
            </a:r>
          </a:p>
          <a:p>
            <a:pPr lvl="3"/>
            <a:r>
              <a:rPr lang="ru-RU" b="1" dirty="0"/>
              <a:t>Временные таблицы в адресном пространстве процесса</a:t>
            </a:r>
          </a:p>
          <a:p>
            <a:pPr lvl="3"/>
            <a:r>
              <a:rPr lang="ru-RU" b="1" dirty="0"/>
              <a:t>Копиться </a:t>
            </a:r>
            <a:r>
              <a:rPr lang="en-US" b="1" dirty="0"/>
              <a:t>dead tuples</a:t>
            </a:r>
          </a:p>
          <a:p>
            <a:r>
              <a:rPr lang="ru-RU" b="1" dirty="0"/>
              <a:t>Сбора статистики</a:t>
            </a:r>
          </a:p>
          <a:p>
            <a:pPr lvl="1"/>
            <a:r>
              <a:rPr lang="en-US" b="1" dirty="0"/>
              <a:t>Analyze </a:t>
            </a:r>
            <a:r>
              <a:rPr lang="ru-RU" b="1" dirty="0"/>
              <a:t>в рамках функций после изменения данных во временной таблице не имеет смысла</a:t>
            </a:r>
          </a:p>
          <a:p>
            <a:pPr lvl="2"/>
            <a:r>
              <a:rPr lang="ru-RU" b="1" dirty="0"/>
              <a:t>Выведение части кода в динамик внутри функций</a:t>
            </a:r>
          </a:p>
        </p:txBody>
      </p:sp>
    </p:spTree>
    <p:extLst>
      <p:ext uri="{BB962C8B-B14F-4D97-AF65-F5344CB8AC3E}">
        <p14:creationId xmlns:p14="http://schemas.microsoft.com/office/powerpoint/2010/main" val="1019675244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Решение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1"/>
          </p:nvPr>
        </p:nvSpPr>
        <p:spPr>
          <a:xfrm>
            <a:off x="963980" y="1052736"/>
            <a:ext cx="10604133" cy="5471889"/>
          </a:xfrm>
        </p:spPr>
        <p:txBody>
          <a:bodyPr>
            <a:normAutofit/>
          </a:bodyPr>
          <a:lstStyle/>
          <a:p>
            <a:r>
              <a:rPr lang="ru-RU" b="1" dirty="0"/>
              <a:t>функция </a:t>
            </a:r>
            <a:r>
              <a:rPr lang="en-US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truncate_temporary_table</a:t>
            </a:r>
            <a:endParaRPr lang="ru-RU" b="1" dirty="0"/>
          </a:p>
          <a:p>
            <a:pPr lvl="1"/>
            <a:r>
              <a:rPr lang="en-US" dirty="0" err="1"/>
              <a:t>current_setting</a:t>
            </a:r>
            <a:r>
              <a:rPr lang="en-US" dirty="0"/>
              <a:t>('</a:t>
            </a:r>
            <a:r>
              <a:rPr lang="en-US" dirty="0" err="1"/>
              <a:t>dv.table_temporary_truncate</a:t>
            </a:r>
            <a:r>
              <a:rPr lang="en-US" dirty="0"/>
              <a:t>', true)/</a:t>
            </a:r>
            <a:r>
              <a:rPr lang="en-US" dirty="0" err="1"/>
              <a:t>set_config</a:t>
            </a:r>
            <a:r>
              <a:rPr lang="en-US" dirty="0"/>
              <a:t>( '</a:t>
            </a:r>
            <a:r>
              <a:rPr lang="en-US" dirty="0" err="1"/>
              <a:t>dv.table_temporary_truncate</a:t>
            </a:r>
            <a:r>
              <a:rPr lang="en-US" dirty="0"/>
              <a:t>', </a:t>
            </a:r>
            <a:r>
              <a:rPr lang="en-US" dirty="0" err="1"/>
              <a:t>clock_timestamp</a:t>
            </a:r>
            <a:r>
              <a:rPr lang="en-US" dirty="0"/>
              <a:t>()::text, false)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lvl="1"/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for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val_relname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in (select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c.relname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from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pg_class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c where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c.relnamespace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=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pg_my_temp_schema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() and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c.relkind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= 'r' and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pg_stat_get_dead_tuples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(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c.oid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) &gt; 10000)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ru-RU" sz="2800" b="1" dirty="0"/>
              <a:t>Вызов</a:t>
            </a:r>
            <a:r>
              <a:rPr lang="en-US" sz="2800" b="1" dirty="0"/>
              <a:t> </a:t>
            </a:r>
            <a:r>
              <a:rPr lang="ru-RU" sz="2800" b="1" dirty="0"/>
              <a:t>в узловых асинхронных точках работы с соединением</a:t>
            </a:r>
            <a:endParaRPr lang="en-US" sz="2800" b="1" dirty="0"/>
          </a:p>
          <a:p>
            <a:r>
              <a:rPr lang="ru-RU" sz="2800" b="1" dirty="0"/>
              <a:t>вызов в рамках одной транзакции(функции) не имеет смысла</a:t>
            </a:r>
          </a:p>
          <a:p>
            <a:pPr lvl="2"/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117622086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Замена временных объектов</a:t>
            </a:r>
            <a:r>
              <a:rPr lang="en-US" dirty="0"/>
              <a:t> -</a:t>
            </a:r>
            <a:r>
              <a:rPr lang="ru-RU" dirty="0"/>
              <a:t> массивы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1"/>
          </p:nvPr>
        </p:nvSpPr>
        <p:spPr>
          <a:xfrm>
            <a:off x="911424" y="980728"/>
            <a:ext cx="10604133" cy="5327873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ru-RU" sz="2800" b="1" dirty="0"/>
              <a:t>Вместо простых табличных переменных – массивы</a:t>
            </a:r>
          </a:p>
          <a:p>
            <a:pPr lvl="1"/>
            <a:r>
              <a:rPr lang="ru-RU" sz="2400" b="1" dirty="0"/>
              <a:t>Когда можно упростить таблицу до одного столбца</a:t>
            </a:r>
          </a:p>
          <a:p>
            <a:pPr lvl="1"/>
            <a:r>
              <a:rPr lang="ru-RU" sz="2400" b="1" dirty="0"/>
              <a:t>Подходит для разделенных сценариев поиска объектов и последующего отображения</a:t>
            </a:r>
          </a:p>
          <a:p>
            <a:pPr lvl="1"/>
            <a:r>
              <a:rPr lang="en-US" sz="2600" b="1" dirty="0"/>
              <a:t>declare </a:t>
            </a:r>
            <a:r>
              <a:rPr lang="en-US" sz="2600" b="1" dirty="0" err="1"/>
              <a:t>val_array</a:t>
            </a:r>
            <a:r>
              <a:rPr lang="en-US" sz="2600" b="1" dirty="0"/>
              <a:t> </a:t>
            </a:r>
            <a:r>
              <a:rPr lang="ru-RU" sz="2600" b="1" dirty="0"/>
              <a:t>тип</a:t>
            </a:r>
            <a:r>
              <a:rPr lang="en-US" sz="2600" b="1" dirty="0"/>
              <a:t>[];</a:t>
            </a:r>
            <a:endParaRPr lang="ru-RU" sz="2600" b="1" dirty="0"/>
          </a:p>
          <a:p>
            <a:pPr marL="252000" lvl="1" indent="0">
              <a:buNone/>
            </a:pPr>
            <a:r>
              <a:rPr lang="en-US" sz="2600" b="1" dirty="0"/>
              <a:t>begin</a:t>
            </a:r>
            <a:endParaRPr lang="ru-RU" sz="2600" b="1" dirty="0"/>
          </a:p>
          <a:p>
            <a:pPr marL="252000" lvl="1" indent="0">
              <a:buNone/>
            </a:pPr>
            <a:r>
              <a:rPr lang="ru-RU" sz="2800" dirty="0"/>
              <a:t>…</a:t>
            </a:r>
            <a:endParaRPr lang="en-US" sz="2800" dirty="0"/>
          </a:p>
          <a:p>
            <a:pPr marL="252000" lvl="1" indent="0">
              <a:buNone/>
            </a:pPr>
            <a:r>
              <a:rPr lang="en-US" sz="2600" b="1" dirty="0" err="1"/>
              <a:t>val_array</a:t>
            </a:r>
            <a:r>
              <a:rPr lang="en-US" sz="2600" b="1" dirty="0"/>
              <a:t> = array(select “Key” from …);</a:t>
            </a:r>
            <a:endParaRPr lang="ru-RU" sz="2600" b="1" dirty="0"/>
          </a:p>
          <a:p>
            <a:pPr marL="252000" lvl="1" indent="0">
              <a:buNone/>
            </a:pPr>
            <a:r>
              <a:rPr lang="ru-RU" sz="2600" b="1" dirty="0"/>
              <a:t>…</a:t>
            </a:r>
            <a:endParaRPr lang="en-US" sz="2600" b="1" dirty="0"/>
          </a:p>
          <a:p>
            <a:pPr marL="252000" lvl="1" indent="0">
              <a:buNone/>
            </a:pPr>
            <a:r>
              <a:rPr lang="en-US" sz="2600" b="1" dirty="0"/>
              <a:t>return query</a:t>
            </a:r>
          </a:p>
          <a:p>
            <a:pPr marL="252000" lvl="1" indent="0">
              <a:buNone/>
            </a:pPr>
            <a:r>
              <a:rPr lang="en-US" sz="2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select </a:t>
            </a:r>
            <a:r>
              <a:rPr lang="en-US" sz="2600" b="1" dirty="0"/>
              <a:t>...</a:t>
            </a:r>
            <a:endParaRPr lang="en-US" sz="2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252000" lvl="1" indent="0">
              <a:buNone/>
            </a:pPr>
            <a:r>
              <a:rPr lang="en-US" sz="2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from </a:t>
            </a:r>
            <a:r>
              <a:rPr lang="en-US" sz="2600" b="1" dirty="0"/>
              <a:t>table </a:t>
            </a:r>
          </a:p>
          <a:p>
            <a:pPr marL="252000" lvl="1" indent="0">
              <a:buNone/>
            </a:pPr>
            <a:r>
              <a:rPr lang="en-US" sz="2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where</a:t>
            </a:r>
            <a:r>
              <a:rPr lang="en-US" sz="2600" b="1" dirty="0"/>
              <a:t> </a:t>
            </a:r>
            <a:r>
              <a:rPr lang="en-US" sz="2600" b="1" dirty="0" err="1"/>
              <a:t>table.”Key</a:t>
            </a:r>
            <a:r>
              <a:rPr lang="en-US" sz="2600" b="1" dirty="0"/>
              <a:t>” =any(</a:t>
            </a:r>
            <a:r>
              <a:rPr lang="en-US" sz="2600" b="1" dirty="0" err="1"/>
              <a:t>val_array</a:t>
            </a:r>
            <a:r>
              <a:rPr lang="en-US" sz="2600" b="1" dirty="0"/>
              <a:t>);</a:t>
            </a:r>
            <a:endParaRPr lang="ru-RU" sz="2600" b="1" dirty="0"/>
          </a:p>
          <a:p>
            <a:pPr lvl="1"/>
            <a:endParaRPr lang="ru-RU" sz="2600" b="1" dirty="0"/>
          </a:p>
          <a:p>
            <a:pPr marL="252000" lvl="1" indent="0">
              <a:buNone/>
            </a:pPr>
            <a:endParaRPr lang="ru-RU" sz="1600" b="1" dirty="0"/>
          </a:p>
          <a:p>
            <a:pPr lvl="0"/>
            <a:endParaRPr lang="ru-RU" sz="2000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6639205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Замена временных объектов – статичные таблицы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1"/>
          </p:nvPr>
        </p:nvSpPr>
        <p:spPr>
          <a:xfrm>
            <a:off x="911424" y="980728"/>
            <a:ext cx="10604133" cy="5327873"/>
          </a:xfrm>
        </p:spPr>
        <p:txBody>
          <a:bodyPr>
            <a:normAutofit lnSpcReduction="10000"/>
          </a:bodyPr>
          <a:lstStyle/>
          <a:p>
            <a:r>
              <a:rPr lang="en-US" sz="2800" b="1" dirty="0" err="1">
                <a:solidFill>
                  <a:srgbClr val="0070C0"/>
                </a:solidFill>
              </a:rPr>
              <a:t>nologged</a:t>
            </a:r>
            <a:r>
              <a:rPr lang="en-US" sz="2800" b="1" dirty="0"/>
              <a:t> </a:t>
            </a:r>
            <a:r>
              <a:rPr lang="ru-RU" sz="2800" b="1" dirty="0"/>
              <a:t>таблицы для временного хранения данных</a:t>
            </a:r>
            <a:endParaRPr lang="en-US" sz="2800" b="1" dirty="0"/>
          </a:p>
          <a:p>
            <a:pPr lvl="1"/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create unlogged table if not exists</a:t>
            </a:r>
            <a:r>
              <a:rPr lang="en-US" sz="2800" dirty="0"/>
              <a:t> table(</a:t>
            </a:r>
            <a:r>
              <a:rPr lang="en-US" sz="2800" dirty="0" err="1"/>
              <a:t>pid</a:t>
            </a:r>
            <a:r>
              <a:rPr lang="en-US" sz="2800" dirty="0"/>
              <a:t>/</a:t>
            </a:r>
            <a:r>
              <a:rPr lang="ru-RU" sz="2800" dirty="0"/>
              <a:t>ключ</a:t>
            </a:r>
            <a:r>
              <a:rPr lang="en-US" sz="2800" dirty="0"/>
              <a:t> integer not null 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default(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pg_backend_pid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())</a:t>
            </a:r>
            <a:r>
              <a:rPr lang="en-US" sz="2800" dirty="0"/>
              <a:t>, </a:t>
            </a:r>
            <a:r>
              <a:rPr lang="ru-RU" sz="2800" dirty="0"/>
              <a:t>прочие поля</a:t>
            </a:r>
            <a:r>
              <a:rPr lang="en-US" sz="2800" dirty="0"/>
              <a:t>) with (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vacuum_truncate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/>
              <a:t>= off,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autovacuum_analyze_scale_factor</a:t>
            </a:r>
            <a:r>
              <a:rPr lang="en-US" sz="2800" dirty="0"/>
              <a:t> = 0.0005)</a:t>
            </a:r>
          </a:p>
          <a:p>
            <a:pPr lvl="1"/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create index if not exists</a:t>
            </a:r>
            <a:r>
              <a:rPr lang="en-US" sz="2800" dirty="0"/>
              <a:t> </a:t>
            </a:r>
            <a:r>
              <a:rPr lang="en-US" sz="2800" dirty="0" err="1"/>
              <a:t>tmp_table_rows_ix_pid</a:t>
            </a:r>
            <a:r>
              <a:rPr lang="en-US" sz="2800" dirty="0"/>
              <a:t> on table(</a:t>
            </a:r>
            <a:r>
              <a:rPr lang="en-US" sz="2800" dirty="0" err="1"/>
              <a:t>pid</a:t>
            </a:r>
            <a:r>
              <a:rPr lang="en-US" sz="2800" dirty="0"/>
              <a:t>, …) include (</a:t>
            </a:r>
            <a:r>
              <a:rPr lang="ru-RU" sz="2800" dirty="0"/>
              <a:t>все прочие поля</a:t>
            </a:r>
            <a:r>
              <a:rPr lang="en-US" sz="2800" dirty="0"/>
              <a:t>);</a:t>
            </a:r>
            <a:endParaRPr lang="ru-RU" sz="2800" dirty="0"/>
          </a:p>
          <a:p>
            <a:pPr lvl="1"/>
            <a:r>
              <a:rPr lang="ru-RU" sz="2800" b="1" dirty="0"/>
              <a:t>В коде везде надо учитывать </a:t>
            </a:r>
            <a:r>
              <a:rPr lang="en-US" sz="2800" b="1" dirty="0" err="1"/>
              <a:t>pid</a:t>
            </a:r>
            <a:r>
              <a:rPr lang="en-US" sz="2800" b="1" dirty="0"/>
              <a:t>/</a:t>
            </a:r>
            <a:r>
              <a:rPr lang="ru-RU" sz="2800" b="1" dirty="0"/>
              <a:t>ключ</a:t>
            </a:r>
            <a:endParaRPr lang="en-US" sz="2800" b="1" dirty="0"/>
          </a:p>
          <a:p>
            <a:pPr lvl="1"/>
            <a:r>
              <a:rPr lang="ru-RU" sz="2800" b="1" dirty="0"/>
              <a:t>Предварительно удалять данные по </a:t>
            </a:r>
            <a:r>
              <a:rPr lang="en-US" sz="2800" b="1" dirty="0" err="1"/>
              <a:t>pid</a:t>
            </a:r>
            <a:r>
              <a:rPr lang="en-US" sz="2800" b="1" dirty="0"/>
              <a:t>/</a:t>
            </a:r>
            <a:r>
              <a:rPr lang="ru-RU" sz="2800" b="1" dirty="0"/>
              <a:t>ключ</a:t>
            </a:r>
          </a:p>
          <a:p>
            <a:pPr lvl="1"/>
            <a:r>
              <a:rPr lang="ru-RU" sz="2800" b="1" dirty="0"/>
              <a:t>Сервисный </a:t>
            </a:r>
            <a:r>
              <a:rPr lang="en-US" sz="2800" b="1" dirty="0"/>
              <a:t>job </a:t>
            </a:r>
            <a:r>
              <a:rPr lang="ru-RU" sz="2800" b="1" dirty="0"/>
              <a:t>для удаления старых данных</a:t>
            </a:r>
            <a:r>
              <a:rPr lang="en-US" sz="2800" b="1" dirty="0"/>
              <a:t>/</a:t>
            </a:r>
            <a:r>
              <a:rPr lang="ru-RU" sz="2800" b="1" dirty="0"/>
              <a:t>ключ</a:t>
            </a:r>
          </a:p>
          <a:p>
            <a:pPr lvl="1"/>
            <a:r>
              <a:rPr lang="ru-RU" sz="2800" b="1" dirty="0"/>
              <a:t>Для </a:t>
            </a:r>
            <a:r>
              <a:rPr lang="en-US" sz="2800" b="1" dirty="0"/>
              <a:t>RO </a:t>
            </a:r>
            <a:r>
              <a:rPr lang="ru-RU" sz="2800" b="1" dirty="0"/>
              <a:t>кода можно </a:t>
            </a:r>
            <a:r>
              <a:rPr lang="en-US" sz="2800" b="1" dirty="0"/>
              <a:t>rollback</a:t>
            </a:r>
            <a:r>
              <a:rPr lang="ru-RU" sz="2800" b="1" dirty="0"/>
              <a:t>-</a:t>
            </a:r>
            <a:r>
              <a:rPr lang="ru-RU" sz="2800" b="1" dirty="0" err="1"/>
              <a:t>чить</a:t>
            </a:r>
            <a:r>
              <a:rPr lang="ru-RU" sz="2800" b="1" dirty="0"/>
              <a:t> вызываемый код, но не будет работать </a:t>
            </a:r>
            <a:r>
              <a:rPr lang="en-US" sz="2800" b="1" dirty="0"/>
              <a:t>MARS(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returns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setof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refcursor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as</a:t>
            </a:r>
            <a:r>
              <a:rPr lang="en-US" sz="2800" b="1" dirty="0"/>
              <a:t>)</a:t>
            </a:r>
            <a:endParaRPr lang="ru-RU" sz="2800" b="1" dirty="0"/>
          </a:p>
          <a:p>
            <a:pPr lvl="1"/>
            <a:endParaRPr lang="ru-RU" sz="1600" b="1" dirty="0"/>
          </a:p>
          <a:p>
            <a:pPr lvl="0"/>
            <a:endParaRPr lang="ru-RU" sz="2000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5677478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>
          <a:xfrm>
            <a:off x="2207568" y="4365104"/>
            <a:ext cx="2520280" cy="167389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61C6C6"/>
              </a:buClr>
              <a:buFont typeface="Wingdings" panose="05000000000000000000" pitchFamily="2" charset="2"/>
              <a:buChar char="§"/>
              <a:defRPr sz="24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61C6C6"/>
              </a:buClr>
              <a:buFont typeface="Wingdings" panose="05000000000000000000" pitchFamily="2" charset="2"/>
              <a:buChar char="§"/>
              <a:defRPr sz="20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61C6C6"/>
              </a:buClr>
              <a:buFont typeface="Wingdings" panose="05000000000000000000" pitchFamily="2" charset="2"/>
              <a:buChar char="§"/>
              <a:defRPr sz="18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61C6C6"/>
              </a:buClr>
              <a:buFont typeface="Wingdings" panose="05000000000000000000" pitchFamily="2" charset="2"/>
              <a:buChar char="§"/>
              <a:defRPr sz="16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61C6C6"/>
              </a:buClr>
              <a:buFont typeface="Wingdings" panose="05000000000000000000" pitchFamily="2" charset="2"/>
              <a:buChar char="§"/>
              <a:defRPr sz="16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200" i="1" dirty="0"/>
              <a:t>С 1992 года экспертами Digital</a:t>
            </a:r>
            <a:r>
              <a:rPr lang="ru-RU" sz="1200" i="1" dirty="0">
                <a:latin typeface="Calibri"/>
              </a:rPr>
              <a:t> </a:t>
            </a:r>
            <a:r>
              <a:rPr lang="ru-RU" sz="1200" i="1" dirty="0"/>
              <a:t>Design реализовано более 2 500 проектов для организаций, работающих в различных отраслях бизнеса: транспортных компаний, банков, промышленных предприятий, торговых сетей, а также для государственных организаций.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5015880" y="4365104"/>
            <a:ext cx="2376264" cy="167389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61C6C6"/>
              </a:buClr>
              <a:buFont typeface="Wingdings" panose="05000000000000000000" pitchFamily="2" charset="2"/>
              <a:buChar char="§"/>
              <a:defRPr sz="24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61C6C6"/>
              </a:buClr>
              <a:buFont typeface="Wingdings" panose="05000000000000000000" pitchFamily="2" charset="2"/>
              <a:buChar char="§"/>
              <a:defRPr sz="20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61C6C6"/>
              </a:buClr>
              <a:buFont typeface="Wingdings" panose="05000000000000000000" pitchFamily="2" charset="2"/>
              <a:buChar char="§"/>
              <a:defRPr sz="18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61C6C6"/>
              </a:buClr>
              <a:buFont typeface="Wingdings" panose="05000000000000000000" pitchFamily="2" charset="2"/>
              <a:buChar char="§"/>
              <a:defRPr sz="16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61C6C6"/>
              </a:buClr>
              <a:buFont typeface="Wingdings" panose="05000000000000000000" pitchFamily="2" charset="2"/>
              <a:buChar char="§"/>
              <a:defRPr sz="16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200" i="1" dirty="0"/>
              <a:t>Мы постоянно думаем о людях, которые будут пользоваться нашими решениями. В Digital Design внедрена практика User eXperience (UX), что позволяет получить удобный и красивый пользовательский интерфейс.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7824192" y="4365104"/>
            <a:ext cx="2232248" cy="167389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61C6C6"/>
              </a:buClr>
              <a:buFont typeface="Wingdings" panose="05000000000000000000" pitchFamily="2" charset="2"/>
              <a:buChar char="§"/>
              <a:defRPr sz="24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61C6C6"/>
              </a:buClr>
              <a:buFont typeface="Wingdings" panose="05000000000000000000" pitchFamily="2" charset="2"/>
              <a:buChar char="§"/>
              <a:defRPr sz="20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61C6C6"/>
              </a:buClr>
              <a:buFont typeface="Wingdings" panose="05000000000000000000" pitchFamily="2" charset="2"/>
              <a:buChar char="§"/>
              <a:defRPr sz="18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61C6C6"/>
              </a:buClr>
              <a:buFont typeface="Wingdings" panose="05000000000000000000" pitchFamily="2" charset="2"/>
              <a:buChar char="§"/>
              <a:defRPr sz="16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61C6C6"/>
              </a:buClr>
              <a:buFont typeface="Wingdings" panose="05000000000000000000" pitchFamily="2" charset="2"/>
              <a:buChar char="§"/>
              <a:defRPr sz="16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200" i="1" dirty="0"/>
              <a:t>Представительства Digital Design расположены в Москве,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200" i="1" dirty="0"/>
              <a:t>Санкт-Петербурге, Мурманске и Саратове.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Компания </a:t>
            </a:r>
            <a:r>
              <a:rPr lang="en-US" dirty="0"/>
              <a:t>Digital Design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963648" y="927250"/>
            <a:ext cx="10700971" cy="57421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dirty="0"/>
              <a:t>Digital Design — одна из ведущих ИТ-компаний России — оказывает комплексные услуги по оптимизации бизнеса с помощью последних достижений информационных технологий. Компания обладает обширной и уникальной экспертизой в сфере автоматизации: от внедрения готовых решений до сложных заказных разработок, позволяющих удовлетворить любые индивидуальные потребности клиентов.</a:t>
            </a:r>
          </a:p>
        </p:txBody>
      </p:sp>
      <p:sp>
        <p:nvSpPr>
          <p:cNvPr id="6" name="Title 5"/>
          <p:cNvSpPr txBox="1">
            <a:spLocks/>
          </p:cNvSpPr>
          <p:nvPr/>
        </p:nvSpPr>
        <p:spPr>
          <a:xfrm>
            <a:off x="1884000" y="6381328"/>
            <a:ext cx="8424000" cy="46799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700" b="0" i="1" cap="all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15880" y="2140899"/>
            <a:ext cx="2143888" cy="2143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24540" y="2140899"/>
            <a:ext cx="2330877" cy="2143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07672" y="2060849"/>
            <a:ext cx="2143680" cy="2223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1379754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Замена временных объектов - функции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1"/>
          </p:nvPr>
        </p:nvSpPr>
        <p:spPr>
          <a:xfrm>
            <a:off x="911424" y="980728"/>
            <a:ext cx="10604133" cy="5327873"/>
          </a:xfrm>
        </p:spPr>
        <p:txBody>
          <a:bodyPr>
            <a:normAutofit/>
          </a:bodyPr>
          <a:lstStyle/>
          <a:p>
            <a:pPr lvl="0"/>
            <a:r>
              <a:rPr lang="ru-RU" sz="2800" b="1" dirty="0"/>
              <a:t>Замена предварительной выборки на функцию</a:t>
            </a:r>
          </a:p>
          <a:p>
            <a:pPr lvl="0"/>
            <a:endParaRPr lang="ru-RU" sz="2800" b="1" dirty="0"/>
          </a:p>
          <a:p>
            <a:pPr lvl="1"/>
            <a:r>
              <a:rPr lang="ru-RU" sz="2800" b="1" dirty="0"/>
              <a:t>Случай деления сложного запроса на части</a:t>
            </a:r>
          </a:p>
          <a:p>
            <a:pPr lvl="1"/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select </a:t>
            </a:r>
            <a:r>
              <a:rPr lang="en-US" sz="2800" b="1" dirty="0"/>
              <a:t>func.col1, … </a:t>
            </a:r>
          </a:p>
          <a:p>
            <a:pPr marL="252000" lvl="1" indent="0">
              <a:buNone/>
            </a:pPr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  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from</a:t>
            </a:r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b="1" dirty="0"/>
              <a:t>function(</a:t>
            </a:r>
            <a:r>
              <a:rPr lang="ru-RU" sz="2800" b="1" dirty="0"/>
              <a:t>параметры</a:t>
            </a:r>
            <a:r>
              <a:rPr lang="en-US" sz="2800" b="1" dirty="0"/>
              <a:t>)</a:t>
            </a:r>
            <a:r>
              <a:rPr lang="ru-RU" sz="2800" b="1" dirty="0"/>
              <a:t> </a:t>
            </a:r>
            <a:r>
              <a:rPr lang="en-US" sz="2800" b="1" dirty="0" err="1"/>
              <a:t>func</a:t>
            </a:r>
            <a:endParaRPr lang="ru-RU" sz="2800" b="1" dirty="0"/>
          </a:p>
          <a:p>
            <a:pPr marL="252000" lvl="1" indent="0">
              <a:buNone/>
            </a:pPr>
            <a:r>
              <a:rPr lang="en-US" sz="2800" b="1" dirty="0"/>
              <a:t>	</a:t>
            </a:r>
            <a:r>
              <a:rPr lang="ru-RU" sz="2800" b="1" dirty="0"/>
              <a:t>     </a:t>
            </a:r>
            <a:r>
              <a:rPr lang="en-US" sz="2800" b="1" dirty="0"/>
              <a:t>left outer join …</a:t>
            </a:r>
          </a:p>
          <a:p>
            <a:pPr marL="252000" lvl="1" indent="0">
              <a:buNone/>
            </a:pPr>
            <a:r>
              <a:rPr lang="en-US" sz="2800" b="1" dirty="0"/>
              <a:t>		…</a:t>
            </a:r>
          </a:p>
          <a:p>
            <a:pPr lvl="1"/>
            <a:r>
              <a:rPr lang="ru-RU" sz="2800" b="1" dirty="0"/>
              <a:t>удобно использовать с другими настройками соединений таблиц и работы с данными</a:t>
            </a:r>
          </a:p>
          <a:p>
            <a:pPr lvl="1"/>
            <a:endParaRPr lang="ru-RU" sz="2600" b="1" dirty="0"/>
          </a:p>
          <a:p>
            <a:pPr marL="252000" lvl="1" indent="0">
              <a:buNone/>
            </a:pPr>
            <a:endParaRPr lang="ru-RU" sz="1600" b="1" dirty="0"/>
          </a:p>
          <a:p>
            <a:pPr lvl="0"/>
            <a:endParaRPr lang="ru-RU" sz="2000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9362344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Результат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1"/>
          </p:nvPr>
        </p:nvSpPr>
        <p:spPr>
          <a:xfrm>
            <a:off x="911424" y="980728"/>
            <a:ext cx="10604133" cy="5327873"/>
          </a:xfrm>
        </p:spPr>
        <p:txBody>
          <a:bodyPr>
            <a:normAutofit/>
          </a:bodyPr>
          <a:lstStyle/>
          <a:p>
            <a:r>
              <a:rPr lang="ru-RU" sz="2800" b="1" dirty="0"/>
              <a:t>Наличие кода с заранее известными объектами</a:t>
            </a:r>
          </a:p>
          <a:p>
            <a:r>
              <a:rPr lang="ru-RU" sz="2800" b="1" dirty="0"/>
              <a:t>Статичный план</a:t>
            </a:r>
            <a:endParaRPr lang="en-US" sz="2800" b="1" dirty="0"/>
          </a:p>
          <a:p>
            <a:endParaRPr lang="en-US" sz="2800" b="1" dirty="0"/>
          </a:p>
          <a:p>
            <a:r>
              <a:rPr lang="ru-RU" sz="2800" b="1" dirty="0"/>
              <a:t>Планы </a:t>
            </a:r>
          </a:p>
          <a:p>
            <a:pPr lvl="1"/>
            <a:r>
              <a:rPr lang="ru-RU" sz="2400" b="1" dirty="0"/>
              <a:t>Параметры по планам</a:t>
            </a:r>
          </a:p>
          <a:p>
            <a:pPr lvl="2"/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set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plan_cache_mode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to 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force_generic_plan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lvl="2"/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set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from_collapse_limit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to '1'</a:t>
            </a:r>
          </a:p>
          <a:p>
            <a:pPr lvl="2"/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set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join_collapse_limit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to '1'</a:t>
            </a:r>
          </a:p>
          <a:p>
            <a:pPr lvl="1"/>
            <a:r>
              <a:rPr lang="ru-RU" sz="2400" b="1" dirty="0"/>
              <a:t>Параметры соединениям и дусту к данным</a:t>
            </a:r>
          </a:p>
          <a:p>
            <a:pPr lvl="2"/>
            <a:r>
              <a:rPr lang="en-US" dirty="0"/>
              <a:t>set </a:t>
            </a:r>
            <a:r>
              <a:rPr lang="en-US" dirty="0" err="1"/>
              <a:t>enable_hashjoin</a:t>
            </a:r>
            <a:r>
              <a:rPr lang="en-US" dirty="0"/>
              <a:t> to off</a:t>
            </a:r>
          </a:p>
          <a:p>
            <a:pPr lvl="2"/>
            <a:r>
              <a:rPr lang="en-US" dirty="0"/>
              <a:t>set </a:t>
            </a:r>
            <a:r>
              <a:rPr lang="en-US" dirty="0" err="1"/>
              <a:t>enable_mergejoin</a:t>
            </a:r>
            <a:r>
              <a:rPr lang="en-US" dirty="0"/>
              <a:t> to off</a:t>
            </a:r>
          </a:p>
          <a:p>
            <a:pPr lvl="2"/>
            <a:r>
              <a:rPr lang="en-US" dirty="0"/>
              <a:t>set </a:t>
            </a:r>
            <a:r>
              <a:rPr lang="en-US" dirty="0" err="1"/>
              <a:t>enable_seqscan</a:t>
            </a:r>
            <a:r>
              <a:rPr lang="en-US" dirty="0"/>
              <a:t> to off</a:t>
            </a:r>
          </a:p>
          <a:p>
            <a:endParaRPr lang="en-US" sz="2800" b="1" dirty="0"/>
          </a:p>
          <a:p>
            <a:pPr lvl="1"/>
            <a:endParaRPr lang="ru-RU" sz="1600" b="1" dirty="0"/>
          </a:p>
          <a:p>
            <a:pPr lvl="0"/>
            <a:endParaRPr lang="ru-RU" sz="2000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3565171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Мы ждем вас!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duotone>
              <a:prstClr val="black"/>
              <a:schemeClr val="accent1">
                <a:tint val="45000"/>
                <a:satMod val="400000"/>
              </a:schemeClr>
            </a:duotone>
            <a:lum bright="-20000"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8784" y="2452843"/>
            <a:ext cx="360000" cy="34095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duotone>
              <a:prstClr val="black"/>
              <a:schemeClr val="accent1">
                <a:tint val="45000"/>
                <a:satMod val="400000"/>
              </a:schemeClr>
            </a:duotone>
            <a:lum bright="-20000"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4992" y="2869975"/>
            <a:ext cx="360000" cy="35290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duotone>
              <a:prstClr val="black"/>
              <a:schemeClr val="accent1">
                <a:tint val="45000"/>
                <a:satMod val="400000"/>
              </a:schemeClr>
            </a:duotone>
            <a:lum bright="-20000"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8784" y="3352440"/>
            <a:ext cx="289266" cy="360000"/>
          </a:xfrm>
          <a:prstGeom prst="rect">
            <a:avLst/>
          </a:prstGeom>
        </p:spPr>
      </p:pic>
      <p:sp>
        <p:nvSpPr>
          <p:cNvPr id="14" name="Объект 2"/>
          <p:cNvSpPr txBox="1">
            <a:spLocks/>
          </p:cNvSpPr>
          <p:nvPr/>
        </p:nvSpPr>
        <p:spPr>
          <a:xfrm>
            <a:off x="2926248" y="2348880"/>
            <a:ext cx="4068514" cy="4849999"/>
          </a:xfrm>
          <a:prstGeom prst="rect">
            <a:avLst/>
          </a:prstGeom>
        </p:spPr>
        <p:txBody>
          <a:bodyPr>
            <a:normAutofit/>
          </a:bodyPr>
          <a:lstStyle>
            <a:lvl1pPr marL="252000" indent="-2520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2520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6000" indent="-2520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8000" indent="-2520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60000" indent="-2520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None/>
            </a:pPr>
            <a:r>
              <a:rPr lang="ru-RU" sz="2000" dirty="0">
                <a:hlinkClick r:id="rId5"/>
              </a:rPr>
              <a:t>www.digdes.ru</a:t>
            </a:r>
            <a:endParaRPr lang="ru-RU" sz="2000" dirty="0"/>
          </a:p>
          <a:p>
            <a:pPr marL="0" indent="0">
              <a:spcBef>
                <a:spcPts val="1200"/>
              </a:spcBef>
              <a:buNone/>
            </a:pPr>
            <a:r>
              <a:rPr lang="ru-RU" sz="2000" dirty="0">
                <a:hlinkClick r:id="rId6"/>
              </a:rPr>
              <a:t>info@digdes.com</a:t>
            </a:r>
            <a:endParaRPr lang="ru-RU" sz="2000" dirty="0"/>
          </a:p>
          <a:p>
            <a:pPr marL="0" indent="0">
              <a:spcBef>
                <a:spcPts val="1200"/>
              </a:spcBef>
              <a:buNone/>
            </a:pPr>
            <a:r>
              <a:rPr lang="ru-RU" sz="2000" b="1" dirty="0"/>
              <a:t>Санкт-Петербург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/>
              <a:t>наб. реки </a:t>
            </a:r>
            <a:r>
              <a:rPr lang="ru-RU" sz="2000" dirty="0" err="1"/>
              <a:t>Смоленки</a:t>
            </a:r>
            <a:r>
              <a:rPr lang="ru-RU" sz="2000" dirty="0"/>
              <a:t>, д. 33</a:t>
            </a:r>
            <a:br>
              <a:rPr lang="ru-RU" sz="2000" dirty="0"/>
            </a:br>
            <a:r>
              <a:rPr lang="ru-RU" sz="2000" dirty="0"/>
              <a:t>телефон: +7 812 346 58 33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ru-RU" sz="2000" b="1" dirty="0"/>
              <a:t>Москва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/>
              <a:t>Варшавское шоссе, д. 36, стр. 8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/>
              <a:t>телефон: +7 499 788 74 94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1613" y="893871"/>
            <a:ext cx="1545915" cy="2410347"/>
          </a:xfrm>
          <a:prstGeom prst="rect">
            <a:avLst/>
          </a:prstGeom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2926248" y="1322766"/>
            <a:ext cx="6570687" cy="9001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ts val="3200"/>
              </a:lnSpc>
              <a:spcBef>
                <a:spcPct val="0"/>
              </a:spcBef>
              <a:buNone/>
              <a:defRPr lang="en-US" sz="3000" kern="1200">
                <a:solidFill>
                  <a:schemeClr val="accent4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Вопросы!!!</a:t>
            </a:r>
          </a:p>
        </p:txBody>
      </p:sp>
    </p:spTree>
    <p:extLst>
      <p:ext uri="{BB962C8B-B14F-4D97-AF65-F5344CB8AC3E}">
        <p14:creationId xmlns:p14="http://schemas.microsoft.com/office/powerpoint/2010/main" val="2083454295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Краткая информация о СДУ «Приоритет»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>
          <a:xfrm>
            <a:off x="695400" y="1196975"/>
            <a:ext cx="10700971" cy="5111750"/>
          </a:xfrm>
        </p:spPr>
        <p:txBody>
          <a:bodyPr>
            <a:normAutofit/>
          </a:bodyPr>
          <a:lstStyle/>
          <a:p>
            <a:pPr marL="504000"/>
            <a:r>
              <a:rPr lang="ru-RU" sz="2000" dirty="0"/>
              <a:t>Разработана на базе </a:t>
            </a:r>
            <a:r>
              <a:rPr lang="ru-RU" sz="2000" b="1" dirty="0"/>
              <a:t>российской платформы</a:t>
            </a:r>
            <a:r>
              <a:rPr lang="ru-RU" sz="2000" dirty="0"/>
              <a:t> </a:t>
            </a:r>
            <a:r>
              <a:rPr lang="ru-RU" sz="2000" dirty="0" err="1"/>
              <a:t>Docsvision</a:t>
            </a:r>
            <a:r>
              <a:rPr lang="ru-RU" sz="2000" dirty="0"/>
              <a:t> </a:t>
            </a:r>
            <a:r>
              <a:rPr lang="ru-RU" sz="2000" dirty="0" err="1"/>
              <a:t>Core</a:t>
            </a:r>
            <a:endParaRPr lang="ru-RU" sz="2000" dirty="0"/>
          </a:p>
          <a:p>
            <a:pPr marL="504000"/>
            <a:endParaRPr lang="ru-RU" sz="2000" dirty="0"/>
          </a:p>
          <a:p>
            <a:pPr marL="504000"/>
            <a:r>
              <a:rPr lang="ru-RU" sz="2000" dirty="0"/>
              <a:t>Реализация решений на уровне программного API.</a:t>
            </a:r>
          </a:p>
          <a:p>
            <a:pPr marL="504000"/>
            <a:endParaRPr lang="ru-RU" sz="2000" dirty="0"/>
          </a:p>
          <a:p>
            <a:pPr marL="504000"/>
            <a:r>
              <a:rPr lang="ru-RU" sz="2000" dirty="0"/>
              <a:t>Проекты с более чем 50000 одновременных подключений на сервер и объемом документооборота в десятки миллионов документов.</a:t>
            </a:r>
          </a:p>
          <a:p>
            <a:pPr marL="504000"/>
            <a:endParaRPr lang="ru-RU" sz="2000" dirty="0"/>
          </a:p>
          <a:p>
            <a:pPr marL="504000"/>
            <a:r>
              <a:rPr lang="ru-RU" sz="2000" dirty="0"/>
              <a:t>Система соответствует требованиям </a:t>
            </a:r>
            <a:r>
              <a:rPr lang="ru-RU" sz="2000" b="1" dirty="0"/>
              <a:t>российских и</a:t>
            </a:r>
            <a:r>
              <a:rPr lang="ru-RU" sz="2000" b="1" dirty="0">
                <a:latin typeface="Calibri"/>
              </a:rPr>
              <a:t> </a:t>
            </a:r>
            <a:r>
              <a:rPr lang="ru-RU" sz="2000" b="1" dirty="0"/>
              <a:t>международных стандартов</a:t>
            </a:r>
            <a:r>
              <a:rPr lang="ru-RU" sz="2000" dirty="0"/>
              <a:t> и нормативных документов в</a:t>
            </a:r>
            <a:r>
              <a:rPr lang="ru-RU" sz="2000" dirty="0">
                <a:latin typeface="Calibri"/>
              </a:rPr>
              <a:t> </a:t>
            </a:r>
            <a:r>
              <a:rPr lang="ru-RU" sz="2000" dirty="0"/>
              <a:t>области делопроизводства (ГСДОУ, ГОСТ Р 51141-98, 6.30-2003, 15489-1-2007).</a:t>
            </a:r>
          </a:p>
        </p:txBody>
      </p:sp>
    </p:spTree>
    <p:extLst>
      <p:ext uri="{BB962C8B-B14F-4D97-AF65-F5344CB8AC3E}">
        <p14:creationId xmlns:p14="http://schemas.microsoft.com/office/powerpoint/2010/main" val="2199884976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Нам доверяют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>
          <a:xfrm>
            <a:off x="775531" y="908720"/>
            <a:ext cx="10604127" cy="53278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/>
              <a:t>Система внедрена более чем в 50 организациях: 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b="1" dirty="0"/>
              <a:t>Postgres</a:t>
            </a:r>
            <a:r>
              <a:rPr lang="en-US" dirty="0"/>
              <a:t>	</a:t>
            </a:r>
            <a:r>
              <a:rPr lang="en-US" sz="2000" dirty="0"/>
              <a:t>					</a:t>
            </a:r>
            <a:r>
              <a:rPr lang="en-US" sz="2000" b="1" dirty="0"/>
              <a:t>MS</a:t>
            </a:r>
            <a:r>
              <a:rPr lang="ru-RU" sz="2000" b="1" dirty="0"/>
              <a:t>-</a:t>
            </a:r>
            <a:r>
              <a:rPr lang="en-US" sz="2000" b="1" dirty="0"/>
              <a:t>SQL</a:t>
            </a:r>
            <a:endParaRPr lang="ru-RU" sz="2000" b="1" dirty="0"/>
          </a:p>
        </p:txBody>
      </p:sp>
      <p:pic>
        <p:nvPicPr>
          <p:cNvPr id="10" name="Picture 12" descr="https://www.asv.org.ru/agency/annual/2009/nfp/images/logo-ru-bi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1741" y="1820779"/>
            <a:ext cx="1484536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6" descr="http://abali.ru/wp-content/uploads/2011/07/sberbank201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968" y="1847754"/>
            <a:ext cx="1653498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0" descr="https://uec.krasnodar.ru/theme/img/header-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5290" y="5212015"/>
            <a:ext cx="2268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rtemova.K\Desktop\AHML_rus_on3_cs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455" y="3314939"/>
            <a:ext cx="1372306" cy="45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http://toplogos.ru/images/logo-pochta-rossii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9175" y="4562249"/>
            <a:ext cx="111709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s://upload.wikimedia.org/wikipedia/ru/thumb/7/76/Novartis.svg/1280px-Novartis.svg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3484" y="1841466"/>
            <a:ext cx="1484202" cy="31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S:\Topics\КД\Маркетинг\Design\Temp_for_Designers\_Stuff\Logos\ССК\SSK_logo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9455" y="4613251"/>
            <a:ext cx="1482454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toplogos.ru/images/logo-pgk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9914" y="4507905"/>
            <a:ext cx="1132341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www.esc.ru/upload/iblock/32c/32ceffacb06b92fdcf925df9c6dcff11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539" y="2545419"/>
            <a:ext cx="1478394" cy="678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minpromtorg.gov.ru/common/img/logo_share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525" y="2675555"/>
            <a:ext cx="1427628" cy="424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ttp://fsa.gov.ru/public/images/rosakr_top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0998" y="3482595"/>
            <a:ext cx="1516722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https://upload.wikimedia.org/wikipedia/commons/thumb/d/da/Roscosmos_logo_ru.svg/165px-Roscosmos_logo_ru.svg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2472" y="3504571"/>
            <a:ext cx="653400" cy="7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5501001" y="2341111"/>
            <a:ext cx="1248962" cy="1111115"/>
            <a:chOff x="2821612" y="4052827"/>
            <a:chExt cx="1157238" cy="1111115"/>
          </a:xfrm>
        </p:grpSpPr>
        <p:pic>
          <p:nvPicPr>
            <p:cNvPr id="1061" name="Picture 37" descr="http://ilmino.nikolsk.pnzreg.ru/files/ilmino_nikolsk_pnzreg_ru/kartinki/2015/9september/logo.png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21612" y="4052827"/>
              <a:ext cx="999271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Содержимое 2"/>
            <p:cNvSpPr txBox="1">
              <a:spLocks/>
            </p:cNvSpPr>
            <p:nvPr/>
          </p:nvSpPr>
          <p:spPr>
            <a:xfrm>
              <a:off x="2976328" y="4785724"/>
              <a:ext cx="1002522" cy="378218"/>
            </a:xfrm>
            <a:prstGeom prst="rect">
              <a:avLst/>
            </a:prstGeom>
            <a:ln>
              <a:miter lim="800000"/>
              <a:headEnd/>
              <a:tailEnd/>
            </a:ln>
            <a:extLst/>
          </p:spPr>
          <p:txBody>
            <a:bodyPr numCol="1">
              <a:no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5A64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ＭＳ Ｐゴシック" charset="0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5A64"/>
                </a:buClr>
                <a:buFont typeface="Wingdings" pitchFamily="2" charset="2"/>
                <a:buChar char="§"/>
                <a:defRPr sz="18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5A64"/>
                </a:buClr>
                <a:buFont typeface="Courier New" pitchFamily="49" charset="0"/>
                <a:buChar char="o"/>
                <a:defRPr sz="16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5A64"/>
                </a:buClr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 algn="ctr" eaLnBrk="1" hangingPunct="1">
                <a:lnSpc>
                  <a:spcPct val="80000"/>
                </a:lnSpc>
                <a:spcBef>
                  <a:spcPct val="0"/>
                </a:spcBef>
                <a:spcAft>
                  <a:spcPts val="600"/>
                </a:spcAft>
                <a:buClr>
                  <a:srgbClr val="FEC020"/>
                </a:buClr>
                <a:buSzPct val="95000"/>
                <a:buNone/>
                <a:defRPr/>
              </a:pPr>
              <a:r>
                <a:rPr lang="ru-RU" sz="1100" kern="0" dirty="0"/>
                <a:t>Минсельхоз России</a:t>
              </a:r>
            </a:p>
          </p:txBody>
        </p:sp>
      </p:grpSp>
      <p:sp>
        <p:nvSpPr>
          <p:cNvPr id="32" name="Содержимое 2"/>
          <p:cNvSpPr txBox="1">
            <a:spLocks/>
          </p:cNvSpPr>
          <p:nvPr/>
        </p:nvSpPr>
        <p:spPr>
          <a:xfrm>
            <a:off x="6881249" y="4724031"/>
            <a:ext cx="1306774" cy="378218"/>
          </a:xfrm>
          <a:prstGeom prst="rect">
            <a:avLst/>
          </a:prstGeom>
          <a:ln>
            <a:miter lim="800000"/>
            <a:headEnd/>
            <a:tailEnd/>
          </a:ln>
          <a:extLst/>
        </p:spPr>
        <p:txBody>
          <a:bodyPr numCol="1"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A64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A64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A64"/>
              </a:buClr>
              <a:buFont typeface="Courier New" pitchFamily="49" charset="0"/>
              <a:buChar char="o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A64"/>
              </a:buClr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  <a:buClr>
                <a:srgbClr val="FEC020"/>
              </a:buClr>
              <a:buSzPct val="95000"/>
              <a:buNone/>
              <a:defRPr/>
            </a:pPr>
            <a:r>
              <a:rPr lang="ru-RU" sz="1400" b="1" kern="0" dirty="0"/>
              <a:t>МинКрыма России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5723745" y="3445619"/>
            <a:ext cx="1002522" cy="1098218"/>
            <a:chOff x="4442596" y="3747845"/>
            <a:chExt cx="1002522" cy="1098218"/>
          </a:xfrm>
        </p:grpSpPr>
        <p:pic>
          <p:nvPicPr>
            <p:cNvPr id="1063" name="Picture 39" descr="http://upload.wikimedia.org/wikipedia/commons/8/8f/Minsport_Emblem.png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4008" y="3747845"/>
              <a:ext cx="599698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Содержимое 2"/>
            <p:cNvSpPr txBox="1">
              <a:spLocks/>
            </p:cNvSpPr>
            <p:nvPr/>
          </p:nvSpPr>
          <p:spPr>
            <a:xfrm>
              <a:off x="4442596" y="4467845"/>
              <a:ext cx="1002522" cy="378218"/>
            </a:xfrm>
            <a:prstGeom prst="rect">
              <a:avLst/>
            </a:prstGeom>
            <a:ln>
              <a:miter lim="800000"/>
              <a:headEnd/>
              <a:tailEnd/>
            </a:ln>
            <a:extLst/>
          </p:spPr>
          <p:txBody>
            <a:bodyPr numCol="1">
              <a:no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5A64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ＭＳ Ｐゴシック" charset="0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5A64"/>
                </a:buClr>
                <a:buFont typeface="Wingdings" pitchFamily="2" charset="2"/>
                <a:buChar char="§"/>
                <a:defRPr sz="18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5A64"/>
                </a:buClr>
                <a:buFont typeface="Courier New" pitchFamily="49" charset="0"/>
                <a:buChar char="o"/>
                <a:defRPr sz="16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5A64"/>
                </a:buClr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 algn="ctr" eaLnBrk="1" hangingPunct="1">
                <a:lnSpc>
                  <a:spcPct val="80000"/>
                </a:lnSpc>
                <a:spcBef>
                  <a:spcPct val="0"/>
                </a:spcBef>
                <a:spcAft>
                  <a:spcPts val="600"/>
                </a:spcAft>
                <a:buClr>
                  <a:srgbClr val="FEC020"/>
                </a:buClr>
                <a:buSzPct val="95000"/>
                <a:buNone/>
                <a:defRPr/>
              </a:pPr>
              <a:r>
                <a:rPr lang="ru-RU" sz="1100" kern="0" dirty="0"/>
                <a:t>Минспорта России</a:t>
              </a:r>
            </a:p>
          </p:txBody>
        </p:sp>
      </p:grpSp>
      <p:pic>
        <p:nvPicPr>
          <p:cNvPr id="1046" name="Picture 22" descr="http://images.vector-images.com/104/fed_agenstvo_rybolovstvo_embl.gif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671" y="2370946"/>
            <a:ext cx="66977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Содержимое 2"/>
          <p:cNvSpPr txBox="1">
            <a:spLocks/>
          </p:cNvSpPr>
          <p:nvPr/>
        </p:nvSpPr>
        <p:spPr>
          <a:xfrm>
            <a:off x="6696899" y="3074802"/>
            <a:ext cx="1318961" cy="302288"/>
          </a:xfrm>
          <a:prstGeom prst="rect">
            <a:avLst/>
          </a:prstGeom>
          <a:ln>
            <a:miter lim="800000"/>
            <a:headEnd/>
            <a:tailEnd/>
          </a:ln>
          <a:extLst/>
        </p:spPr>
        <p:txBody>
          <a:bodyPr numCol="1"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A64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A64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A64"/>
              </a:buClr>
              <a:buFont typeface="Courier New" pitchFamily="49" charset="0"/>
              <a:buChar char="o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A64"/>
              </a:buClr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  <a:buClr>
                <a:srgbClr val="FEC020"/>
              </a:buClr>
              <a:buSzPct val="95000"/>
              <a:buNone/>
              <a:defRPr/>
            </a:pPr>
            <a:r>
              <a:rPr lang="ru-RU" sz="1100" kern="0" dirty="0"/>
              <a:t>Росрыболовство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771584" y="2337114"/>
            <a:ext cx="1317071" cy="990000"/>
            <a:chOff x="4128047" y="5281575"/>
            <a:chExt cx="1317071" cy="990000"/>
          </a:xfrm>
        </p:grpSpPr>
        <p:pic>
          <p:nvPicPr>
            <p:cNvPr id="1052" name="Picture 28" descr="http://images.vector-images.com/104/frontier_agency_emb_n12732.gif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8047" y="5281575"/>
              <a:ext cx="1317071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Содержимое 2"/>
            <p:cNvSpPr txBox="1">
              <a:spLocks/>
            </p:cNvSpPr>
            <p:nvPr/>
          </p:nvSpPr>
          <p:spPr>
            <a:xfrm>
              <a:off x="4285321" y="6001575"/>
              <a:ext cx="1002522" cy="270000"/>
            </a:xfrm>
            <a:prstGeom prst="rect">
              <a:avLst/>
            </a:prstGeom>
            <a:ln>
              <a:miter lim="800000"/>
              <a:headEnd/>
              <a:tailEnd/>
            </a:ln>
            <a:extLst/>
          </p:spPr>
          <p:txBody>
            <a:bodyPr numCol="1">
              <a:no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5A64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ＭＳ Ｐゴシック" charset="0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5A64"/>
                </a:buClr>
                <a:buFont typeface="Wingdings" pitchFamily="2" charset="2"/>
                <a:buChar char="§"/>
                <a:defRPr sz="18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5A64"/>
                </a:buClr>
                <a:buFont typeface="Courier New" pitchFamily="49" charset="0"/>
                <a:buChar char="o"/>
                <a:defRPr sz="16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5A64"/>
                </a:buClr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 algn="ctr" eaLnBrk="1" hangingPunct="1">
                <a:lnSpc>
                  <a:spcPct val="80000"/>
                </a:lnSpc>
                <a:spcBef>
                  <a:spcPct val="0"/>
                </a:spcBef>
                <a:spcAft>
                  <a:spcPts val="600"/>
                </a:spcAft>
                <a:buClr>
                  <a:srgbClr val="FEC020"/>
                </a:buClr>
                <a:buSzPct val="95000"/>
                <a:buNone/>
                <a:defRPr/>
              </a:pPr>
              <a:r>
                <a:rPr lang="ru-RU" sz="1100" kern="0" dirty="0"/>
                <a:t>Росграница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9843508" y="2349197"/>
            <a:ext cx="1002522" cy="966053"/>
            <a:chOff x="7248796" y="1945888"/>
            <a:chExt cx="1002522" cy="966053"/>
          </a:xfrm>
        </p:grpSpPr>
        <p:pic>
          <p:nvPicPr>
            <p:cNvPr id="1055" name="Picture 31" descr="S:\Topics\КД\Маркетинг\Design\Temp_for_Designers\_Stuff\Logos\Government\rosleshoz.png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35057" y="1945888"/>
              <a:ext cx="63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" name="Содержимое 2"/>
            <p:cNvSpPr txBox="1">
              <a:spLocks/>
            </p:cNvSpPr>
            <p:nvPr/>
          </p:nvSpPr>
          <p:spPr>
            <a:xfrm>
              <a:off x="7248796" y="2665888"/>
              <a:ext cx="1002522" cy="246053"/>
            </a:xfrm>
            <a:prstGeom prst="rect">
              <a:avLst/>
            </a:prstGeom>
            <a:ln>
              <a:miter lim="800000"/>
              <a:headEnd/>
              <a:tailEnd/>
            </a:ln>
            <a:extLst/>
          </p:spPr>
          <p:txBody>
            <a:bodyPr numCol="1">
              <a:no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5A64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ＭＳ Ｐゴシック" charset="0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5A64"/>
                </a:buClr>
                <a:buFont typeface="Wingdings" pitchFamily="2" charset="2"/>
                <a:buChar char="§"/>
                <a:defRPr sz="18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5A64"/>
                </a:buClr>
                <a:buFont typeface="Courier New" pitchFamily="49" charset="0"/>
                <a:buChar char="o"/>
                <a:defRPr sz="16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5A64"/>
                </a:buClr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 algn="ctr" eaLnBrk="1" hangingPunct="1">
                <a:lnSpc>
                  <a:spcPct val="80000"/>
                </a:lnSpc>
                <a:spcBef>
                  <a:spcPct val="0"/>
                </a:spcBef>
                <a:spcAft>
                  <a:spcPts val="600"/>
                </a:spcAft>
                <a:buClr>
                  <a:srgbClr val="FEC020"/>
                </a:buClr>
                <a:buSzPct val="95000"/>
                <a:buNone/>
                <a:defRPr/>
              </a:pPr>
              <a:r>
                <a:rPr lang="ru-RU" sz="1100" kern="0" dirty="0"/>
                <a:t>Рослесхоз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8998098" y="2334591"/>
            <a:ext cx="1002522" cy="949976"/>
            <a:chOff x="6703761" y="5503360"/>
            <a:chExt cx="1002522" cy="949976"/>
          </a:xfrm>
        </p:grpSpPr>
        <p:pic>
          <p:nvPicPr>
            <p:cNvPr id="1057" name="Picture 33" descr="http://images.vector-images.com/104/favt_embl.gif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6256" y="5503360"/>
              <a:ext cx="657532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Содержимое 2"/>
            <p:cNvSpPr txBox="1">
              <a:spLocks/>
            </p:cNvSpPr>
            <p:nvPr/>
          </p:nvSpPr>
          <p:spPr>
            <a:xfrm>
              <a:off x="6703761" y="6223360"/>
              <a:ext cx="1002522" cy="229976"/>
            </a:xfrm>
            <a:prstGeom prst="rect">
              <a:avLst/>
            </a:prstGeom>
            <a:ln>
              <a:miter lim="800000"/>
              <a:headEnd/>
              <a:tailEnd/>
            </a:ln>
            <a:extLst/>
          </p:spPr>
          <p:txBody>
            <a:bodyPr numCol="1">
              <a:no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5A64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ＭＳ Ｐゴシック" charset="0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5A64"/>
                </a:buClr>
                <a:buFont typeface="Wingdings" pitchFamily="2" charset="2"/>
                <a:buChar char="§"/>
                <a:defRPr sz="18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5A64"/>
                </a:buClr>
                <a:buFont typeface="Courier New" pitchFamily="49" charset="0"/>
                <a:buChar char="o"/>
                <a:defRPr sz="16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5A64"/>
                </a:buClr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 algn="ctr" eaLnBrk="1" hangingPunct="1">
                <a:lnSpc>
                  <a:spcPct val="80000"/>
                </a:lnSpc>
                <a:spcBef>
                  <a:spcPct val="0"/>
                </a:spcBef>
                <a:spcAft>
                  <a:spcPts val="600"/>
                </a:spcAft>
                <a:buClr>
                  <a:srgbClr val="FEC020"/>
                </a:buClr>
                <a:buSzPct val="95000"/>
                <a:buNone/>
                <a:defRPr/>
              </a:pPr>
              <a:r>
                <a:rPr lang="ru-RU" sz="1100" kern="0" dirty="0"/>
                <a:t>Росавиация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753295" y="3612601"/>
            <a:ext cx="1002522" cy="727763"/>
            <a:chOff x="7482390" y="4239954"/>
            <a:chExt cx="1002522" cy="727763"/>
          </a:xfrm>
        </p:grpSpPr>
        <p:pic>
          <p:nvPicPr>
            <p:cNvPr id="1059" name="Picture 35" descr="http://www.rosmorport.ru/media/File/News/logo_rosmorport_big.jpg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8129" y="4239954"/>
              <a:ext cx="63104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Содержимое 2"/>
            <p:cNvSpPr txBox="1">
              <a:spLocks/>
            </p:cNvSpPr>
            <p:nvPr/>
          </p:nvSpPr>
          <p:spPr>
            <a:xfrm>
              <a:off x="7482390" y="4766328"/>
              <a:ext cx="1002522" cy="201389"/>
            </a:xfrm>
            <a:prstGeom prst="rect">
              <a:avLst/>
            </a:prstGeom>
            <a:ln>
              <a:miter lim="800000"/>
              <a:headEnd/>
              <a:tailEnd/>
            </a:ln>
            <a:extLst/>
          </p:spPr>
          <p:txBody>
            <a:bodyPr numCol="1">
              <a:no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5A64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ＭＳ Ｐゴシック" charset="0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5A64"/>
                </a:buClr>
                <a:buFont typeface="Wingdings" pitchFamily="2" charset="2"/>
                <a:buChar char="§"/>
                <a:defRPr sz="18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5A64"/>
                </a:buClr>
                <a:buFont typeface="Courier New" pitchFamily="49" charset="0"/>
                <a:buChar char="o"/>
                <a:defRPr sz="16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5A64"/>
                </a:buClr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 algn="ctr" eaLnBrk="1" hangingPunct="1">
                <a:lnSpc>
                  <a:spcPct val="80000"/>
                </a:lnSpc>
                <a:spcBef>
                  <a:spcPct val="0"/>
                </a:spcBef>
                <a:spcAft>
                  <a:spcPts val="600"/>
                </a:spcAft>
                <a:buClr>
                  <a:srgbClr val="FEC020"/>
                </a:buClr>
                <a:buSzPct val="95000"/>
                <a:buNone/>
                <a:defRPr/>
              </a:pPr>
              <a:r>
                <a:rPr lang="ru-RU" sz="1050" kern="0" dirty="0"/>
                <a:t>Росморпорт</a:t>
              </a:r>
            </a:p>
          </p:txBody>
        </p:sp>
      </p:grpSp>
      <p:sp>
        <p:nvSpPr>
          <p:cNvPr id="40" name="Содержимое 2"/>
          <p:cNvSpPr txBox="1">
            <a:spLocks/>
          </p:cNvSpPr>
          <p:nvPr/>
        </p:nvSpPr>
        <p:spPr>
          <a:xfrm>
            <a:off x="6164129" y="2550040"/>
            <a:ext cx="1607458" cy="296065"/>
          </a:xfrm>
          <a:prstGeom prst="rect">
            <a:avLst/>
          </a:prstGeom>
          <a:ln>
            <a:miter lim="800000"/>
            <a:headEnd/>
            <a:tailEnd/>
          </a:ln>
          <a:extLst/>
        </p:spPr>
        <p:txBody>
          <a:bodyPr numCol="1"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A64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A64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A64"/>
              </a:buClr>
              <a:buFont typeface="Courier New" pitchFamily="49" charset="0"/>
              <a:buChar char="o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A64"/>
              </a:buClr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  <a:buClr>
                <a:srgbClr val="FEC020"/>
              </a:buClr>
              <a:buSzPct val="95000"/>
              <a:buNone/>
              <a:defRPr/>
            </a:pPr>
            <a:endParaRPr lang="ru-RU" sz="1100" kern="0" dirty="0"/>
          </a:p>
        </p:txBody>
      </p:sp>
      <p:pic>
        <p:nvPicPr>
          <p:cNvPr id="1028" name="Picture 4" descr="Ð¢ÐµÑÑÐ¸ÑÐ¾ÑÐ¸Ð°Ð»ÑÐ½Ð¾Ðµ ÑÐ¿ÑÐ°Ð²Ð»ÐµÐ½Ð¸Ðµ Ð Ð¾ÑÐ¸Ð¼ÑÑÐµÑÑÐ²Ð°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448" y="1870467"/>
            <a:ext cx="1272269" cy="67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E6CDE42-C16F-4AC7-A8FF-258ED7A50560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2816167" y="3284567"/>
            <a:ext cx="1448670" cy="492236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4463BC10-6F49-49E0-852B-B893E8666F97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350293" y="3988207"/>
            <a:ext cx="2465874" cy="60960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7B346E49-1FB0-47B7-A1C9-7C8773EE1A74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2493101" y="1969221"/>
            <a:ext cx="22860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235421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2950173" y="2708920"/>
            <a:ext cx="8424936" cy="1944861"/>
          </a:xfrm>
        </p:spPr>
        <p:txBody>
          <a:bodyPr/>
          <a:lstStyle/>
          <a:p>
            <a:r>
              <a:rPr lang="ru-RU" dirty="0"/>
              <a:t>Платформа и решение</a:t>
            </a:r>
          </a:p>
        </p:txBody>
      </p:sp>
    </p:spTree>
    <p:extLst>
      <p:ext uri="{BB962C8B-B14F-4D97-AF65-F5344CB8AC3E}">
        <p14:creationId xmlns:p14="http://schemas.microsoft.com/office/powerpoint/2010/main" val="1839471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Архитектура.</a:t>
            </a:r>
            <a:br>
              <a:rPr lang="ru-RU" dirty="0"/>
            </a:br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1"/>
          </p:nvPr>
        </p:nvSpPr>
        <p:spPr>
          <a:xfrm>
            <a:off x="6672064" y="1196752"/>
            <a:ext cx="4992555" cy="5327873"/>
          </a:xfrm>
        </p:spPr>
        <p:txBody>
          <a:bodyPr/>
          <a:lstStyle/>
          <a:p>
            <a:pPr lvl="1"/>
            <a:r>
              <a:rPr lang="ru-RU" b="1" dirty="0"/>
              <a:t>Выделили и реализовали уровни:</a:t>
            </a:r>
            <a:r>
              <a:rPr lang="ru-RU" dirty="0"/>
              <a:t> </a:t>
            </a:r>
          </a:p>
          <a:p>
            <a:pPr lvl="3">
              <a:buSzPct val="80000"/>
              <a:buFont typeface="Wingdings" panose="05000000000000000000" pitchFamily="2" charset="2"/>
              <a:buChar char="§"/>
            </a:pPr>
            <a:r>
              <a:rPr lang="ru-RU" sz="1800" dirty="0"/>
              <a:t>Общий уровень мета описаний с возможностью переопределения для конкретной СУБД</a:t>
            </a:r>
          </a:p>
          <a:p>
            <a:pPr lvl="3">
              <a:buSzPct val="80000"/>
              <a:buFont typeface="Wingdings" panose="05000000000000000000" pitchFamily="2" charset="2"/>
              <a:buChar char="§"/>
            </a:pPr>
            <a:r>
              <a:rPr lang="ru-RU" sz="1800" dirty="0"/>
              <a:t>Генераторов</a:t>
            </a:r>
            <a:endParaRPr lang="en-US" sz="1800" dirty="0"/>
          </a:p>
          <a:p>
            <a:pPr lvl="4">
              <a:buSzPct val="80000"/>
              <a:buFont typeface="Wingdings" panose="05000000000000000000" pitchFamily="2" charset="2"/>
              <a:buChar char="§"/>
            </a:pPr>
            <a:r>
              <a:rPr lang="ru-RU" sz="1800" dirty="0"/>
              <a:t>БД</a:t>
            </a:r>
          </a:p>
          <a:p>
            <a:pPr lvl="4">
              <a:buSzPct val="80000"/>
              <a:buFont typeface="Wingdings" panose="05000000000000000000" pitchFamily="2" charset="2"/>
              <a:buChar char="§"/>
            </a:pPr>
            <a:r>
              <a:rPr lang="ru-RU" sz="1800" dirty="0"/>
              <a:t>Поиски </a:t>
            </a:r>
          </a:p>
          <a:p>
            <a:pPr lvl="4">
              <a:buSzPct val="80000"/>
              <a:buFont typeface="Wingdings" panose="05000000000000000000" pitchFamily="2" charset="2"/>
              <a:buChar char="§"/>
            </a:pPr>
            <a:r>
              <a:rPr lang="ru-RU" sz="1800" dirty="0"/>
              <a:t>представления</a:t>
            </a:r>
          </a:p>
          <a:p>
            <a:pPr lvl="3">
              <a:buSzPct val="80000"/>
              <a:buFont typeface="Wingdings" panose="05000000000000000000" pitchFamily="2" charset="2"/>
              <a:buChar char="§"/>
            </a:pPr>
            <a:r>
              <a:rPr lang="ru-RU" sz="1800" dirty="0"/>
              <a:t>Обращения к БД</a:t>
            </a:r>
          </a:p>
          <a:p>
            <a:pPr lvl="3">
              <a:buSzPct val="80000"/>
              <a:buFont typeface="Wingdings" panose="05000000000000000000" pitchFamily="2" charset="2"/>
              <a:buChar char="§"/>
            </a:pPr>
            <a:r>
              <a:rPr lang="ru-RU" sz="1800" dirty="0"/>
              <a:t>Отдельного хранения файлов</a:t>
            </a:r>
          </a:p>
          <a:p>
            <a:pPr lvl="1"/>
            <a:r>
              <a:rPr lang="ru-RU" b="1" dirty="0" err="1"/>
              <a:t>Серве</a:t>
            </a:r>
            <a:r>
              <a:rPr lang="ru-RU" b="1" dirty="0"/>
              <a:t> </a:t>
            </a:r>
            <a:r>
              <a:rPr lang="ru-RU" b="1" dirty="0" err="1"/>
              <a:t>прилождений</a:t>
            </a:r>
            <a:r>
              <a:rPr lang="ru-RU" b="1" dirty="0"/>
              <a:t> на .</a:t>
            </a:r>
            <a:r>
              <a:rPr lang="ru-RU" b="1" dirty="0" err="1"/>
              <a:t>Net</a:t>
            </a:r>
            <a:r>
              <a:rPr lang="ru-RU" b="1" dirty="0"/>
              <a:t> </a:t>
            </a:r>
            <a:r>
              <a:rPr lang="ru-RU" b="1" dirty="0" err="1"/>
              <a:t>Core</a:t>
            </a:r>
            <a:endParaRPr lang="ru-RU" b="1" dirty="0"/>
          </a:p>
          <a:p>
            <a:pPr lvl="1"/>
            <a:r>
              <a:rPr lang="ru-RU" b="1" dirty="0"/>
              <a:t>Развитый тонкий клиент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416" y="836713"/>
            <a:ext cx="5688632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854178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980" y="296652"/>
            <a:ext cx="10700639" cy="684076"/>
          </a:xfrm>
        </p:spPr>
        <p:txBody>
          <a:bodyPr/>
          <a:lstStyle/>
          <a:p>
            <a:r>
              <a:rPr lang="ru-RU" dirty="0"/>
              <a:t>Специфика БД</a:t>
            </a:r>
          </a:p>
        </p:txBody>
      </p:sp>
      <p:sp>
        <p:nvSpPr>
          <p:cNvPr id="3" name="Объект 15"/>
          <p:cNvSpPr txBox="1">
            <a:spLocks/>
          </p:cNvSpPr>
          <p:nvPr/>
        </p:nvSpPr>
        <p:spPr>
          <a:xfrm>
            <a:off x="963981" y="1241375"/>
            <a:ext cx="10700638" cy="5616625"/>
          </a:xfrm>
          <a:prstGeom prst="rect">
            <a:avLst/>
          </a:prstGeom>
        </p:spPr>
        <p:txBody>
          <a:bodyPr>
            <a:normAutofit/>
          </a:bodyPr>
          <a:lstStyle>
            <a:lvl1pPr marL="252000" indent="-2520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2520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6000" indent="-2520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8000" indent="-2520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60000" indent="-2520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/>
              <a:t>Набор «статичных» таблиц</a:t>
            </a:r>
            <a:r>
              <a:rPr lang="en-US" sz="1800" i="1" dirty="0"/>
              <a:t>(&gt; 100)</a:t>
            </a:r>
            <a:r>
              <a:rPr lang="ru-RU" sz="1800" i="1" dirty="0"/>
              <a:t> </a:t>
            </a:r>
            <a:r>
              <a:rPr lang="ru-RU" b="1" dirty="0"/>
              <a:t>и функций</a:t>
            </a:r>
            <a:r>
              <a:rPr lang="en-US" b="1" dirty="0"/>
              <a:t>/</a:t>
            </a:r>
            <a:r>
              <a:rPr lang="ru-RU" b="1" dirty="0"/>
              <a:t>процедур</a:t>
            </a:r>
            <a:r>
              <a:rPr lang="ru-RU" dirty="0"/>
              <a:t> </a:t>
            </a:r>
            <a:r>
              <a:rPr lang="ru-RU" sz="1800" i="1" dirty="0"/>
              <a:t>(</a:t>
            </a:r>
            <a:r>
              <a:rPr lang="en-US" sz="1800" i="1" dirty="0"/>
              <a:t>&gt; 2</a:t>
            </a:r>
            <a:r>
              <a:rPr lang="ru-RU" sz="1800" i="1" dirty="0"/>
              <a:t>00</a:t>
            </a:r>
            <a:r>
              <a:rPr lang="en-US" sz="1800" i="1" dirty="0"/>
              <a:t> ~ 25000 </a:t>
            </a:r>
            <a:r>
              <a:rPr lang="ru-RU" sz="1800" i="1" dirty="0"/>
              <a:t>строк</a:t>
            </a:r>
            <a:r>
              <a:rPr lang="en-US" sz="1800" i="1" dirty="0"/>
              <a:t>  </a:t>
            </a:r>
            <a:r>
              <a:rPr lang="en-US" sz="1800" i="1" dirty="0" err="1"/>
              <a:t>plpgsql</a:t>
            </a:r>
            <a:r>
              <a:rPr lang="en-US" sz="1800" i="1" dirty="0"/>
              <a:t> </a:t>
            </a:r>
            <a:r>
              <a:rPr lang="ru-RU" sz="1800" i="1" dirty="0"/>
              <a:t>кода)</a:t>
            </a:r>
          </a:p>
          <a:p>
            <a:r>
              <a:rPr lang="ru-RU" b="1" dirty="0"/>
              <a:t>Расширение</a:t>
            </a:r>
            <a:r>
              <a:rPr lang="en-US" b="1" dirty="0"/>
              <a:t> </a:t>
            </a:r>
            <a:r>
              <a:rPr lang="ru-RU" b="1" dirty="0"/>
              <a:t>набора объектов при установке решений</a:t>
            </a:r>
            <a:endParaRPr lang="ru-RU" dirty="0"/>
          </a:p>
          <a:p>
            <a:r>
              <a:rPr lang="ru-RU" b="1" dirty="0"/>
              <a:t>Авто создаваемые  объекты при настройке системы и онлайн работе пользователей</a:t>
            </a:r>
          </a:p>
          <a:p>
            <a:pPr marL="0" indent="0">
              <a:buNone/>
            </a:pPr>
            <a:r>
              <a:rPr lang="ru-RU" sz="1800" i="1" dirty="0"/>
              <a:t>Ещё около </a:t>
            </a:r>
            <a:r>
              <a:rPr lang="en-US" sz="1800" i="1" dirty="0"/>
              <a:t>4</a:t>
            </a:r>
            <a:r>
              <a:rPr lang="ru-RU" sz="1800" i="1" dirty="0"/>
              <a:t>0000 строк кода чистого </a:t>
            </a:r>
            <a:r>
              <a:rPr lang="en-US" sz="1800" i="1" dirty="0" err="1"/>
              <a:t>plpg</a:t>
            </a:r>
            <a:r>
              <a:rPr lang="ru-RU" sz="1800" i="1" dirty="0" err="1"/>
              <a:t>sql</a:t>
            </a:r>
            <a:r>
              <a:rPr lang="ru-RU" sz="1800" i="1" dirty="0"/>
              <a:t> + 10000 по генераторам .</a:t>
            </a:r>
            <a:r>
              <a:rPr lang="en-US" sz="1800" i="1" dirty="0"/>
              <a:t>Net</a:t>
            </a:r>
            <a:endParaRPr lang="ru-RU" sz="1800" i="1" dirty="0"/>
          </a:p>
          <a:p>
            <a:r>
              <a:rPr lang="en-US" b="1" dirty="0"/>
              <a:t>XML </a:t>
            </a:r>
            <a:r>
              <a:rPr lang="ru-RU" b="1" dirty="0"/>
              <a:t>мета-описания статических и динамических объектов, статический код отчетов</a:t>
            </a:r>
            <a:endParaRPr lang="en-US" b="1" dirty="0"/>
          </a:p>
          <a:p>
            <a:r>
              <a:rPr lang="ru-RU" b="1" dirty="0"/>
              <a:t>«Умное» обновление БД </a:t>
            </a:r>
            <a:r>
              <a:rPr lang="ru-RU" sz="1800" i="1" dirty="0"/>
              <a:t>(авто код </a:t>
            </a:r>
            <a:r>
              <a:rPr lang="en-US" sz="1800" i="1" dirty="0"/>
              <a:t>&gt;</a:t>
            </a:r>
            <a:r>
              <a:rPr lang="ru-RU" sz="1800" i="1" dirty="0"/>
              <a:t> 1</a:t>
            </a:r>
            <a:r>
              <a:rPr lang="en-US" sz="1800" i="1" dirty="0"/>
              <a:t>5</a:t>
            </a:r>
            <a:r>
              <a:rPr lang="ru-RU" sz="1800" i="1" dirty="0"/>
              <a:t>00</a:t>
            </a:r>
            <a:r>
              <a:rPr lang="en-US" sz="1800" i="1" dirty="0"/>
              <a:t>000 </a:t>
            </a:r>
            <a:r>
              <a:rPr lang="ru-RU" sz="1800" i="1" dirty="0"/>
              <a:t>строк)</a:t>
            </a:r>
          </a:p>
          <a:p>
            <a:r>
              <a:rPr lang="ru-RU" b="1" dirty="0"/>
              <a:t>На уровне БД реализовано 99,99% логики получения подготовленных данных (сложные функции в БД и динамик </a:t>
            </a:r>
            <a:r>
              <a:rPr lang="en-US" b="1" dirty="0" err="1"/>
              <a:t>plpgsql</a:t>
            </a:r>
            <a:r>
              <a:rPr lang="ru-RU" b="1" dirty="0"/>
              <a:t>)</a:t>
            </a:r>
          </a:p>
          <a:p>
            <a:endParaRPr lang="ru-RU" sz="1800" i="1" dirty="0"/>
          </a:p>
          <a:p>
            <a:pPr marL="252000" lvl="1" indent="0">
              <a:buNone/>
            </a:pPr>
            <a:endParaRPr lang="ru-RU" sz="1800" dirty="0"/>
          </a:p>
          <a:p>
            <a:pPr marL="594900" lvl="1" indent="-342900">
              <a:buFont typeface="+mj-lt"/>
              <a:buAutoNum type="alphaLcParenR"/>
            </a:pPr>
            <a:endParaRPr lang="ru-RU" sz="1800" dirty="0"/>
          </a:p>
          <a:p>
            <a:pPr marL="342900" indent="-342900">
              <a:buFont typeface="+mj-lt"/>
              <a:buAutoNum type="arabicPeriod"/>
            </a:pPr>
            <a:endParaRPr lang="ru-RU" sz="1800" dirty="0"/>
          </a:p>
          <a:p>
            <a:pPr marL="342900" indent="-342900">
              <a:buFont typeface="+mj-lt"/>
              <a:buAutoNum type="arabicPeriod"/>
            </a:pPr>
            <a:endParaRPr lang="ru-RU" sz="2200" dirty="0"/>
          </a:p>
          <a:p>
            <a:pPr marL="594900" lvl="1" indent="-342900">
              <a:buFont typeface="+mj-lt"/>
              <a:buAutoNum type="alphaLcParenR"/>
            </a:pPr>
            <a:endParaRPr lang="ru-RU" sz="1800" dirty="0"/>
          </a:p>
          <a:p>
            <a:pPr marL="594900" lvl="1" indent="-342900">
              <a:buFont typeface="+mj-lt"/>
              <a:buAutoNum type="alphaLcParenR"/>
            </a:pPr>
            <a:endParaRPr lang="ru-RU" sz="1800" dirty="0"/>
          </a:p>
          <a:p>
            <a:pPr marL="594900" lvl="1" indent="-342900">
              <a:buFont typeface="+mj-lt"/>
              <a:buAutoNum type="alphaLcParenR"/>
            </a:pPr>
            <a:endParaRPr lang="ru-RU" sz="1800" dirty="0"/>
          </a:p>
          <a:p>
            <a:pPr marL="342900" indent="-342900">
              <a:buFont typeface="+mj-lt"/>
              <a:buAutoNum type="arabicPeriod"/>
            </a:pPr>
            <a:endParaRPr lang="ru-RU" sz="2200" dirty="0"/>
          </a:p>
          <a:p>
            <a:pPr marL="594900" lvl="1" indent="-342900">
              <a:buFont typeface="+mj-lt"/>
              <a:buAutoNum type="alphaLcParenR"/>
            </a:pPr>
            <a:endParaRPr lang="ru-RU" sz="1800" dirty="0"/>
          </a:p>
          <a:p>
            <a:pPr marL="594900" lvl="1" indent="-342900">
              <a:buFont typeface="+mj-lt"/>
              <a:buAutoNum type="alphaLcParenR"/>
            </a:pPr>
            <a:endParaRPr lang="ru-RU" sz="1400" dirty="0"/>
          </a:p>
          <a:p>
            <a:pPr marL="0" indent="0">
              <a:buClr>
                <a:srgbClr val="FD603C"/>
              </a:buClr>
              <a:buNone/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898645838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Специфика трафика и работы с БД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15"/>
          <p:cNvSpPr txBox="1">
            <a:spLocks/>
          </p:cNvSpPr>
          <p:nvPr/>
        </p:nvSpPr>
        <p:spPr>
          <a:xfrm>
            <a:off x="963981" y="1241375"/>
            <a:ext cx="10604132" cy="5616625"/>
          </a:xfrm>
          <a:prstGeom prst="rect">
            <a:avLst/>
          </a:prstGeom>
        </p:spPr>
        <p:txBody>
          <a:bodyPr>
            <a:normAutofit/>
          </a:bodyPr>
          <a:lstStyle>
            <a:lvl1pPr marL="252000" indent="-2520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2520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6000" indent="-2520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8000" indent="-2520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60000" indent="-2520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b="1" dirty="0"/>
              <a:t>Возврат множественных разнотипных наборов из функций</a:t>
            </a:r>
          </a:p>
          <a:p>
            <a:pPr lvl="0"/>
            <a:r>
              <a:rPr lang="ru-RU" b="1" dirty="0"/>
              <a:t>«Временные» наборы в БД</a:t>
            </a:r>
            <a:endParaRPr lang="ru-RU" dirty="0"/>
          </a:p>
          <a:p>
            <a:pPr lvl="0"/>
            <a:r>
              <a:rPr lang="ru-RU" b="1" dirty="0"/>
              <a:t>Вызов множества  хранимых процедур в рамках одного сценария в транзакции и без</a:t>
            </a:r>
            <a:endParaRPr lang="ru-RU" dirty="0"/>
          </a:p>
          <a:p>
            <a:pPr lvl="0"/>
            <a:r>
              <a:rPr lang="ru-RU" b="1" dirty="0"/>
              <a:t>Передача коллекций из клиентского кода через </a:t>
            </a:r>
            <a:r>
              <a:rPr lang="en-US" b="1" dirty="0"/>
              <a:t>xml</a:t>
            </a:r>
            <a:r>
              <a:rPr lang="ru-RU" b="1" dirty="0"/>
              <a:t> и сессионные временные таблицы</a:t>
            </a:r>
            <a:endParaRPr lang="ru-RU" dirty="0"/>
          </a:p>
          <a:p>
            <a:r>
              <a:rPr lang="ru-RU" b="1" dirty="0"/>
              <a:t>Триггеры </a:t>
            </a:r>
            <a:r>
              <a:rPr lang="ru-RU" b="1" dirty="0" err="1"/>
              <a:t>денормализации</a:t>
            </a:r>
            <a:endParaRPr lang="ru-RU" b="1" dirty="0"/>
          </a:p>
          <a:p>
            <a:r>
              <a:rPr lang="ru-RU" b="1" dirty="0"/>
              <a:t>Внешняя дискретная безопасности по объектам/части объектов</a:t>
            </a:r>
          </a:p>
          <a:p>
            <a:r>
              <a:rPr lang="ru-RU" b="1" dirty="0"/>
              <a:t>Активное использование временных таблиц</a:t>
            </a:r>
            <a:endParaRPr lang="ru-RU" dirty="0"/>
          </a:p>
          <a:p>
            <a:endParaRPr lang="ru-RU" sz="2000" dirty="0"/>
          </a:p>
          <a:p>
            <a:pPr lvl="0"/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18020701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2927649" y="2996952"/>
            <a:ext cx="8424936" cy="1944861"/>
          </a:xfrm>
        </p:spPr>
        <p:txBody>
          <a:bodyPr/>
          <a:lstStyle/>
          <a:p>
            <a:r>
              <a:rPr lang="ru-RU" dirty="0"/>
              <a:t>Временные таблицы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3712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итульный слайд">
  <a:themeElements>
    <a:clrScheme name="DD 2016">
      <a:dk1>
        <a:srgbClr val="1E3C50"/>
      </a:dk1>
      <a:lt1>
        <a:srgbClr val="F4F5F6"/>
      </a:lt1>
      <a:dk2>
        <a:srgbClr val="1E3C50"/>
      </a:dk2>
      <a:lt2>
        <a:srgbClr val="F4F5F6"/>
      </a:lt2>
      <a:accent1>
        <a:srgbClr val="FD603C"/>
      </a:accent1>
      <a:accent2>
        <a:srgbClr val="B72025"/>
      </a:accent2>
      <a:accent3>
        <a:srgbClr val="89BB4B"/>
      </a:accent3>
      <a:accent4>
        <a:srgbClr val="00928B"/>
      </a:accent4>
      <a:accent5>
        <a:srgbClr val="4A449B"/>
      </a:accent5>
      <a:accent6>
        <a:srgbClr val="B2509E"/>
      </a:accent6>
      <a:hlink>
        <a:srgbClr val="3ACCD0"/>
      </a:hlink>
      <a:folHlink>
        <a:srgbClr val="B2509E"/>
      </a:folHlink>
    </a:clrScheme>
    <a:fontScheme name="DD-2016">
      <a:majorFont>
        <a:latin typeface="Open Sans Semi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Шаблон презентации 111111" id="{00A8A1C6-29A3-42C9-A978-3ACE4BB41462}" vid="{02CB0079-5D76-47DC-A810-CED5746CBB11}"/>
    </a:ext>
  </a:extLst>
</a:theme>
</file>

<file path=ppt/theme/theme2.xml><?xml version="1.0" encoding="utf-8"?>
<a:theme xmlns:a="http://schemas.openxmlformats.org/drawingml/2006/main" name="Разделительный слайд">
  <a:themeElements>
    <a:clrScheme name="DD 2016">
      <a:dk1>
        <a:srgbClr val="1E3C50"/>
      </a:dk1>
      <a:lt1>
        <a:srgbClr val="F4F5F6"/>
      </a:lt1>
      <a:dk2>
        <a:srgbClr val="1E3C50"/>
      </a:dk2>
      <a:lt2>
        <a:srgbClr val="F4F5F6"/>
      </a:lt2>
      <a:accent1>
        <a:srgbClr val="FD603C"/>
      </a:accent1>
      <a:accent2>
        <a:srgbClr val="B72025"/>
      </a:accent2>
      <a:accent3>
        <a:srgbClr val="89BB4B"/>
      </a:accent3>
      <a:accent4>
        <a:srgbClr val="00928B"/>
      </a:accent4>
      <a:accent5>
        <a:srgbClr val="4A449B"/>
      </a:accent5>
      <a:accent6>
        <a:srgbClr val="B2509E"/>
      </a:accent6>
      <a:hlink>
        <a:srgbClr val="3ACCD0"/>
      </a:hlink>
      <a:folHlink>
        <a:srgbClr val="B2509E"/>
      </a:folHlink>
    </a:clrScheme>
    <a:fontScheme name="DD-2016">
      <a:majorFont>
        <a:latin typeface="Open Sans Semi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Шаблон презентации 111111" id="{00A8A1C6-29A3-42C9-A978-3ACE4BB41462}" vid="{A4BB36FF-1C75-4677-8664-CE1B630F3BF8}"/>
    </a:ext>
  </a:extLst>
</a:theme>
</file>

<file path=ppt/theme/theme3.xml><?xml version="1.0" encoding="utf-8"?>
<a:theme xmlns:a="http://schemas.openxmlformats.org/drawingml/2006/main" name="Слайды на светлом фоне">
  <a:themeElements>
    <a:clrScheme name="DD 2016">
      <a:dk1>
        <a:srgbClr val="1E3C50"/>
      </a:dk1>
      <a:lt1>
        <a:srgbClr val="F4F5F6"/>
      </a:lt1>
      <a:dk2>
        <a:srgbClr val="1E3C50"/>
      </a:dk2>
      <a:lt2>
        <a:srgbClr val="F4F5F6"/>
      </a:lt2>
      <a:accent1>
        <a:srgbClr val="FD603C"/>
      </a:accent1>
      <a:accent2>
        <a:srgbClr val="B72025"/>
      </a:accent2>
      <a:accent3>
        <a:srgbClr val="89BB4B"/>
      </a:accent3>
      <a:accent4>
        <a:srgbClr val="00928B"/>
      </a:accent4>
      <a:accent5>
        <a:srgbClr val="4A449B"/>
      </a:accent5>
      <a:accent6>
        <a:srgbClr val="B2509E"/>
      </a:accent6>
      <a:hlink>
        <a:srgbClr val="3ACCD0"/>
      </a:hlink>
      <a:folHlink>
        <a:srgbClr val="B2509E"/>
      </a:folHlink>
    </a:clrScheme>
    <a:fontScheme name="DD-2016">
      <a:majorFont>
        <a:latin typeface="Open Sans Semi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Шаблон презентации 111111" id="{00A8A1C6-29A3-42C9-A978-3ACE4BB41462}" vid="{F99B2E2B-30E9-4B69-9A44-4C17293037B0}"/>
    </a:ext>
  </a:extLst>
</a:theme>
</file>

<file path=ppt/theme/theme4.xml><?xml version="1.0" encoding="utf-8"?>
<a:theme xmlns:a="http://schemas.openxmlformats.org/drawingml/2006/main" name="Слайды на темном фоне">
  <a:themeElements>
    <a:clrScheme name="DD 2016">
      <a:dk1>
        <a:srgbClr val="1E3C50"/>
      </a:dk1>
      <a:lt1>
        <a:srgbClr val="F4F5F6"/>
      </a:lt1>
      <a:dk2>
        <a:srgbClr val="1E3C50"/>
      </a:dk2>
      <a:lt2>
        <a:srgbClr val="F4F5F6"/>
      </a:lt2>
      <a:accent1>
        <a:srgbClr val="FD603C"/>
      </a:accent1>
      <a:accent2>
        <a:srgbClr val="B72025"/>
      </a:accent2>
      <a:accent3>
        <a:srgbClr val="89BB4B"/>
      </a:accent3>
      <a:accent4>
        <a:srgbClr val="00928B"/>
      </a:accent4>
      <a:accent5>
        <a:srgbClr val="4A449B"/>
      </a:accent5>
      <a:accent6>
        <a:srgbClr val="B2509E"/>
      </a:accent6>
      <a:hlink>
        <a:srgbClr val="3ACCD0"/>
      </a:hlink>
      <a:folHlink>
        <a:srgbClr val="B2509E"/>
      </a:folHlink>
    </a:clrScheme>
    <a:fontScheme name="DD-2016">
      <a:majorFont>
        <a:latin typeface="Open Sans Semi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Шаблон презентации 111111" id="{00A8A1C6-29A3-42C9-A978-3ACE4BB41462}" vid="{0B464718-0062-48BC-8E3E-85059ADF3B82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CCD12F42E7F7E548A7C8E1380865D6AD" ma:contentTypeVersion="0" ma:contentTypeDescription="Создание документа." ma:contentTypeScope="" ma:versionID="b481376678bf31e928db12b2b814f1ec">
  <xsd:schema xmlns:xsd="http://www.w3.org/2001/XMLSchema" xmlns:p="http://schemas.microsoft.com/office/2006/metadata/properties" targetNamespace="http://schemas.microsoft.com/office/2006/metadata/properties" ma:root="true" ma:fieldsID="3a099032e4dbf8d85aa72f0179771838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содержимого" ma:readOnly="true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276ACEC1-DA50-4172-8AA6-6F2904CDE744}">
  <ds:schemaRefs>
    <ds:schemaRef ds:uri="http://purl.org/dc/dcmitype/"/>
    <ds:schemaRef ds:uri="http://schemas.microsoft.com/office/2006/documentManagement/types"/>
    <ds:schemaRef ds:uri="http://purl.org/dc/elements/1.1/"/>
    <ds:schemaRef ds:uri="http://www.w3.org/XML/1998/namespace"/>
    <ds:schemaRef ds:uri="http://purl.org/dc/terms/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AF924F6B-896B-4BB9-976F-44002B2F9BD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807CF72-D5F5-431A-9C89-135F5544493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</Template>
  <TotalTime>23242</TotalTime>
  <Words>1559</Words>
  <Application>Microsoft Office PowerPoint</Application>
  <PresentationFormat>Широкоэкранный</PresentationFormat>
  <Paragraphs>208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22</vt:i4>
      </vt:variant>
    </vt:vector>
  </HeadingPairs>
  <TitlesOfParts>
    <vt:vector size="36" baseType="lpstr">
      <vt:lpstr>Symbol</vt:lpstr>
      <vt:lpstr>Courier New</vt:lpstr>
      <vt:lpstr>Arial</vt:lpstr>
      <vt:lpstr>Calibri</vt:lpstr>
      <vt:lpstr>Open Sans Semibold</vt:lpstr>
      <vt:lpstr>MS PGothic</vt:lpstr>
      <vt:lpstr>Segoe Print</vt:lpstr>
      <vt:lpstr>Times New Roman</vt:lpstr>
      <vt:lpstr>Open Sans</vt:lpstr>
      <vt:lpstr>Wingdings</vt:lpstr>
      <vt:lpstr>Титульный слайд</vt:lpstr>
      <vt:lpstr>Разделительный слайд</vt:lpstr>
      <vt:lpstr>Слайды на светлом фоне</vt:lpstr>
      <vt:lpstr>Слайды на темном фоне</vt:lpstr>
      <vt:lpstr>Презентация PowerPoint</vt:lpstr>
      <vt:lpstr>Компания Digital Design</vt:lpstr>
      <vt:lpstr>Краткая информация о СДУ «Приоритет»</vt:lpstr>
      <vt:lpstr>Нам доверяют</vt:lpstr>
      <vt:lpstr>Презентация PowerPoint</vt:lpstr>
      <vt:lpstr>Архитектура.   </vt:lpstr>
      <vt:lpstr>Специфика БД</vt:lpstr>
      <vt:lpstr>Специфика трафика и работы с БД </vt:lpstr>
      <vt:lpstr>Презентация PowerPoint</vt:lpstr>
      <vt:lpstr>Размышления  - Когда НЕ нужны</vt:lpstr>
      <vt:lpstr>Когда нужны размышления</vt:lpstr>
      <vt:lpstr>Основные сценарии</vt:lpstr>
      <vt:lpstr>Отличия - временные объекты - MS SQL  </vt:lpstr>
      <vt:lpstr>Отличия - временные объекты - PG SQL  </vt:lpstr>
      <vt:lpstr>Моменты оптимизаций</vt:lpstr>
      <vt:lpstr>Проблемы</vt:lpstr>
      <vt:lpstr>Решение</vt:lpstr>
      <vt:lpstr>Замена временных объектов - массивы</vt:lpstr>
      <vt:lpstr>Замена временных объектов – статичные таблицы</vt:lpstr>
      <vt:lpstr>Замена временных объектов - функции</vt:lpstr>
      <vt:lpstr>Результат</vt:lpstr>
      <vt:lpstr>Мы ждем вас!</vt:lpstr>
    </vt:vector>
  </TitlesOfParts>
  <Company>Docsvision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Pydorich.D</dc:creator>
  <cp:lastModifiedBy>Zhukovets Yuriy</cp:lastModifiedBy>
  <cp:revision>380</cp:revision>
  <dcterms:created xsi:type="dcterms:W3CDTF">2017-03-03T14:20:24Z</dcterms:created>
  <dcterms:modified xsi:type="dcterms:W3CDTF">2022-06-18T16:14:20Z</dcterms:modified>
</cp:coreProperties>
</file>