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89" r:id="rId2"/>
    <p:sldId id="287" r:id="rId3"/>
    <p:sldId id="320" r:id="rId4"/>
    <p:sldId id="321" r:id="rId5"/>
    <p:sldId id="290" r:id="rId6"/>
    <p:sldId id="322" r:id="rId7"/>
    <p:sldId id="29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3" r:id="rId18"/>
    <p:sldId id="319" r:id="rId19"/>
    <p:sldId id="259" r:id="rId20"/>
  </p:sldIdLst>
  <p:sldSz cx="12192000" cy="6858000"/>
  <p:notesSz cx="6858000" cy="9144000"/>
  <p:embeddedFontLst>
    <p:embeddedFont>
      <p:font typeface="Anonymous Pro" panose="02060609030202000504" pitchFamily="49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nter" panose="020B05020300000000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Kazakova" initials="TK" lastIdx="1" clrIdx="0">
    <p:extLst>
      <p:ext uri="{19B8F6BF-5375-455C-9EA6-DF929625EA0E}">
        <p15:presenceInfo xmlns:p15="http://schemas.microsoft.com/office/powerpoint/2012/main" userId="20d008d25a1d09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1CF"/>
    <a:srgbClr val="2E57E6"/>
    <a:srgbClr val="1C1E23"/>
    <a:srgbClr val="2B2B2B"/>
    <a:srgbClr val="1C1E24"/>
    <a:srgbClr val="2E57E5"/>
    <a:srgbClr val="004FFF"/>
    <a:srgbClr val="313131"/>
    <a:srgbClr val="000000"/>
    <a:srgbClr val="F2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6281" autoAdjust="0"/>
  </p:normalViewPr>
  <p:slideViewPr>
    <p:cSldViewPr snapToGrid="0" showGuides="1">
      <p:cViewPr>
        <p:scale>
          <a:sx n="82" d="100"/>
          <a:sy n="82" d="100"/>
        </p:scale>
        <p:origin x="496" y="928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-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F253-AFD6-4145-A935-27C4CB3DA21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3CF9E-584F-4FDC-B243-9FAADDCB4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3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2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1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5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9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3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5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4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4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7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3CF9E-584F-4FDC-B243-9FAADDCB41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1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6DF0-9708-45FC-B252-061D0F0F1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681037"/>
            <a:ext cx="9144000" cy="1231106"/>
          </a:xfr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00" b="1">
                <a:solidFill>
                  <a:srgbClr val="2E57E5"/>
                </a:solidFill>
                <a:latin typeface="Anonymous Pro" panose="02060609030202000504" pitchFamily="49" charset="0"/>
                <a:ea typeface="Anonymous Pro" panose="02060609030202000504" pitchFamily="49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033F6-3259-4E8F-9FCB-2DA11328A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2291943"/>
            <a:ext cx="9144000" cy="341632"/>
          </a:xfrm>
        </p:spPr>
        <p:txBody>
          <a:bodyPr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FCAFA-8D1E-4E2F-B8CE-C456A0DBC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82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1A45D-CF99-4534-A375-1DDFC0355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48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3D2BC-795C-49D5-B53F-87DEFA1A6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" y="0"/>
            <a:ext cx="1216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F2EC1-BF2E-469E-A565-9624FADBC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41" y="681037"/>
            <a:ext cx="685272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41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3D2BC-795C-49D5-B53F-87DEFA1A6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084" y="-2581330"/>
            <a:ext cx="19364637" cy="12358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0AD00-23C1-4938-9A96-7145F0DB4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62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57E1-EC32-45A1-9B11-8F338A05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036585"/>
            <a:ext cx="10515600" cy="2585323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0E49F7-2024-4479-AD7A-C0BFB18AA07A}"/>
              </a:ext>
            </a:extLst>
          </p:cNvPr>
          <p:cNvSpPr/>
          <p:nvPr userDrawn="1"/>
        </p:nvSpPr>
        <p:spPr>
          <a:xfrm>
            <a:off x="10325099" y="657225"/>
            <a:ext cx="1027113" cy="914400"/>
          </a:xfrm>
          <a:prstGeom prst="rect">
            <a:avLst/>
          </a:prstGeom>
          <a:solidFill>
            <a:srgbClr val="2E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A4BE6F-A403-4642-A991-0ABB37F30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2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1E0E2-9162-4E9D-982C-3950FDD95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084" y="-2581330"/>
            <a:ext cx="19364637" cy="12358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57E1-EC32-45A1-9B11-8F338A05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3198401"/>
            <a:ext cx="10515600" cy="2585323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B3CEF-831D-458D-BB55-DCECB5A17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25" y="657225"/>
            <a:ext cx="686188" cy="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90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11068-613C-4F14-A320-393D6688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10515600" cy="132343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3B3B9-DB5E-4582-AF71-8284095DF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7038"/>
            <a:ext cx="10515600" cy="392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740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1" r:id="rId5"/>
    <p:sldLayoutId id="2147483652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rgbClr val="2E57E5"/>
          </a:solidFill>
          <a:latin typeface="Anonymous Pro" panose="02060609030202000504" pitchFamily="49" charset="0"/>
          <a:ea typeface="Anonymous Pro" panose="02060609030202000504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4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9503-409F-D66C-014A-3650E4ED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82286"/>
            <a:ext cx="10515600" cy="1274195"/>
          </a:xfrm>
        </p:spPr>
        <p:txBody>
          <a:bodyPr/>
          <a:lstStyle/>
          <a:p>
            <a:r>
              <a:rPr lang="ru-RU" sz="4800" dirty="0"/>
              <a:t>Как отсутствие места на диске сломало нам кластер </a:t>
            </a:r>
            <a:r>
              <a:rPr lang="en-US" sz="4800" dirty="0"/>
              <a:t>PostgreSQL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3000D7-9BDE-7701-F537-249A76EBE4EA}"/>
              </a:ext>
            </a:extLst>
          </p:cNvPr>
          <p:cNvSpPr txBox="1">
            <a:spLocks/>
          </p:cNvSpPr>
          <p:nvPr/>
        </p:nvSpPr>
        <p:spPr>
          <a:xfrm>
            <a:off x="8957267" y="5391993"/>
            <a:ext cx="2540996" cy="4370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r>
              <a:rPr lang="ru-RU" sz="2800" dirty="0"/>
              <a:t>Чувашов И.Н.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3634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Большие таблицы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912289" y="1724007"/>
            <a:ext cx="1036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 panose="02000503000000020004" pitchFamily="2" charset="0"/>
              </a:rPr>
              <a:t>В системе по сути есть одна большая таблица, секционированная по месяцам (наследование)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20C03-3D51-2BE3-6853-1716426F71A9}"/>
              </a:ext>
            </a:extLst>
          </p:cNvPr>
          <p:cNvSpPr/>
          <p:nvPr/>
        </p:nvSpPr>
        <p:spPr>
          <a:xfrm>
            <a:off x="4901450" y="2434731"/>
            <a:ext cx="2412694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Большая таблица</a:t>
            </a:r>
            <a:endParaRPr lang="en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1522F-DED5-A83D-4876-F2B3C4781D9D}"/>
              </a:ext>
            </a:extLst>
          </p:cNvPr>
          <p:cNvSpPr/>
          <p:nvPr/>
        </p:nvSpPr>
        <p:spPr>
          <a:xfrm>
            <a:off x="1374215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месяц</a:t>
            </a:r>
            <a:endParaRPr lang="en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8A190F-AB77-AB99-8F94-9ED32AA3DEE7}"/>
              </a:ext>
            </a:extLst>
          </p:cNvPr>
          <p:cNvSpPr/>
          <p:nvPr/>
        </p:nvSpPr>
        <p:spPr>
          <a:xfrm>
            <a:off x="3006937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месяц</a:t>
            </a:r>
            <a:endParaRPr lang="en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57C9F-6740-13C2-205F-F883A95978D1}"/>
              </a:ext>
            </a:extLst>
          </p:cNvPr>
          <p:cNvSpPr/>
          <p:nvPr/>
        </p:nvSpPr>
        <p:spPr>
          <a:xfrm>
            <a:off x="4639660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 месяц</a:t>
            </a:r>
            <a:endParaRPr lang="en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19267-0CE3-5B88-64A6-65DBE0FC4AFE}"/>
              </a:ext>
            </a:extLst>
          </p:cNvPr>
          <p:cNvSpPr/>
          <p:nvPr/>
        </p:nvSpPr>
        <p:spPr>
          <a:xfrm>
            <a:off x="6245619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 месяц</a:t>
            </a:r>
            <a:endParaRPr lang="en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341F26-C1AC-DE4D-77DD-3AB7E97242BC}"/>
              </a:ext>
            </a:extLst>
          </p:cNvPr>
          <p:cNvSpPr/>
          <p:nvPr/>
        </p:nvSpPr>
        <p:spPr>
          <a:xfrm>
            <a:off x="7878341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 месяц</a:t>
            </a:r>
            <a:endParaRPr lang="en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A22C92-34E9-8877-0187-0CB9DC415956}"/>
              </a:ext>
            </a:extLst>
          </p:cNvPr>
          <p:cNvSpPr/>
          <p:nvPr/>
        </p:nvSpPr>
        <p:spPr>
          <a:xfrm>
            <a:off x="9511064" y="3367542"/>
            <a:ext cx="1380001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 месяц</a:t>
            </a:r>
            <a:endParaRPr lang="en-RU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DFDBB2-5895-569F-86AF-BB5417B241A0}"/>
              </a:ext>
            </a:extLst>
          </p:cNvPr>
          <p:cNvCxnSpPr>
            <a:stCxn id="12" idx="1"/>
            <a:endCxn id="13" idx="0"/>
          </p:cNvCxnSpPr>
          <p:nvPr/>
        </p:nvCxnSpPr>
        <p:spPr>
          <a:xfrm flipH="1">
            <a:off x="2064216" y="2781762"/>
            <a:ext cx="2837234" cy="585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C32BEF-AE91-96F8-C383-32D88C6BA812}"/>
              </a:ext>
            </a:extLst>
          </p:cNvPr>
          <p:cNvCxnSpPr>
            <a:cxnSpLocks/>
            <a:stCxn id="12" idx="1"/>
            <a:endCxn id="14" idx="0"/>
          </p:cNvCxnSpPr>
          <p:nvPr/>
        </p:nvCxnSpPr>
        <p:spPr>
          <a:xfrm flipH="1">
            <a:off x="3696938" y="2781762"/>
            <a:ext cx="1204512" cy="585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4067BF-3B2C-572A-2729-1D737514EC4B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5329661" y="3128793"/>
            <a:ext cx="778136" cy="238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254B2A-F022-FF4A-0067-9B509D215176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6107797" y="3128793"/>
            <a:ext cx="827823" cy="238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A96836-4D2B-82C7-21D8-5CF896B57A41}"/>
              </a:ext>
            </a:extLst>
          </p:cNvPr>
          <p:cNvCxnSpPr>
            <a:cxnSpLocks/>
            <a:stCxn id="12" idx="3"/>
            <a:endCxn id="17" idx="0"/>
          </p:cNvCxnSpPr>
          <p:nvPr/>
        </p:nvCxnSpPr>
        <p:spPr>
          <a:xfrm>
            <a:off x="7314144" y="2781762"/>
            <a:ext cx="1254198" cy="585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2E0FB4-1D9F-D1D6-39A7-6D40FC75191C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>
            <a:off x="7314144" y="2781762"/>
            <a:ext cx="2886921" cy="585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gnetic Disk 37">
            <a:extLst>
              <a:ext uri="{FF2B5EF4-FFF2-40B4-BE49-F238E27FC236}">
                <a16:creationId xmlns:a16="http://schemas.microsoft.com/office/drawing/2014/main" id="{03325FDB-E77C-2331-0234-AD592E58AB33}"/>
              </a:ext>
            </a:extLst>
          </p:cNvPr>
          <p:cNvSpPr/>
          <p:nvPr/>
        </p:nvSpPr>
        <p:spPr>
          <a:xfrm>
            <a:off x="1607016" y="4484892"/>
            <a:ext cx="914400" cy="694062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S</a:t>
            </a:r>
            <a:r>
              <a:rPr lang="en-US" dirty="0"/>
              <a:t>SD</a:t>
            </a:r>
            <a:endParaRPr lang="en-RU" dirty="0"/>
          </a:p>
        </p:txBody>
      </p:sp>
      <p:sp>
        <p:nvSpPr>
          <p:cNvPr id="39" name="Magnetic Disk 38">
            <a:extLst>
              <a:ext uri="{FF2B5EF4-FFF2-40B4-BE49-F238E27FC236}">
                <a16:creationId xmlns:a16="http://schemas.microsoft.com/office/drawing/2014/main" id="{417FE799-E103-4B7A-3320-D9A73B24FE69}"/>
              </a:ext>
            </a:extLst>
          </p:cNvPr>
          <p:cNvSpPr/>
          <p:nvPr/>
        </p:nvSpPr>
        <p:spPr>
          <a:xfrm>
            <a:off x="3006937" y="4484892"/>
            <a:ext cx="1371063" cy="662748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4</a:t>
            </a:r>
            <a:r>
              <a:rPr lang="en-US" dirty="0"/>
              <a:t>}</a:t>
            </a:r>
            <a:endParaRPr lang="en-RU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1882B1-1DE6-61E3-C249-7D0845EAA12B}"/>
              </a:ext>
            </a:extLst>
          </p:cNvPr>
          <p:cNvCxnSpPr>
            <a:cxnSpLocks/>
            <a:stCxn id="13" idx="2"/>
            <a:endCxn id="38" idx="1"/>
          </p:cNvCxnSpPr>
          <p:nvPr/>
        </p:nvCxnSpPr>
        <p:spPr>
          <a:xfrm>
            <a:off x="2064216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466645-D7AB-377F-E534-054196DB8276}"/>
              </a:ext>
            </a:extLst>
          </p:cNvPr>
          <p:cNvCxnSpPr>
            <a:cxnSpLocks/>
          </p:cNvCxnSpPr>
          <p:nvPr/>
        </p:nvCxnSpPr>
        <p:spPr>
          <a:xfrm>
            <a:off x="3683556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4FE69C-3F12-0EA7-2BB5-940D3FC9CACB}"/>
              </a:ext>
            </a:extLst>
          </p:cNvPr>
          <p:cNvCxnSpPr>
            <a:cxnSpLocks/>
          </p:cNvCxnSpPr>
          <p:nvPr/>
        </p:nvCxnSpPr>
        <p:spPr>
          <a:xfrm>
            <a:off x="5320729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B3D41E8-E379-12B4-F5E5-A72D162B025C}"/>
              </a:ext>
            </a:extLst>
          </p:cNvPr>
          <p:cNvCxnSpPr>
            <a:cxnSpLocks/>
          </p:cNvCxnSpPr>
          <p:nvPr/>
        </p:nvCxnSpPr>
        <p:spPr>
          <a:xfrm>
            <a:off x="6935619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C88387-A1AE-C6DD-BD5E-75D8B795075E}"/>
              </a:ext>
            </a:extLst>
          </p:cNvPr>
          <p:cNvCxnSpPr>
            <a:cxnSpLocks/>
          </p:cNvCxnSpPr>
          <p:nvPr/>
        </p:nvCxnSpPr>
        <p:spPr>
          <a:xfrm>
            <a:off x="8568341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4CAC996-D3BF-95B1-448A-30DE30ED35AE}"/>
              </a:ext>
            </a:extLst>
          </p:cNvPr>
          <p:cNvCxnSpPr>
            <a:cxnSpLocks/>
          </p:cNvCxnSpPr>
          <p:nvPr/>
        </p:nvCxnSpPr>
        <p:spPr>
          <a:xfrm>
            <a:off x="10201064" y="4061604"/>
            <a:ext cx="0" cy="423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agnetic Disk 57">
            <a:extLst>
              <a:ext uri="{FF2B5EF4-FFF2-40B4-BE49-F238E27FC236}">
                <a16:creationId xmlns:a16="http://schemas.microsoft.com/office/drawing/2014/main" id="{E4F38E7A-E9AC-55BB-E769-0619C76AAA46}"/>
              </a:ext>
            </a:extLst>
          </p:cNvPr>
          <p:cNvSpPr/>
          <p:nvPr/>
        </p:nvSpPr>
        <p:spPr>
          <a:xfrm>
            <a:off x="4635077" y="4484892"/>
            <a:ext cx="1371063" cy="662748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4</a:t>
            </a:r>
            <a:r>
              <a:rPr lang="en-US" dirty="0"/>
              <a:t>}</a:t>
            </a:r>
            <a:endParaRPr lang="en-RU" dirty="0"/>
          </a:p>
        </p:txBody>
      </p:sp>
      <p:sp>
        <p:nvSpPr>
          <p:cNvPr id="59" name="Magnetic Disk 58">
            <a:extLst>
              <a:ext uri="{FF2B5EF4-FFF2-40B4-BE49-F238E27FC236}">
                <a16:creationId xmlns:a16="http://schemas.microsoft.com/office/drawing/2014/main" id="{D1E2FD6A-4D49-78C2-3B09-0F7D55395B53}"/>
              </a:ext>
            </a:extLst>
          </p:cNvPr>
          <p:cNvSpPr/>
          <p:nvPr/>
        </p:nvSpPr>
        <p:spPr>
          <a:xfrm>
            <a:off x="6245619" y="4484892"/>
            <a:ext cx="1371063" cy="662748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4</a:t>
            </a:r>
            <a:r>
              <a:rPr lang="en-US" dirty="0"/>
              <a:t>}</a:t>
            </a:r>
            <a:endParaRPr lang="en-RU" dirty="0"/>
          </a:p>
        </p:txBody>
      </p:sp>
      <p:sp>
        <p:nvSpPr>
          <p:cNvPr id="60" name="Magnetic Disk 59">
            <a:extLst>
              <a:ext uri="{FF2B5EF4-FFF2-40B4-BE49-F238E27FC236}">
                <a16:creationId xmlns:a16="http://schemas.microsoft.com/office/drawing/2014/main" id="{C0D8EE5E-E9B9-8AAF-886F-7DEEBA6CC0BE}"/>
              </a:ext>
            </a:extLst>
          </p:cNvPr>
          <p:cNvSpPr/>
          <p:nvPr/>
        </p:nvSpPr>
        <p:spPr>
          <a:xfrm>
            <a:off x="7873759" y="4484892"/>
            <a:ext cx="1371063" cy="662748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4</a:t>
            </a:r>
            <a:r>
              <a:rPr lang="en-US" dirty="0"/>
              <a:t>}</a:t>
            </a:r>
            <a:endParaRPr lang="en-RU" dirty="0"/>
          </a:p>
        </p:txBody>
      </p:sp>
      <p:sp>
        <p:nvSpPr>
          <p:cNvPr id="61" name="Magnetic Disk 60">
            <a:extLst>
              <a:ext uri="{FF2B5EF4-FFF2-40B4-BE49-F238E27FC236}">
                <a16:creationId xmlns:a16="http://schemas.microsoft.com/office/drawing/2014/main" id="{EEC3EFBF-F3A1-8249-5A08-DF8CD22A1BFB}"/>
              </a:ext>
            </a:extLst>
          </p:cNvPr>
          <p:cNvSpPr/>
          <p:nvPr/>
        </p:nvSpPr>
        <p:spPr>
          <a:xfrm>
            <a:off x="9506335" y="4484892"/>
            <a:ext cx="1371063" cy="662748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4</a:t>
            </a:r>
            <a:r>
              <a:rPr lang="en-US" dirty="0"/>
              <a:t>}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748899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Большие таблицы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912289" y="1724007"/>
            <a:ext cx="1036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</a:rPr>
              <a:t>И</a:t>
            </a:r>
            <a:r>
              <a:rPr lang="ru-RU" dirty="0">
                <a:latin typeface="Helvetica Neue" panose="02000503000000020004" pitchFamily="2" charset="0"/>
              </a:rPr>
              <a:t> таблицы агрегаты от большой таблицы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20C03-3D51-2BE3-6853-1716426F71A9}"/>
              </a:ext>
            </a:extLst>
          </p:cNvPr>
          <p:cNvSpPr/>
          <p:nvPr/>
        </p:nvSpPr>
        <p:spPr>
          <a:xfrm>
            <a:off x="4758231" y="2955113"/>
            <a:ext cx="2412694" cy="694062"/>
          </a:xfrm>
          <a:prstGeom prst="rect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Агрегаты</a:t>
            </a:r>
            <a:endParaRPr lang="en-RU" dirty="0"/>
          </a:p>
        </p:txBody>
      </p:sp>
      <p:sp>
        <p:nvSpPr>
          <p:cNvPr id="38" name="Magnetic Disk 37">
            <a:extLst>
              <a:ext uri="{FF2B5EF4-FFF2-40B4-BE49-F238E27FC236}">
                <a16:creationId xmlns:a16="http://schemas.microsoft.com/office/drawing/2014/main" id="{03325FDB-E77C-2331-0234-AD592E58AB33}"/>
              </a:ext>
            </a:extLst>
          </p:cNvPr>
          <p:cNvSpPr/>
          <p:nvPr/>
        </p:nvSpPr>
        <p:spPr>
          <a:xfrm>
            <a:off x="3540177" y="4793630"/>
            <a:ext cx="1800000" cy="720000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S</a:t>
            </a:r>
            <a:r>
              <a:rPr lang="en-US" dirty="0"/>
              <a:t>SD</a:t>
            </a:r>
            <a:endParaRPr lang="en-RU" dirty="0"/>
          </a:p>
        </p:txBody>
      </p:sp>
      <p:sp>
        <p:nvSpPr>
          <p:cNvPr id="39" name="Magnetic Disk 38">
            <a:extLst>
              <a:ext uri="{FF2B5EF4-FFF2-40B4-BE49-F238E27FC236}">
                <a16:creationId xmlns:a16="http://schemas.microsoft.com/office/drawing/2014/main" id="{417FE799-E103-4B7A-3320-D9A73B24FE69}"/>
              </a:ext>
            </a:extLst>
          </p:cNvPr>
          <p:cNvSpPr/>
          <p:nvPr/>
        </p:nvSpPr>
        <p:spPr>
          <a:xfrm>
            <a:off x="6565386" y="4793630"/>
            <a:ext cx="1799836" cy="720000"/>
          </a:xfrm>
          <a:prstGeom prst="flowChartMagneticDisk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HDD{1-</a:t>
            </a:r>
            <a:r>
              <a:rPr lang="ru-RU" dirty="0"/>
              <a:t>5</a:t>
            </a:r>
            <a:r>
              <a:rPr lang="en-US" dirty="0"/>
              <a:t>}</a:t>
            </a:r>
            <a:endParaRPr lang="en-RU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1882B1-1DE6-61E3-C249-7D0845EAA12B}"/>
              </a:ext>
            </a:extLst>
          </p:cNvPr>
          <p:cNvCxnSpPr>
            <a:cxnSpLocks/>
            <a:stCxn id="12" idx="2"/>
            <a:endCxn id="38" idx="1"/>
          </p:cNvCxnSpPr>
          <p:nvPr/>
        </p:nvCxnSpPr>
        <p:spPr>
          <a:xfrm flipH="1">
            <a:off x="4440177" y="3649175"/>
            <a:ext cx="1524401" cy="1144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466645-D7AB-377F-E534-054196DB8276}"/>
              </a:ext>
            </a:extLst>
          </p:cNvPr>
          <p:cNvCxnSpPr>
            <a:cxnSpLocks/>
            <a:stCxn id="12" idx="2"/>
            <a:endCxn id="39" idx="1"/>
          </p:cNvCxnSpPr>
          <p:nvPr/>
        </p:nvCxnSpPr>
        <p:spPr>
          <a:xfrm>
            <a:off x="5964578" y="3649175"/>
            <a:ext cx="1500726" cy="1144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4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Проблема </a:t>
            </a:r>
            <a:r>
              <a:rPr lang="ru-RU" sz="4400" dirty="0" err="1">
                <a:solidFill>
                  <a:srgbClr val="2E57E5"/>
                </a:solidFill>
              </a:rPr>
              <a:t>t</a:t>
            </a:r>
            <a:r>
              <a:rPr lang="en-US" sz="4400" dirty="0" err="1">
                <a:solidFill>
                  <a:srgbClr val="2E57E5"/>
                </a:solidFill>
              </a:rPr>
              <a:t>ablespace</a:t>
            </a:r>
            <a:endParaRPr lang="ru-RU" sz="4400" dirty="0">
              <a:solidFill>
                <a:srgbClr val="2E57E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2289006" y="3332469"/>
            <a:ext cx="761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Свободного места на диске от 2 до 10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309000449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Приложение нужно запустить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1804264" y="2616373"/>
            <a:ext cx="761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Выключаем запись в агрегирующие таблицы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BBE90-48E9-A5AA-4E38-956C63A6A571}"/>
              </a:ext>
            </a:extLst>
          </p:cNvPr>
          <p:cNvSpPr txBox="1"/>
          <p:nvPr/>
        </p:nvSpPr>
        <p:spPr>
          <a:xfrm>
            <a:off x="1804264" y="3573263"/>
            <a:ext cx="9454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Создаем новую секцию и начинаем писать данные туда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862716-21E5-5568-EEDA-29310B0EC4FA}"/>
              </a:ext>
            </a:extLst>
          </p:cNvPr>
          <p:cNvSpPr/>
          <p:nvPr/>
        </p:nvSpPr>
        <p:spPr>
          <a:xfrm>
            <a:off x="1572918" y="279320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7A6E2-0FD6-2121-BE5C-0B4BDEE81E33}"/>
              </a:ext>
            </a:extLst>
          </p:cNvPr>
          <p:cNvSpPr/>
          <p:nvPr/>
        </p:nvSpPr>
        <p:spPr>
          <a:xfrm>
            <a:off x="1572918" y="375009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2267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1925842" y="3064500"/>
            <a:ext cx="8319846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Заработало на вторые сутки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E2621-2FC8-3092-5D10-7AA97558ABE2}"/>
              </a:ext>
            </a:extLst>
          </p:cNvPr>
          <p:cNvSpPr txBox="1"/>
          <p:nvPr/>
        </p:nvSpPr>
        <p:spPr>
          <a:xfrm>
            <a:off x="4737253" y="3853087"/>
            <a:ext cx="7174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rPr>
              <a:t>но место заканчивается</a:t>
            </a:r>
            <a:endParaRPr lang="en-RU" sz="4400" b="1" dirty="0">
              <a:solidFill>
                <a:srgbClr val="FF0000"/>
              </a:solidFill>
              <a:latin typeface="Anonymous Pro" panose="02060609030202000504" pitchFamily="49" charset="0"/>
              <a:ea typeface="Anonymous Pro" panose="02060609030202000504" pitchFamily="49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64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Прошла неделя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1804264" y="2616373"/>
            <a:ext cx="761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Разворачиваем новый сервер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BBE90-48E9-A5AA-4E38-956C63A6A571}"/>
              </a:ext>
            </a:extLst>
          </p:cNvPr>
          <p:cNvSpPr txBox="1"/>
          <p:nvPr/>
        </p:nvSpPr>
        <p:spPr>
          <a:xfrm>
            <a:off x="1804264" y="3479620"/>
            <a:ext cx="3792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Поднимаем там реплику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30107-CD92-765E-C15B-85A51BAA0D46}"/>
              </a:ext>
            </a:extLst>
          </p:cNvPr>
          <p:cNvSpPr txBox="1"/>
          <p:nvPr/>
        </p:nvSpPr>
        <p:spPr>
          <a:xfrm>
            <a:off x="1804263" y="4342868"/>
            <a:ext cx="6480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</a:rPr>
              <a:t>Promote </a:t>
            </a:r>
            <a:r>
              <a:rPr lang="ru-RU" sz="2400" dirty="0">
                <a:latin typeface="Helvetica Neue" panose="02000503000000020004" pitchFamily="2" charset="0"/>
              </a:rPr>
              <a:t>реплику до мастера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0A5C-C024-0256-B492-55486C56A597}"/>
              </a:ext>
            </a:extLst>
          </p:cNvPr>
          <p:cNvSpPr/>
          <p:nvPr/>
        </p:nvSpPr>
        <p:spPr>
          <a:xfrm>
            <a:off x="1558227" y="279320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71ACB8-E4FF-36B1-BCD0-4D774EF75B51}"/>
              </a:ext>
            </a:extLst>
          </p:cNvPr>
          <p:cNvSpPr/>
          <p:nvPr/>
        </p:nvSpPr>
        <p:spPr>
          <a:xfrm>
            <a:off x="1558227" y="3656452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4D80D0-923E-7B27-5AE3-CDC3217B7199}"/>
              </a:ext>
            </a:extLst>
          </p:cNvPr>
          <p:cNvSpPr/>
          <p:nvPr/>
        </p:nvSpPr>
        <p:spPr>
          <a:xfrm>
            <a:off x="1558227" y="4519700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636469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Прошли три недели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1804264" y="2616373"/>
            <a:ext cx="761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Helvetica Neue" panose="02000503000000020004" pitchFamily="2" charset="0"/>
              </a:rPr>
              <a:t>Пересобираем</a:t>
            </a:r>
            <a:r>
              <a:rPr lang="ru-RU" sz="2400" dirty="0">
                <a:latin typeface="Helvetica Neue" panose="02000503000000020004" pitchFamily="2" charset="0"/>
              </a:rPr>
              <a:t> большую таблицу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BBE90-48E9-A5AA-4E38-956C63A6A571}"/>
              </a:ext>
            </a:extLst>
          </p:cNvPr>
          <p:cNvSpPr txBox="1"/>
          <p:nvPr/>
        </p:nvSpPr>
        <p:spPr>
          <a:xfrm>
            <a:off x="1804264" y="3479620"/>
            <a:ext cx="6656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Helvetica Neue" panose="02000503000000020004" pitchFamily="2" charset="0"/>
              </a:rPr>
              <a:t>Пересобираем</a:t>
            </a:r>
            <a:r>
              <a:rPr lang="ru-RU" sz="2400" dirty="0">
                <a:latin typeface="Helvetica Neue" panose="02000503000000020004" pitchFamily="2" charset="0"/>
              </a:rPr>
              <a:t> большую агрегаты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30107-CD92-765E-C15B-85A51BAA0D46}"/>
              </a:ext>
            </a:extLst>
          </p:cNvPr>
          <p:cNvSpPr txBox="1"/>
          <p:nvPr/>
        </p:nvSpPr>
        <p:spPr>
          <a:xfrm>
            <a:off x="1804263" y="4342868"/>
            <a:ext cx="6480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Полноценно запускаем систему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0A5C-C024-0256-B492-55486C56A597}"/>
              </a:ext>
            </a:extLst>
          </p:cNvPr>
          <p:cNvSpPr/>
          <p:nvPr/>
        </p:nvSpPr>
        <p:spPr>
          <a:xfrm>
            <a:off x="1558227" y="279320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71ACB8-E4FF-36B1-BCD0-4D774EF75B51}"/>
              </a:ext>
            </a:extLst>
          </p:cNvPr>
          <p:cNvSpPr/>
          <p:nvPr/>
        </p:nvSpPr>
        <p:spPr>
          <a:xfrm>
            <a:off x="1558227" y="3656452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4D80D0-923E-7B27-5AE3-CDC3217B7199}"/>
              </a:ext>
            </a:extLst>
          </p:cNvPr>
          <p:cNvSpPr/>
          <p:nvPr/>
        </p:nvSpPr>
        <p:spPr>
          <a:xfrm>
            <a:off x="1558227" y="4519700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53DAA-98D0-2A64-DD71-C43E836510AF}"/>
              </a:ext>
            </a:extLst>
          </p:cNvPr>
          <p:cNvSpPr/>
          <p:nvPr/>
        </p:nvSpPr>
        <p:spPr>
          <a:xfrm>
            <a:off x="0" y="4974956"/>
            <a:ext cx="12192000" cy="1883044"/>
          </a:xfrm>
          <a:prstGeom prst="rect">
            <a:avLst/>
          </a:prstGeom>
          <a:solidFill>
            <a:srgbClr val="099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C0BF0F-98A0-8855-9CAE-B5227D499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33301" r="8963" b="34254"/>
          <a:stretch/>
        </p:blipFill>
        <p:spPr bwMode="auto">
          <a:xfrm>
            <a:off x="2351423" y="4974956"/>
            <a:ext cx="7613987" cy="18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0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7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Прошло полтора месяца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70B11-730F-B0A7-8BB6-BA144E402915}"/>
              </a:ext>
            </a:extLst>
          </p:cNvPr>
          <p:cNvSpPr txBox="1"/>
          <p:nvPr/>
        </p:nvSpPr>
        <p:spPr>
          <a:xfrm>
            <a:off x="1848080" y="3977344"/>
            <a:ext cx="8838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ERROR: heap tuple (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X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X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,YY) from table ”</a:t>
            </a:r>
            <a:r>
              <a:rPr lang="en-GB" dirty="0">
                <a:solidFill>
                  <a:srgbClr val="000000"/>
                </a:solidFill>
                <a:latin typeface="inherit"/>
              </a:rPr>
              <a:t>&lt;</a:t>
            </a:r>
            <a:r>
              <a:rPr lang="en-GB" dirty="0" err="1">
                <a:solidFill>
                  <a:srgbClr val="000000"/>
                </a:solidFill>
                <a:latin typeface="inherit"/>
              </a:rPr>
              <a:t>table_name</a:t>
            </a:r>
            <a:r>
              <a:rPr lang="en-GB" dirty="0">
                <a:solidFill>
                  <a:srgbClr val="000000"/>
                </a:solidFill>
                <a:latin typeface="inherit"/>
              </a:rPr>
              <a:t>&gt;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" lacks matching index tuple within index ”&lt;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herit"/>
              </a:rPr>
              <a:t>index_name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&gt;"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87D8A-C7C0-67F2-6D4A-F387020995F6}"/>
              </a:ext>
            </a:extLst>
          </p:cNvPr>
          <p:cNvSpPr txBox="1"/>
          <p:nvPr/>
        </p:nvSpPr>
        <p:spPr>
          <a:xfrm>
            <a:off x="1848080" y="2464271"/>
            <a:ext cx="8838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Разработчик говорит, что индекс не находит данные в таблице</a:t>
            </a:r>
            <a:endParaRPr lang="en-GB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0A43B-4EB8-433E-9338-6BD23945DB6B}"/>
              </a:ext>
            </a:extLst>
          </p:cNvPr>
          <p:cNvSpPr txBox="1"/>
          <p:nvPr/>
        </p:nvSpPr>
        <p:spPr>
          <a:xfrm>
            <a:off x="1848080" y="3185743"/>
            <a:ext cx="8838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dirty="0">
                <a:solidFill>
                  <a:srgbClr val="000000"/>
                </a:solidFill>
                <a:latin typeface="inherit"/>
              </a:rPr>
              <a:t>Запускаю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mcheck</a:t>
            </a:r>
            <a:endParaRPr lang="en-GB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1145F7-5F5B-1283-30BF-434CF0CA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15" y="4407848"/>
            <a:ext cx="4083586" cy="24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1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4E483-D053-2894-14B3-F9360A568D51}"/>
              </a:ext>
            </a:extLst>
          </p:cNvPr>
          <p:cNvSpPr/>
          <p:nvPr/>
        </p:nvSpPr>
        <p:spPr>
          <a:xfrm>
            <a:off x="893240" y="2283779"/>
            <a:ext cx="10340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Не делайте хаус в ваших данных. Потом сложно разобраться и починить систему</a:t>
            </a:r>
          </a:p>
          <a:p>
            <a:endParaRPr lang="en-US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latin typeface="Inter" panose="020B0502030000000004" pitchFamily="34" charset="0"/>
                <a:ea typeface="Inter" panose="020B0502030000000004" pitchFamily="34" charset="0"/>
              </a:rPr>
              <a:t>Проверяйте ваши данные. Репутационные риски потери данных перекроют все финансовые затраты на проверку данных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680A2D00-67B1-E3EE-A6BA-D7A1D367AB05}"/>
              </a:ext>
            </a:extLst>
          </p:cNvPr>
          <p:cNvSpPr txBox="1">
            <a:spLocks/>
          </p:cNvSpPr>
          <p:nvPr/>
        </p:nvSpPr>
        <p:spPr>
          <a:xfrm>
            <a:off x="893240" y="728594"/>
            <a:ext cx="1093046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Выводы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65B94FFA-8703-A417-71D7-96F09EB86E93}"/>
              </a:ext>
            </a:extLst>
          </p:cNvPr>
          <p:cNvSpPr txBox="1">
            <a:spLocks/>
          </p:cNvSpPr>
          <p:nvPr/>
        </p:nvSpPr>
        <p:spPr>
          <a:xfrm>
            <a:off x="5372355" y="2881452"/>
            <a:ext cx="133561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99740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FEC1B0F-0735-4006-860C-7AECF2D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63" y="1329705"/>
            <a:ext cx="10515600" cy="2585323"/>
          </a:xfrm>
        </p:spPr>
        <p:txBody>
          <a:bodyPr/>
          <a:lstStyle/>
          <a:p>
            <a:r>
              <a:rPr lang="ru-RU" sz="6000" dirty="0"/>
              <a:t>СПАСИБО ЗА ВНИМАНИЕ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EC2BD2-4976-4078-9C78-0BF385B3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08" y="5189432"/>
            <a:ext cx="444960" cy="4225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8525F9-26D5-4DC0-986E-170765A8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493">
            <a:off x="10359081" y="4730940"/>
            <a:ext cx="232374" cy="232374"/>
          </a:xfrm>
          <a:prstGeom prst="rect">
            <a:avLst/>
          </a:prstGeom>
        </p:spPr>
      </p:pic>
      <p:pic>
        <p:nvPicPr>
          <p:cNvPr id="8" name="Рисунок 6" descr="Рисунок 6">
            <a:extLst>
              <a:ext uri="{FF2B5EF4-FFF2-40B4-BE49-F238E27FC236}">
                <a16:creationId xmlns:a16="http://schemas.microsoft.com/office/drawing/2014/main" id="{594BBBB0-0A1F-96DE-52BF-98F64F83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63" y="2775423"/>
            <a:ext cx="2183996" cy="35798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6639C92B-1A39-9241-A7A2-5ADFBB25A9BC}"/>
              </a:ext>
            </a:extLst>
          </p:cNvPr>
          <p:cNvSpPr/>
          <p:nvPr/>
        </p:nvSpPr>
        <p:spPr>
          <a:xfrm>
            <a:off x="3658519" y="4130815"/>
            <a:ext cx="4712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Есть вопросы?</a:t>
            </a:r>
          </a:p>
          <a:p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Найдете меня так:</a:t>
            </a:r>
            <a:b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Чувашов Иван</a:t>
            </a:r>
            <a:br>
              <a:rPr lang="ru-RU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chuvashovin@gmail.com</a:t>
            </a:r>
          </a:p>
          <a:p>
            <a:r>
              <a:rPr 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8-963-311-07-73</a:t>
            </a:r>
          </a:p>
        </p:txBody>
      </p:sp>
    </p:spTree>
    <p:extLst>
      <p:ext uri="{BB962C8B-B14F-4D97-AF65-F5344CB8AC3E}">
        <p14:creationId xmlns:p14="http://schemas.microsoft.com/office/powerpoint/2010/main" val="7241324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2407AAB-E01D-4777-8180-9C6B21341739}"/>
              </a:ext>
            </a:extLst>
          </p:cNvPr>
          <p:cNvSpPr txBox="1">
            <a:spLocks/>
          </p:cNvSpPr>
          <p:nvPr/>
        </p:nvSpPr>
        <p:spPr>
          <a:xfrm>
            <a:off x="1104141" y="544035"/>
            <a:ext cx="8921602" cy="1698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>
                <a:solidFill>
                  <a:srgbClr val="2E57E5"/>
                </a:solidFill>
              </a:rPr>
              <a:t>Почему может закончится место на диске</a:t>
            </a:r>
            <a:r>
              <a:rPr lang="en-US" dirty="0">
                <a:solidFill>
                  <a:srgbClr val="2E57E5"/>
                </a:solidFill>
              </a:rPr>
              <a:t>?</a:t>
            </a:r>
            <a:endParaRPr lang="ru-RU" dirty="0">
              <a:solidFill>
                <a:srgbClr val="2E57E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94B1F-C2D2-1924-1DFA-B633674499EF}"/>
              </a:ext>
            </a:extLst>
          </p:cNvPr>
          <p:cNvSpPr txBox="1"/>
          <p:nvPr/>
        </p:nvSpPr>
        <p:spPr>
          <a:xfrm>
            <a:off x="2090056" y="2612962"/>
            <a:ext cx="9329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Потерялась связь между лидером и репликой при наличии</a:t>
            </a:r>
            <a:r>
              <a:rPr lang="ru-RU" b="1" dirty="0">
                <a:latin typeface="Inter" panose="020B0502030000000004" pitchFamily="34" charset="0"/>
                <a:ea typeface="Inter" panose="020B0502030000000004" pitchFamily="34" charset="0"/>
              </a:rPr>
              <a:t> слота репликации</a:t>
            </a:r>
            <a:endParaRPr lang="ru-RU" sz="18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3FA73-A542-E531-E129-DD537CB7F880}"/>
              </a:ext>
            </a:extLst>
          </p:cNvPr>
          <p:cNvSpPr txBox="1"/>
          <p:nvPr/>
        </p:nvSpPr>
        <p:spPr>
          <a:xfrm>
            <a:off x="2090056" y="3484994"/>
            <a:ext cx="9329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Временные файлы заняли все место на диске</a:t>
            </a:r>
            <a:endParaRPr lang="ru-RU" sz="18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971FA-9E31-E738-A9D1-6779D6A4FF3C}"/>
              </a:ext>
            </a:extLst>
          </p:cNvPr>
          <p:cNvSpPr txBox="1"/>
          <p:nvPr/>
        </p:nvSpPr>
        <p:spPr>
          <a:xfrm>
            <a:off x="2090056" y="4379972"/>
            <a:ext cx="9329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Нет мониторинга</a:t>
            </a:r>
            <a:endParaRPr lang="ru-RU" sz="18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7C7C86-5C97-4D45-2468-FF422FB312A8}"/>
              </a:ext>
            </a:extLst>
          </p:cNvPr>
          <p:cNvSpPr/>
          <p:nvPr/>
        </p:nvSpPr>
        <p:spPr>
          <a:xfrm>
            <a:off x="1883229" y="273270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DD931D-6FA0-B7F7-2850-FF60EF818DB3}"/>
              </a:ext>
            </a:extLst>
          </p:cNvPr>
          <p:cNvSpPr/>
          <p:nvPr/>
        </p:nvSpPr>
        <p:spPr>
          <a:xfrm>
            <a:off x="1883229" y="3614450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61768E-5A65-94A1-9FF8-7350BB8AB4E3}"/>
              </a:ext>
            </a:extLst>
          </p:cNvPr>
          <p:cNvSpPr/>
          <p:nvPr/>
        </p:nvSpPr>
        <p:spPr>
          <a:xfrm>
            <a:off x="1883229" y="449619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953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2407AAB-E01D-4777-8180-9C6B21341739}"/>
              </a:ext>
            </a:extLst>
          </p:cNvPr>
          <p:cNvSpPr txBox="1">
            <a:spLocks/>
          </p:cNvSpPr>
          <p:nvPr/>
        </p:nvSpPr>
        <p:spPr>
          <a:xfrm>
            <a:off x="1104141" y="544035"/>
            <a:ext cx="8921602" cy="1698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>
                <a:solidFill>
                  <a:srgbClr val="2E57E5"/>
                </a:solidFill>
              </a:rPr>
              <a:t>Почему может закончится место на диске</a:t>
            </a:r>
            <a:r>
              <a:rPr lang="en-US" dirty="0">
                <a:solidFill>
                  <a:srgbClr val="2E57E5"/>
                </a:solidFill>
              </a:rPr>
              <a:t>?</a:t>
            </a:r>
            <a:endParaRPr lang="ru-RU" dirty="0">
              <a:solidFill>
                <a:srgbClr val="2E57E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94B1F-C2D2-1924-1DFA-B633674499EF}"/>
              </a:ext>
            </a:extLst>
          </p:cNvPr>
          <p:cNvSpPr txBox="1"/>
          <p:nvPr/>
        </p:nvSpPr>
        <p:spPr>
          <a:xfrm>
            <a:off x="2225267" y="2996187"/>
            <a:ext cx="7741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Храним архив </a:t>
            </a:r>
            <a:r>
              <a:rPr lang="ru-RU" dirty="0" err="1">
                <a:latin typeface="Inter" panose="020B0502030000000004" pitchFamily="34" charset="0"/>
                <a:ea typeface="Inter" panose="020B0502030000000004" pitchFamily="34" charset="0"/>
              </a:rPr>
              <a:t>w</a:t>
            </a: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al </a:t>
            </a:r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на удаленном хранилище </a:t>
            </a: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mount </a:t>
            </a:r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сетевого диска </a:t>
            </a: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endParaRPr lang="ru-RU" sz="18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84945-F909-EBCE-14FD-0082942BD67F}"/>
              </a:ext>
            </a:extLst>
          </p:cNvPr>
          <p:cNvSpPr txBox="1"/>
          <p:nvPr/>
        </p:nvSpPr>
        <p:spPr>
          <a:xfrm>
            <a:off x="4544317" y="4488333"/>
            <a:ext cx="310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" panose="020B0502030000000004" pitchFamily="34" charset="0"/>
                <a:ea typeface="Inter" panose="020B0502030000000004" pitchFamily="34" charset="0"/>
              </a:rPr>
              <a:t>Отвалился сетевой диск</a:t>
            </a:r>
            <a:endParaRPr lang="ru-RU" sz="18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D25BF18-E69F-0BCD-FFCC-42FAE16F37E0}"/>
              </a:ext>
            </a:extLst>
          </p:cNvPr>
          <p:cNvSpPr/>
          <p:nvPr/>
        </p:nvSpPr>
        <p:spPr>
          <a:xfrm>
            <a:off x="5889525" y="3486251"/>
            <a:ext cx="412948" cy="881349"/>
          </a:xfrm>
          <a:prstGeom prst="downArrow">
            <a:avLst/>
          </a:prstGeom>
          <a:ln w="19050">
            <a:solidFill>
              <a:srgbClr val="2E57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731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3E63A4-45AE-3EBE-2703-9ABE9EB3553D}"/>
              </a:ext>
            </a:extLst>
          </p:cNvPr>
          <p:cNvSpPr/>
          <p:nvPr/>
        </p:nvSpPr>
        <p:spPr>
          <a:xfrm>
            <a:off x="10338722" y="295393"/>
            <a:ext cx="1333041" cy="1145754"/>
          </a:xfrm>
          <a:prstGeom prst="rect">
            <a:avLst/>
          </a:prstGeom>
          <a:solidFill>
            <a:srgbClr val="2B2B2B"/>
          </a:solidFill>
          <a:ln>
            <a:solidFill>
              <a:srgbClr val="2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C541C-8EF0-FDC1-5424-CCC44E99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" y="2081048"/>
            <a:ext cx="12086854" cy="2730305"/>
          </a:xfrm>
          <a:prstGeom prst="rect">
            <a:avLst/>
          </a:prstGeom>
        </p:spPr>
      </p:pic>
      <p:pic>
        <p:nvPicPr>
          <p:cNvPr id="12" name="Рисунок 16">
            <a:extLst>
              <a:ext uri="{FF2B5EF4-FFF2-40B4-BE49-F238E27FC236}">
                <a16:creationId xmlns:a16="http://schemas.microsoft.com/office/drawing/2014/main" id="{C0A7D6AA-2F97-8EA1-4F65-715DB257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05" y="680795"/>
            <a:ext cx="682277" cy="588170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9E1078B9-3EA2-15E3-2C10-38DD3A53CB22}"/>
              </a:ext>
            </a:extLst>
          </p:cNvPr>
          <p:cNvSpPr txBox="1">
            <a:spLocks/>
          </p:cNvSpPr>
          <p:nvPr/>
        </p:nvSpPr>
        <p:spPr>
          <a:xfrm>
            <a:off x="889686" y="715894"/>
            <a:ext cx="935374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Как это было у нас</a:t>
            </a:r>
          </a:p>
        </p:txBody>
      </p:sp>
    </p:spTree>
    <p:extLst>
      <p:ext uri="{BB962C8B-B14F-4D97-AF65-F5344CB8AC3E}">
        <p14:creationId xmlns:p14="http://schemas.microsoft.com/office/powerpoint/2010/main" val="34326998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2407AAB-E01D-4777-8180-9C6B21341739}"/>
              </a:ext>
            </a:extLst>
          </p:cNvPr>
          <p:cNvSpPr txBox="1">
            <a:spLocks/>
          </p:cNvSpPr>
          <p:nvPr/>
        </p:nvSpPr>
        <p:spPr>
          <a:xfrm>
            <a:off x="905351" y="709773"/>
            <a:ext cx="6602734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Прошло 2 часа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6BD7B-B08B-4934-FAFF-B46AE230169A}"/>
              </a:ext>
            </a:extLst>
          </p:cNvPr>
          <p:cNvSpPr txBox="1"/>
          <p:nvPr/>
        </p:nvSpPr>
        <p:spPr>
          <a:xfrm>
            <a:off x="1566548" y="2887996"/>
            <a:ext cx="9879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index »</a:t>
            </a:r>
            <a:r>
              <a:rPr lang="ru-RU" dirty="0" err="1">
                <a:latin typeface="Helvetica Neue" panose="02000503000000020004" pitchFamily="2" charset="0"/>
              </a:rPr>
              <a:t>t</a:t>
            </a:r>
            <a:r>
              <a:rPr lang="en-US" dirty="0">
                <a:latin typeface="Helvetica Neue" panose="02000503000000020004" pitchFamily="2" charset="0"/>
              </a:rPr>
              <a:t>able_</a:t>
            </a:r>
            <a:r>
              <a:rPr lang="en-GB" dirty="0">
                <a:effectLst/>
                <a:latin typeface="Helvetica Neue" panose="02000503000000020004" pitchFamily="2" charset="0"/>
              </a:rPr>
              <a:t>p2022_08_pkey" contains unexpected zero page at block 1210258</a:t>
            </a:r>
            <a:endParaRPr lang="ru-RU" dirty="0">
              <a:effectLst/>
              <a:latin typeface="Helvetica Neue" panose="02000503000000020004" pitchFamily="2" charset="0"/>
            </a:endParaRPr>
          </a:p>
          <a:p>
            <a:endParaRPr lang="ru-RU" dirty="0"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REINDEX INDEX ”table_p2022_08_pkey";</a:t>
            </a:r>
          </a:p>
          <a:p>
            <a:r>
              <a:rPr lang="en-GB" dirty="0">
                <a:latin typeface="Helvetica Neue" panose="02000503000000020004" pitchFamily="2" charset="0"/>
              </a:rPr>
              <a:t>ERROR:  could not create unique index ”table_p2022_08_pkey"</a:t>
            </a:r>
          </a:p>
          <a:p>
            <a:r>
              <a:rPr lang="en-GB" dirty="0">
                <a:latin typeface="Helvetica Neue" panose="02000503000000020004" pitchFamily="2" charset="0"/>
              </a:rPr>
              <a:t>DETAIL:  Key (id)=(21482335832) is duplicated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6E6BE-749E-AE3E-3093-FE951BF2AFEC}"/>
              </a:ext>
            </a:extLst>
          </p:cNvPr>
          <p:cNvSpPr txBox="1"/>
          <p:nvPr/>
        </p:nvSpPr>
        <p:spPr>
          <a:xfrm>
            <a:off x="9262179" y="6265710"/>
            <a:ext cx="2184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PostgreSQL 11.7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116799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1C1F1C2-36FE-FD78-39AA-8469B12D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" b="1213"/>
          <a:stretch/>
        </p:blipFill>
        <p:spPr>
          <a:xfrm>
            <a:off x="2082188" y="326821"/>
            <a:ext cx="8384754" cy="612906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F9A2B75-F67E-E309-D1D0-FD90FBD86581}"/>
              </a:ext>
            </a:extLst>
          </p:cNvPr>
          <p:cNvSpPr/>
          <p:nvPr/>
        </p:nvSpPr>
        <p:spPr>
          <a:xfrm>
            <a:off x="10338722" y="295393"/>
            <a:ext cx="1333041" cy="1145754"/>
          </a:xfrm>
          <a:prstGeom prst="rect">
            <a:avLst/>
          </a:prstGeom>
          <a:solidFill>
            <a:srgbClr val="1C1E23"/>
          </a:solidFill>
          <a:ln>
            <a:solidFill>
              <a:srgbClr val="1C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34" name="Рисунок 16">
            <a:extLst>
              <a:ext uri="{FF2B5EF4-FFF2-40B4-BE49-F238E27FC236}">
                <a16:creationId xmlns:a16="http://schemas.microsoft.com/office/drawing/2014/main" id="{115FF9B8-93CE-D130-ADDE-024BC8623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05" y="680795"/>
            <a:ext cx="682277" cy="5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75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90" y="703194"/>
            <a:ext cx="6602734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 err="1">
                <a:solidFill>
                  <a:srgbClr val="2E57E5"/>
                </a:solidFill>
              </a:rPr>
              <a:t>А</a:t>
            </a:r>
            <a:r>
              <a:rPr lang="ru-RU" sz="4400" dirty="0" err="1">
                <a:solidFill>
                  <a:srgbClr val="2E57E5"/>
                </a:solidFill>
              </a:rPr>
              <a:t>нализ</a:t>
            </a:r>
            <a:endParaRPr lang="ru-RU" sz="4400" dirty="0">
              <a:solidFill>
                <a:srgbClr val="2E57E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61A12-F608-5BAB-FA1B-B89C2FA6752B}"/>
              </a:ext>
            </a:extLst>
          </p:cNvPr>
          <p:cNvSpPr txBox="1"/>
          <p:nvPr/>
        </p:nvSpPr>
        <p:spPr>
          <a:xfrm>
            <a:off x="2159306" y="2397479"/>
            <a:ext cx="9408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Первичный анализ показал, что у нас 40 процентов всех индексов не работает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86D38-908A-20D2-707A-06F60EAFD3E4}"/>
              </a:ext>
            </a:extLst>
          </p:cNvPr>
          <p:cNvSpPr txBox="1"/>
          <p:nvPr/>
        </p:nvSpPr>
        <p:spPr>
          <a:xfrm>
            <a:off x="2159305" y="3945871"/>
            <a:ext cx="9408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Примерно, 40 процентов всех таблиц имеют дубликаты. </a:t>
            </a:r>
            <a:r>
              <a:rPr lang="en-US" sz="2400" dirty="0">
                <a:latin typeface="Helvetica Neue" panose="02000503000000020004" pitchFamily="2" charset="0"/>
              </a:rPr>
              <a:t>PRIMARY KEY </a:t>
            </a:r>
            <a:r>
              <a:rPr lang="ru-RU" sz="2400" dirty="0">
                <a:latin typeface="Helvetica Neue" panose="02000503000000020004" pitchFamily="2" charset="0"/>
              </a:rPr>
              <a:t>не работают из-за этого</a:t>
            </a:r>
            <a:endParaRPr lang="en-GB" sz="2400" dirty="0">
              <a:latin typeface="Helvetica Neue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F3E133-F509-86CC-1A7D-7F3B2466DB77}"/>
              </a:ext>
            </a:extLst>
          </p:cNvPr>
          <p:cNvSpPr/>
          <p:nvPr/>
        </p:nvSpPr>
        <p:spPr>
          <a:xfrm>
            <a:off x="1883229" y="2732705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5609A5-BAD6-B6EB-D067-06F1D715BD96}"/>
              </a:ext>
            </a:extLst>
          </p:cNvPr>
          <p:cNvSpPr/>
          <p:nvPr/>
        </p:nvSpPr>
        <p:spPr>
          <a:xfrm>
            <a:off x="1883229" y="4284247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2BB2C0-5D34-C747-9189-DAD088B6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42313" y="4472551"/>
            <a:ext cx="4149687" cy="23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90" y="703194"/>
            <a:ext cx="6602734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 err="1">
                <a:solidFill>
                  <a:srgbClr val="2E57E5"/>
                </a:solidFill>
              </a:rPr>
              <a:t>R</a:t>
            </a:r>
            <a:r>
              <a:rPr lang="en-US" sz="4400" dirty="0">
                <a:solidFill>
                  <a:srgbClr val="2E57E5"/>
                </a:solidFill>
              </a:rPr>
              <a:t>EINDEX</a:t>
            </a:r>
            <a:endParaRPr lang="ru-RU" sz="4400" dirty="0">
              <a:solidFill>
                <a:srgbClr val="2E57E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61A12-F608-5BAB-FA1B-B89C2FA6752B}"/>
              </a:ext>
            </a:extLst>
          </p:cNvPr>
          <p:cNvSpPr txBox="1"/>
          <p:nvPr/>
        </p:nvSpPr>
        <p:spPr>
          <a:xfrm>
            <a:off x="2927732" y="3059668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Helvetica Neue" panose="02000503000000020004" pitchFamily="2" charset="0"/>
              </a:rPr>
              <a:t>REINDEX INDEX </a:t>
            </a:r>
            <a:r>
              <a:rPr lang="ru-RU" sz="2800" dirty="0">
                <a:latin typeface="Helvetica Neue" panose="02000503000000020004" pitchFamily="2" charset="0"/>
              </a:rPr>
              <a:t>&lt;</a:t>
            </a:r>
            <a:r>
              <a:rPr lang="en-US" sz="2800" dirty="0">
                <a:latin typeface="Helvetica Neue" panose="02000503000000020004" pitchFamily="2" charset="0"/>
              </a:rPr>
              <a:t>NAME_INDEX&gt;</a:t>
            </a:r>
            <a:endParaRPr lang="en-GB" sz="2800" dirty="0">
              <a:latin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1A6D4-5884-478A-AD83-D72F3EEAD933}"/>
              </a:ext>
            </a:extLst>
          </p:cNvPr>
          <p:cNvSpPr txBox="1"/>
          <p:nvPr/>
        </p:nvSpPr>
        <p:spPr>
          <a:xfrm rot="19799110">
            <a:off x="4005534" y="2912353"/>
            <a:ext cx="431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highlight>
                  <a:srgbClr val="FF0000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Он нас</a:t>
            </a:r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highlight>
                  <a:srgbClr val="FF0000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не спас</a:t>
            </a:r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!!!</a:t>
            </a:r>
            <a:endParaRPr lang="ru-RU" sz="3600" dirty="0">
              <a:solidFill>
                <a:schemeClr val="bg1"/>
              </a:solidFill>
              <a:highlight>
                <a:srgbClr val="FF0000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3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5F5032E-138D-49DB-37FC-35EA0B93CAC0}"/>
              </a:ext>
            </a:extLst>
          </p:cNvPr>
          <p:cNvSpPr txBox="1">
            <a:spLocks/>
          </p:cNvSpPr>
          <p:nvPr/>
        </p:nvSpPr>
        <p:spPr>
          <a:xfrm>
            <a:off x="912289" y="703194"/>
            <a:ext cx="9619835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2E57E5"/>
                </a:solidFill>
              </a:rPr>
              <a:t>Прошли сутки. А мы не работаем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EE43-1095-5568-E8C2-725582E43206}"/>
              </a:ext>
            </a:extLst>
          </p:cNvPr>
          <p:cNvSpPr txBox="1"/>
          <p:nvPr/>
        </p:nvSpPr>
        <p:spPr>
          <a:xfrm>
            <a:off x="2002316" y="2228671"/>
            <a:ext cx="8386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 panose="02000503000000020004" pitchFamily="2" charset="0"/>
              </a:rPr>
              <a:t>Исправили мелкие таблицы. Убрали дубликаты. Перестроили/удалили индексы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C7317-A297-D0A0-8D6D-E79C5E869EB1}"/>
              </a:ext>
            </a:extLst>
          </p:cNvPr>
          <p:cNvSpPr txBox="1"/>
          <p:nvPr/>
        </p:nvSpPr>
        <p:spPr>
          <a:xfrm>
            <a:off x="2002316" y="3359414"/>
            <a:ext cx="942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 panose="02000503000000020004" pitchFamily="2" charset="0"/>
              </a:rPr>
              <a:t>Поняли, что для больших таблиц </a:t>
            </a:r>
            <a:r>
              <a:rPr lang="ru-RU" dirty="0" err="1">
                <a:latin typeface="Helvetica Neue" panose="02000503000000020004" pitchFamily="2" charset="0"/>
              </a:rPr>
              <a:t>r</a:t>
            </a:r>
            <a:r>
              <a:rPr lang="en-US" dirty="0" err="1">
                <a:latin typeface="Helvetica Neue" panose="02000503000000020004" pitchFamily="2" charset="0"/>
              </a:rPr>
              <a:t>eindex</a:t>
            </a:r>
            <a:r>
              <a:rPr lang="en-US" dirty="0">
                <a:latin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</a:rPr>
              <a:t>н</a:t>
            </a:r>
            <a:r>
              <a:rPr lang="ru-RU" dirty="0">
                <a:latin typeface="Helvetica Neue" panose="02000503000000020004" pitchFamily="2" charset="0"/>
              </a:rPr>
              <a:t>е работает, так как проблема в таблицах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034F4-2F0E-CD46-A51E-541CC42F974D}"/>
              </a:ext>
            </a:extLst>
          </p:cNvPr>
          <p:cNvSpPr txBox="1"/>
          <p:nvPr/>
        </p:nvSpPr>
        <p:spPr>
          <a:xfrm>
            <a:off x="2002316" y="4213158"/>
            <a:ext cx="942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 panose="02000503000000020004" pitchFamily="2" charset="0"/>
              </a:rPr>
              <a:t>Осознали, что нам нужен новый сервер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17B81F-C8F3-0F4D-DC2F-512E1A1E044C}"/>
              </a:ext>
            </a:extLst>
          </p:cNvPr>
          <p:cNvSpPr/>
          <p:nvPr/>
        </p:nvSpPr>
        <p:spPr>
          <a:xfrm>
            <a:off x="1747350" y="2358129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5C8987-1455-8494-4AB4-C452901B7D5D}"/>
              </a:ext>
            </a:extLst>
          </p:cNvPr>
          <p:cNvSpPr/>
          <p:nvPr/>
        </p:nvSpPr>
        <p:spPr>
          <a:xfrm>
            <a:off x="1747350" y="3490080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E50FF1-AA80-D2EF-DC9B-77409A540F44}"/>
              </a:ext>
            </a:extLst>
          </p:cNvPr>
          <p:cNvSpPr/>
          <p:nvPr/>
        </p:nvSpPr>
        <p:spPr>
          <a:xfrm>
            <a:off x="1747350" y="4343824"/>
            <a:ext cx="108000" cy="108000"/>
          </a:xfrm>
          <a:prstGeom prst="ellipse">
            <a:avLst/>
          </a:prstGeom>
          <a:ln>
            <a:solidFill>
              <a:srgbClr val="2E5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9693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nonymous Pro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5296</TotalTime>
  <Words>450</Words>
  <Application>Microsoft Macintosh PowerPoint</Application>
  <PresentationFormat>Widescreen</PresentationFormat>
  <Paragraphs>93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Anonymous Pro</vt:lpstr>
      <vt:lpstr>inherit</vt:lpstr>
      <vt:lpstr>Helvetica Neue</vt:lpstr>
      <vt:lpstr>Inter</vt:lpstr>
      <vt:lpstr>Тема Office</vt:lpstr>
      <vt:lpstr>Как отсутствие места на диске сломало нам кластер PostgreSQL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Kazakova</dc:creator>
  <cp:lastModifiedBy>Microsoft Office User</cp:lastModifiedBy>
  <cp:revision>214</cp:revision>
  <dcterms:created xsi:type="dcterms:W3CDTF">2022-06-04T08:43:38Z</dcterms:created>
  <dcterms:modified xsi:type="dcterms:W3CDTF">2022-10-23T12:32:45Z</dcterms:modified>
</cp:coreProperties>
</file>