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44"/>
  </p:notesMasterIdLst>
  <p:sldIdLst>
    <p:sldId id="832" r:id="rId2"/>
    <p:sldId id="843" r:id="rId3"/>
    <p:sldId id="836" r:id="rId4"/>
    <p:sldId id="862" r:id="rId5"/>
    <p:sldId id="857" r:id="rId6"/>
    <p:sldId id="858" r:id="rId7"/>
    <p:sldId id="859" r:id="rId8"/>
    <p:sldId id="863" r:id="rId9"/>
    <p:sldId id="865" r:id="rId10"/>
    <p:sldId id="864" r:id="rId11"/>
    <p:sldId id="866" r:id="rId12"/>
    <p:sldId id="867" r:id="rId13"/>
    <p:sldId id="872" r:id="rId14"/>
    <p:sldId id="873" r:id="rId15"/>
    <p:sldId id="876" r:id="rId16"/>
    <p:sldId id="835" r:id="rId17"/>
    <p:sldId id="877" r:id="rId18"/>
    <p:sldId id="874" r:id="rId19"/>
    <p:sldId id="878" r:id="rId20"/>
    <p:sldId id="879" r:id="rId21"/>
    <p:sldId id="875" r:id="rId22"/>
    <p:sldId id="882" r:id="rId23"/>
    <p:sldId id="880" r:id="rId24"/>
    <p:sldId id="881" r:id="rId25"/>
    <p:sldId id="883" r:id="rId26"/>
    <p:sldId id="884" r:id="rId27"/>
    <p:sldId id="885" r:id="rId28"/>
    <p:sldId id="889" r:id="rId29"/>
    <p:sldId id="871" r:id="rId30"/>
    <p:sldId id="893" r:id="rId31"/>
    <p:sldId id="890" r:id="rId32"/>
    <p:sldId id="891" r:id="rId33"/>
    <p:sldId id="892" r:id="rId34"/>
    <p:sldId id="894" r:id="rId35"/>
    <p:sldId id="895" r:id="rId36"/>
    <p:sldId id="887" r:id="rId37"/>
    <p:sldId id="899" r:id="rId38"/>
    <p:sldId id="886" r:id="rId39"/>
    <p:sldId id="900" r:id="rId40"/>
    <p:sldId id="898" r:id="rId41"/>
    <p:sldId id="853" r:id="rId42"/>
    <p:sldId id="852" r:id="rId43"/>
  </p:sldIdLst>
  <p:sldSz cx="12192000" cy="6858000"/>
  <p:notesSz cx="6797675" cy="9872663"/>
  <p:embeddedFontLst>
    <p:embeddedFont>
      <p:font typeface="GILROY-MEDIUM" panose="020B060402020202020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ROBOTO LIGHT2001047 LIGHT" panose="020B0604020202020204" charset="0"/>
      <p:regular r:id="rId50"/>
    </p:embeddedFont>
    <p:embeddedFont>
      <p:font typeface="Montserrat" panose="020B0604020202020204" charset="0"/>
      <p:regular r:id="rId51"/>
      <p:bold r:id="rId52"/>
      <p:italic r:id="rId53"/>
      <p:boldItalic r:id="rId54"/>
    </p:embeddedFont>
    <p:embeddedFont>
      <p:font typeface="Gilroy" panose="020B0604020202020204" charset="0"/>
      <p:regular r:id="rId55"/>
      <p:bold r:id="rId56"/>
      <p:italic r:id="rId57"/>
      <p:boldItalic r:id="rId58"/>
    </p:embeddedFont>
    <p:embeddedFont>
      <p:font typeface="Calibri Light" panose="020F0302020204030204" pitchFamily="34" charset="0"/>
      <p:regular r:id="rId59"/>
      <p:italic r:id="rId6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10"/>
    <a:srgbClr val="F8A61C"/>
    <a:srgbClr val="7E7E7E"/>
    <a:srgbClr val="F0F0F0"/>
    <a:srgbClr val="F88418"/>
    <a:srgbClr val="8734A0"/>
    <a:srgbClr val="0B286F"/>
    <a:srgbClr val="973DB0"/>
    <a:srgbClr val="EA6A5C"/>
    <a:srgbClr val="0A4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718" autoAdjust="0"/>
    <p:restoredTop sz="95687" autoAdjust="0"/>
  </p:normalViewPr>
  <p:slideViewPr>
    <p:cSldViewPr snapToGrid="0" showGuides="1">
      <p:cViewPr>
        <p:scale>
          <a:sx n="66" d="100"/>
          <a:sy n="66" d="100"/>
        </p:scale>
        <p:origin x="48" y="996"/>
      </p:cViewPr>
      <p:guideLst>
        <p:guide pos="3863"/>
        <p:guide orient="horz" pos="2160"/>
      </p:guideLst>
    </p:cSldViewPr>
  </p:slideViewPr>
  <p:notesTextViewPr>
    <p:cViewPr>
      <p:scale>
        <a:sx n="65" d="100"/>
        <a:sy n="65" d="100"/>
      </p:scale>
      <p:origin x="0" y="0"/>
    </p:cViewPr>
  </p:notesTextViewPr>
  <p:sorterViewPr>
    <p:cViewPr varScale="1">
      <p:scale>
        <a:sx n="100" d="100"/>
        <a:sy n="100" d="100"/>
      </p:scale>
      <p:origin x="0" y="-5496"/>
    </p:cViewPr>
  </p:sorterViewPr>
  <p:notesViewPr>
    <p:cSldViewPr snapToGrid="0" showGuides="1">
      <p:cViewPr varScale="1">
        <p:scale>
          <a:sx n="76" d="100"/>
          <a:sy n="76" d="100"/>
        </p:scale>
        <p:origin x="35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DFB2E-8D7A-4A8C-891A-18978D16FAF0}" type="datetimeFigureOut">
              <a:rPr lang="ru-RU" smtClean="0"/>
              <a:pPr/>
              <a:t>19.03.2023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E8CE-A423-405A-A43A-4221B919A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11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09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C8D73B-9150-6E86-0F21-D40AB3263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9745"/>
          <a:stretch/>
        </p:blipFill>
        <p:spPr>
          <a:xfrm>
            <a:off x="-1" y="0"/>
            <a:ext cx="12191999" cy="6846746"/>
          </a:xfrm>
          <a:prstGeom prst="rect">
            <a:avLst/>
          </a:prstGeom>
        </p:spPr>
      </p:pic>
      <p:sp>
        <p:nvSpPr>
          <p:cNvPr id="85" name="Текст 12">
            <a:extLst>
              <a:ext uri="{FF2B5EF4-FFF2-40B4-BE49-F238E27FC236}">
                <a16:creationId xmlns:a16="http://schemas.microsoft.com/office/drawing/2014/main" id="{016148FE-D499-5DFE-4B4C-C36F31E0C4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529" y="1868968"/>
            <a:ext cx="9105007" cy="307641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66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презентации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918E1C3A-9B1B-6CFA-1BD3-CAD1F4878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94618" y="719096"/>
            <a:ext cx="2385194" cy="710345"/>
          </a:xfrm>
          <a:prstGeom prst="rect">
            <a:avLst/>
          </a:prstGeom>
        </p:spPr>
      </p:pic>
      <p:sp>
        <p:nvSpPr>
          <p:cNvPr id="86" name="Текст 12">
            <a:extLst>
              <a:ext uri="{FF2B5EF4-FFF2-40B4-BE49-F238E27FC236}">
                <a16:creationId xmlns:a16="http://schemas.microsoft.com/office/drawing/2014/main" id="{DE198AB6-7456-2364-F07B-67D200455F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8529" y="5417047"/>
            <a:ext cx="6011585" cy="10168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Дополнительное описание</a:t>
            </a:r>
          </a:p>
        </p:txBody>
      </p:sp>
      <p:sp>
        <p:nvSpPr>
          <p:cNvPr id="5" name="PGMeetup.NN">
            <a:extLst>
              <a:ext uri="{FF2B5EF4-FFF2-40B4-BE49-F238E27FC236}">
                <a16:creationId xmlns:a16="http://schemas.microsoft.com/office/drawing/2014/main" id="{B43DDF1B-BD93-A0F1-36E8-07A60BF925F2}"/>
              </a:ext>
            </a:extLst>
          </p:cNvPr>
          <p:cNvSpPr txBox="1"/>
          <p:nvPr userDrawn="1"/>
        </p:nvSpPr>
        <p:spPr>
          <a:xfrm>
            <a:off x="898529" y="852130"/>
            <a:ext cx="438100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36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36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36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36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609812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65971D8-E279-8D7E-3915-E38B40A96FFB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C2A9EB8-BE39-310D-8E94-8431791081B8}"/>
              </a:ext>
            </a:extLst>
          </p:cNvPr>
          <p:cNvGrpSpPr/>
          <p:nvPr userDrawn="1"/>
        </p:nvGrpSpPr>
        <p:grpSpPr>
          <a:xfrm>
            <a:off x="8716889" y="0"/>
            <a:ext cx="3494566" cy="6858000"/>
            <a:chOff x="8741664" y="303486"/>
            <a:chExt cx="3450335" cy="680891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E01B228-33AD-C524-71FC-FDCD67572E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5000"/>
                      </a14:imgEffect>
                      <a14:imgEffect>
                        <a14:colorTemperature colorTemp="5877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0"/>
            <a:stretch/>
          </p:blipFill>
          <p:spPr>
            <a:xfrm>
              <a:off x="8741664" y="303486"/>
              <a:ext cx="3450335" cy="6808912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50E28908-AA88-5173-8652-D0F9A0F50FA4}"/>
                </a:ext>
              </a:extLst>
            </p:cNvPr>
            <p:cNvSpPr/>
            <p:nvPr userDrawn="1"/>
          </p:nvSpPr>
          <p:spPr>
            <a:xfrm>
              <a:off x="8748074" y="2865749"/>
              <a:ext cx="829559" cy="855482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DA6F72-A303-AC54-5253-B1050DFD7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0B68D2-20EF-6DE7-F6FB-9E44BDFB2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26915" b="9745"/>
          <a:stretch/>
        </p:blipFill>
        <p:spPr>
          <a:xfrm>
            <a:off x="1" y="0"/>
            <a:ext cx="8910535" cy="6858000"/>
          </a:xfrm>
          <a:prstGeom prst="rect">
            <a:avLst/>
          </a:prstGeom>
        </p:spPr>
      </p:pic>
      <p:sp>
        <p:nvSpPr>
          <p:cNvPr id="20" name="Текст 12">
            <a:extLst>
              <a:ext uri="{FF2B5EF4-FFF2-40B4-BE49-F238E27FC236}">
                <a16:creationId xmlns:a16="http://schemas.microsoft.com/office/drawing/2014/main" id="{40343C07-12C3-A43A-C646-8A1B65E5B5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529" y="1868968"/>
            <a:ext cx="7165321" cy="35480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66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дополнительного раздела</a:t>
            </a:r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58B8E32C-4BF8-C5B5-D1E9-DCDD2B4A91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8529" y="5417047"/>
            <a:ext cx="6011585" cy="10168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Дополнительное описание</a:t>
            </a:r>
          </a:p>
        </p:txBody>
      </p:sp>
      <p:sp>
        <p:nvSpPr>
          <p:cNvPr id="3" name="PGMeetup.NN">
            <a:extLst>
              <a:ext uri="{FF2B5EF4-FFF2-40B4-BE49-F238E27FC236}">
                <a16:creationId xmlns:a16="http://schemas.microsoft.com/office/drawing/2014/main" id="{12FE40B2-172B-9F9C-F334-C4C71B997DD4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019404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205AEC-A3C6-51CB-2B58-E6CFE1FB379F}"/>
              </a:ext>
            </a:extLst>
          </p:cNvPr>
          <p:cNvSpPr/>
          <p:nvPr userDrawn="1"/>
        </p:nvSpPr>
        <p:spPr>
          <a:xfrm>
            <a:off x="0" y="0"/>
            <a:ext cx="12191998" cy="6846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6980FB-005B-3BA4-AE5B-B62A6DDBA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8000"/>
                    </a14:imgEffect>
                    <a14:imgEffect>
                      <a14:colorTemperature colorTemp="5663"/>
                    </a14:imgEffect>
                    <a14:imgEffect>
                      <a14:saturation sat="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" r="14718"/>
          <a:stretch/>
        </p:blipFill>
        <p:spPr>
          <a:xfrm>
            <a:off x="3190672" y="1"/>
            <a:ext cx="9016077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Текст 12">
            <a:extLst>
              <a:ext uri="{FF2B5EF4-FFF2-40B4-BE49-F238E27FC236}">
                <a16:creationId xmlns:a16="http://schemas.microsoft.com/office/drawing/2014/main" id="{40343C07-12C3-A43A-C646-8A1B65E5B5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3482" y="1868968"/>
            <a:ext cx="6744728" cy="35159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48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Дополнительный слайд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B514F404-149A-7702-54B9-4B5F6DF4FA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03482" y="5521460"/>
            <a:ext cx="6744728" cy="68289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Дополнительное описание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0FCA69-134A-D930-8EEA-B5A795E1C2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0B68D2-20EF-6DE7-F6FB-9E44BDFB2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73830" b="9745"/>
          <a:stretch/>
        </p:blipFill>
        <p:spPr>
          <a:xfrm>
            <a:off x="3" y="0"/>
            <a:ext cx="3190669" cy="6858000"/>
          </a:xfrm>
          <a:prstGeom prst="rect">
            <a:avLst/>
          </a:prstGeom>
        </p:spPr>
      </p:pic>
      <p:sp>
        <p:nvSpPr>
          <p:cNvPr id="9" name="PGMeetup.NN">
            <a:extLst>
              <a:ext uri="{FF2B5EF4-FFF2-40B4-BE49-F238E27FC236}">
                <a16:creationId xmlns:a16="http://schemas.microsoft.com/office/drawing/2014/main" id="{B41F1FCD-209C-7E40-CA1F-4822B45A04B8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233301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0B68D2-20EF-6DE7-F6FB-9E44BDFB2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73830" b="9745"/>
          <a:stretch/>
        </p:blipFill>
        <p:spPr>
          <a:xfrm>
            <a:off x="3" y="0"/>
            <a:ext cx="3190669" cy="68580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Текст 12">
            <a:extLst>
              <a:ext uri="{FF2B5EF4-FFF2-40B4-BE49-F238E27FC236}">
                <a16:creationId xmlns:a16="http://schemas.microsoft.com/office/drawing/2014/main" id="{40343C07-12C3-A43A-C646-8A1B65E5B5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3482" y="2915433"/>
            <a:ext cx="6744728" cy="6828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Дополнительный слайд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B514F404-149A-7702-54B9-4B5F6DF4FA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03482" y="5521460"/>
            <a:ext cx="6744728" cy="68289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Дополнительное описание</a:t>
            </a:r>
          </a:p>
        </p:txBody>
      </p:sp>
      <p:sp>
        <p:nvSpPr>
          <p:cNvPr id="9" name="Текст 12">
            <a:extLst>
              <a:ext uri="{FF2B5EF4-FFF2-40B4-BE49-F238E27FC236}">
                <a16:creationId xmlns:a16="http://schemas.microsoft.com/office/drawing/2014/main" id="{9CAC1FB4-8331-3333-6D6B-F05F7FBAF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3482" y="3615824"/>
            <a:ext cx="6744728" cy="190563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Дополнительный слайд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C250AD-3C58-2864-5E56-290EB5399D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5" name="PGMeetup.NN">
            <a:extLst>
              <a:ext uri="{FF2B5EF4-FFF2-40B4-BE49-F238E27FC236}">
                <a16:creationId xmlns:a16="http://schemas.microsoft.com/office/drawing/2014/main" id="{F0C7FE1C-59FC-E494-09AF-1A8357701E1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876562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75E2DA8-3F35-3CE5-1F9B-74EB51E49927}"/>
              </a:ext>
            </a:extLst>
          </p:cNvPr>
          <p:cNvSpPr/>
          <p:nvPr userDrawn="1"/>
        </p:nvSpPr>
        <p:spPr>
          <a:xfrm>
            <a:off x="3618690" y="1336993"/>
            <a:ext cx="8046386" cy="4960522"/>
          </a:xfrm>
          <a:prstGeom prst="roundRect">
            <a:avLst>
              <a:gd name="adj" fmla="val 7087"/>
            </a:avLst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696359-DAA0-BBE4-2AD5-7EBB493C4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73830" b="9745"/>
          <a:stretch/>
        </p:blipFill>
        <p:spPr>
          <a:xfrm>
            <a:off x="3" y="0"/>
            <a:ext cx="3190669" cy="6858000"/>
          </a:xfrm>
          <a:prstGeom prst="rect">
            <a:avLst/>
          </a:prstGeom>
        </p:spPr>
      </p:pic>
      <p:sp>
        <p:nvSpPr>
          <p:cNvPr id="12" name="Текст 12">
            <a:extLst>
              <a:ext uri="{FF2B5EF4-FFF2-40B4-BE49-F238E27FC236}">
                <a16:creationId xmlns:a16="http://schemas.microsoft.com/office/drawing/2014/main" id="{32EA3CE6-45CE-4A57-917B-E642DFA863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3983" y="1685101"/>
            <a:ext cx="7003915" cy="4327046"/>
          </a:xfrm>
        </p:spPr>
        <p:txBody>
          <a:bodyPr lIns="0" tIns="0" rIns="0" bIns="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5D0BA32D-1DD6-6039-82B8-E86F07A34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CDAB05-44A9-07EE-0137-0C571CA460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5" name="PGMeetup.NN">
            <a:extLst>
              <a:ext uri="{FF2B5EF4-FFF2-40B4-BE49-F238E27FC236}">
                <a16:creationId xmlns:a16="http://schemas.microsoft.com/office/drawing/2014/main" id="{9CB9CF06-2E02-6ACD-25FD-C74E1C8EA0B0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536643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237BFAB-F358-8AC0-0780-69346DB79E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1C4209A9-9DC9-87EB-D244-4A41872E2B2F}"/>
              </a:ext>
            </a:extLst>
          </p:cNvPr>
          <p:cNvSpPr/>
          <p:nvPr userDrawn="1"/>
        </p:nvSpPr>
        <p:spPr>
          <a:xfrm>
            <a:off x="517358" y="1530776"/>
            <a:ext cx="11147717" cy="4674945"/>
          </a:xfrm>
          <a:prstGeom prst="roundRect">
            <a:avLst>
              <a:gd name="adj" fmla="val 6849"/>
            </a:avLst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86AE8697-7C71-8A19-F59D-16F01158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074183-A264-EDA3-763E-B91ED41F9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8FFB34-F65F-27B1-A73E-7588D911CE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6" name="PGMeetup.NN">
            <a:extLst>
              <a:ext uri="{FF2B5EF4-FFF2-40B4-BE49-F238E27FC236}">
                <a16:creationId xmlns:a16="http://schemas.microsoft.com/office/drawing/2014/main" id="{91CC59FD-84D0-2537-7D95-E3BB7B822F46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306290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11D3713-E273-C335-475F-F17B1E5E9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8" y="1598326"/>
            <a:ext cx="10831032" cy="5259674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36599EEE-3F0A-CE2F-DCC1-8495632B2E86}"/>
              </a:ext>
            </a:extLst>
          </p:cNvPr>
          <p:cNvSpPr/>
          <p:nvPr userDrawn="1"/>
        </p:nvSpPr>
        <p:spPr>
          <a:xfrm>
            <a:off x="651197" y="1726695"/>
            <a:ext cx="5069213" cy="4802441"/>
          </a:xfrm>
          <a:prstGeom prst="roundRect">
            <a:avLst>
              <a:gd name="adj" fmla="val 5793"/>
            </a:avLst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Текст 20">
            <a:extLst>
              <a:ext uri="{FF2B5EF4-FFF2-40B4-BE49-F238E27FC236}">
                <a16:creationId xmlns:a16="http://schemas.microsoft.com/office/drawing/2014/main" id="{DF37559E-D7E6-CEA9-BB5D-07A9F3F0DA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024491"/>
            <a:ext cx="4876800" cy="3781289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800" b="1" i="0">
                <a:solidFill>
                  <a:schemeClr val="bg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Заголовок фото</a:t>
            </a: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519C612B-A366-A1C6-5EC2-480287F2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8DAABBFC-37C4-8A0C-5635-029449CA8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2E81BD-B643-4A15-8AE1-A05F368EC0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25AE18B0-1F76-F608-2115-64CEAE36B66A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655443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4BE9E7-C41E-D3A3-4240-4B819FCDF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40"/>
          <a:stretch/>
        </p:blipFill>
        <p:spPr>
          <a:xfrm>
            <a:off x="4711105" y="1035290"/>
            <a:ext cx="7480895" cy="5822709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A332E5FD-B771-F9E2-6E84-4AF3D340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0C786DF4-A879-1153-6D38-1BF82EC9C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792" y="1688002"/>
            <a:ext cx="3244488" cy="4327046"/>
          </a:xfrm>
        </p:spPr>
        <p:txBody>
          <a:bodyPr lIns="0" tIns="0" rIns="0" bIns="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01DEE35-57B3-D856-4B3E-74AFE99B1C77}"/>
              </a:ext>
            </a:extLst>
          </p:cNvPr>
          <p:cNvSpPr/>
          <p:nvPr userDrawn="1"/>
        </p:nvSpPr>
        <p:spPr>
          <a:xfrm>
            <a:off x="4856479" y="1186989"/>
            <a:ext cx="6844110" cy="4903757"/>
          </a:xfrm>
          <a:prstGeom prst="roundRect">
            <a:avLst>
              <a:gd name="adj" fmla="val 5793"/>
            </a:avLst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43841A-FFDC-9425-4592-B2AB0AC426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8BBCB3A6-DC2F-20E8-C6CD-D7C6BD7F6C4E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786544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887FD45E-8CB5-C9AF-3FBA-EE9CAA0F7022}"/>
              </a:ext>
            </a:extLst>
          </p:cNvPr>
          <p:cNvSpPr/>
          <p:nvPr userDrawn="1"/>
        </p:nvSpPr>
        <p:spPr>
          <a:xfrm flipH="1">
            <a:off x="5100429" y="3653803"/>
            <a:ext cx="6198096" cy="2432085"/>
          </a:xfrm>
          <a:custGeom>
            <a:avLst/>
            <a:gdLst>
              <a:gd name="connsiteX0" fmla="*/ 3896866 w 4156732"/>
              <a:gd name="connsiteY0" fmla="*/ 0 h 1631069"/>
              <a:gd name="connsiteX1" fmla="*/ 356324 w 4156732"/>
              <a:gd name="connsiteY1" fmla="*/ 0 h 1631069"/>
              <a:gd name="connsiteX2" fmla="*/ 97592 w 4156732"/>
              <a:gd name="connsiteY2" fmla="*/ 258792 h 1631069"/>
              <a:gd name="connsiteX3" fmla="*/ 97592 w 4156732"/>
              <a:gd name="connsiteY3" fmla="*/ 1203155 h 1631069"/>
              <a:gd name="connsiteX4" fmla="*/ 96457 w 4156732"/>
              <a:gd name="connsiteY4" fmla="*/ 1307580 h 1631069"/>
              <a:gd name="connsiteX5" fmla="*/ 0 w 4156732"/>
              <a:gd name="connsiteY5" fmla="*/ 1631070 h 1631069"/>
              <a:gd name="connsiteX6" fmla="*/ 204262 w 4156732"/>
              <a:gd name="connsiteY6" fmla="*/ 1508484 h 1631069"/>
              <a:gd name="connsiteX7" fmla="*/ 357459 w 4156732"/>
              <a:gd name="connsiteY7" fmla="*/ 1558426 h 1631069"/>
              <a:gd name="connsiteX8" fmla="*/ 3898001 w 4156732"/>
              <a:gd name="connsiteY8" fmla="*/ 1558426 h 1631069"/>
              <a:gd name="connsiteX9" fmla="*/ 4156732 w 4156732"/>
              <a:gd name="connsiteY9" fmla="*/ 1299635 h 1631069"/>
              <a:gd name="connsiteX10" fmla="*/ 4156732 w 4156732"/>
              <a:gd name="connsiteY10" fmla="*/ 258792 h 1631069"/>
              <a:gd name="connsiteX11" fmla="*/ 3896866 w 4156732"/>
              <a:gd name="connsiteY11" fmla="*/ 0 h 16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732" h="1631069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Текст 20">
            <a:extLst>
              <a:ext uri="{FF2B5EF4-FFF2-40B4-BE49-F238E27FC236}">
                <a16:creationId xmlns:a16="http://schemas.microsoft.com/office/drawing/2014/main" id="{C6E20D5B-3996-5213-D69C-30BA8BF80F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7126" y="1172508"/>
            <a:ext cx="5098132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 </a:t>
            </a:r>
            <a:r>
              <a:rPr lang="en-US" dirty="0"/>
              <a:t>1</a:t>
            </a:r>
            <a:endParaRPr lang="ru-RU" dirty="0"/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BA917B42-A19E-2A45-5653-E8198FAE7963}"/>
              </a:ext>
            </a:extLst>
          </p:cNvPr>
          <p:cNvSpPr/>
          <p:nvPr userDrawn="1"/>
        </p:nvSpPr>
        <p:spPr>
          <a:xfrm>
            <a:off x="867555" y="1163982"/>
            <a:ext cx="6198096" cy="2432085"/>
          </a:xfrm>
          <a:custGeom>
            <a:avLst/>
            <a:gdLst>
              <a:gd name="connsiteX0" fmla="*/ 3896866 w 4156732"/>
              <a:gd name="connsiteY0" fmla="*/ 0 h 1631069"/>
              <a:gd name="connsiteX1" fmla="*/ 356324 w 4156732"/>
              <a:gd name="connsiteY1" fmla="*/ 0 h 1631069"/>
              <a:gd name="connsiteX2" fmla="*/ 97592 w 4156732"/>
              <a:gd name="connsiteY2" fmla="*/ 258792 h 1631069"/>
              <a:gd name="connsiteX3" fmla="*/ 97592 w 4156732"/>
              <a:gd name="connsiteY3" fmla="*/ 1203155 h 1631069"/>
              <a:gd name="connsiteX4" fmla="*/ 96457 w 4156732"/>
              <a:gd name="connsiteY4" fmla="*/ 1307580 h 1631069"/>
              <a:gd name="connsiteX5" fmla="*/ 0 w 4156732"/>
              <a:gd name="connsiteY5" fmla="*/ 1631070 h 1631069"/>
              <a:gd name="connsiteX6" fmla="*/ 204262 w 4156732"/>
              <a:gd name="connsiteY6" fmla="*/ 1508484 h 1631069"/>
              <a:gd name="connsiteX7" fmla="*/ 357459 w 4156732"/>
              <a:gd name="connsiteY7" fmla="*/ 1558426 h 1631069"/>
              <a:gd name="connsiteX8" fmla="*/ 3898001 w 4156732"/>
              <a:gd name="connsiteY8" fmla="*/ 1558426 h 1631069"/>
              <a:gd name="connsiteX9" fmla="*/ 4156732 w 4156732"/>
              <a:gd name="connsiteY9" fmla="*/ 1299635 h 1631069"/>
              <a:gd name="connsiteX10" fmla="*/ 4156732 w 4156732"/>
              <a:gd name="connsiteY10" fmla="*/ 258792 h 1631069"/>
              <a:gd name="connsiteX11" fmla="*/ 3896866 w 4156732"/>
              <a:gd name="connsiteY11" fmla="*/ 0 h 16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732" h="1631069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Текст 20">
            <a:extLst>
              <a:ext uri="{FF2B5EF4-FFF2-40B4-BE49-F238E27FC236}">
                <a16:creationId xmlns:a16="http://schemas.microsoft.com/office/drawing/2014/main" id="{B64ADDF1-85EA-E5D1-BB67-0498AD9E2B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8739" y="3676524"/>
            <a:ext cx="5098132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 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F3FF127C-696C-76BA-6E19-0BAE06F9D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FAF4FF-BF22-AF17-B2A7-F0C4670A86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BD232AC1-0E7E-A8DE-E3DF-2166F50BD340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706514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33" userDrawn="1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685F56-5C77-639D-38CF-005221352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974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8D7297B8-5D89-7C2C-8E35-79593EACC25C}"/>
              </a:ext>
            </a:extLst>
          </p:cNvPr>
          <p:cNvSpPr/>
          <p:nvPr userDrawn="1"/>
        </p:nvSpPr>
        <p:spPr>
          <a:xfrm>
            <a:off x="867555" y="1163982"/>
            <a:ext cx="6198096" cy="2432085"/>
          </a:xfrm>
          <a:custGeom>
            <a:avLst/>
            <a:gdLst>
              <a:gd name="connsiteX0" fmla="*/ 3896866 w 4156732"/>
              <a:gd name="connsiteY0" fmla="*/ 0 h 1631069"/>
              <a:gd name="connsiteX1" fmla="*/ 356324 w 4156732"/>
              <a:gd name="connsiteY1" fmla="*/ 0 h 1631069"/>
              <a:gd name="connsiteX2" fmla="*/ 97592 w 4156732"/>
              <a:gd name="connsiteY2" fmla="*/ 258792 h 1631069"/>
              <a:gd name="connsiteX3" fmla="*/ 97592 w 4156732"/>
              <a:gd name="connsiteY3" fmla="*/ 1203155 h 1631069"/>
              <a:gd name="connsiteX4" fmla="*/ 96457 w 4156732"/>
              <a:gd name="connsiteY4" fmla="*/ 1307580 h 1631069"/>
              <a:gd name="connsiteX5" fmla="*/ 0 w 4156732"/>
              <a:gd name="connsiteY5" fmla="*/ 1631070 h 1631069"/>
              <a:gd name="connsiteX6" fmla="*/ 204262 w 4156732"/>
              <a:gd name="connsiteY6" fmla="*/ 1508484 h 1631069"/>
              <a:gd name="connsiteX7" fmla="*/ 357459 w 4156732"/>
              <a:gd name="connsiteY7" fmla="*/ 1558426 h 1631069"/>
              <a:gd name="connsiteX8" fmla="*/ 3898001 w 4156732"/>
              <a:gd name="connsiteY8" fmla="*/ 1558426 h 1631069"/>
              <a:gd name="connsiteX9" fmla="*/ 4156732 w 4156732"/>
              <a:gd name="connsiteY9" fmla="*/ 1299635 h 1631069"/>
              <a:gd name="connsiteX10" fmla="*/ 4156732 w 4156732"/>
              <a:gd name="connsiteY10" fmla="*/ 258792 h 1631069"/>
              <a:gd name="connsiteX11" fmla="*/ 3896866 w 4156732"/>
              <a:gd name="connsiteY11" fmla="*/ 0 h 16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732" h="1631069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16FF615-4E13-A196-9D71-C89D198D9A73}"/>
              </a:ext>
            </a:extLst>
          </p:cNvPr>
          <p:cNvSpPr/>
          <p:nvPr userDrawn="1"/>
        </p:nvSpPr>
        <p:spPr>
          <a:xfrm flipH="1">
            <a:off x="5100429" y="3653803"/>
            <a:ext cx="6198096" cy="2432085"/>
          </a:xfrm>
          <a:custGeom>
            <a:avLst/>
            <a:gdLst>
              <a:gd name="connsiteX0" fmla="*/ 3896866 w 4156732"/>
              <a:gd name="connsiteY0" fmla="*/ 0 h 1631069"/>
              <a:gd name="connsiteX1" fmla="*/ 356324 w 4156732"/>
              <a:gd name="connsiteY1" fmla="*/ 0 h 1631069"/>
              <a:gd name="connsiteX2" fmla="*/ 97592 w 4156732"/>
              <a:gd name="connsiteY2" fmla="*/ 258792 h 1631069"/>
              <a:gd name="connsiteX3" fmla="*/ 97592 w 4156732"/>
              <a:gd name="connsiteY3" fmla="*/ 1203155 h 1631069"/>
              <a:gd name="connsiteX4" fmla="*/ 96457 w 4156732"/>
              <a:gd name="connsiteY4" fmla="*/ 1307580 h 1631069"/>
              <a:gd name="connsiteX5" fmla="*/ 0 w 4156732"/>
              <a:gd name="connsiteY5" fmla="*/ 1631070 h 1631069"/>
              <a:gd name="connsiteX6" fmla="*/ 204262 w 4156732"/>
              <a:gd name="connsiteY6" fmla="*/ 1508484 h 1631069"/>
              <a:gd name="connsiteX7" fmla="*/ 357459 w 4156732"/>
              <a:gd name="connsiteY7" fmla="*/ 1558426 h 1631069"/>
              <a:gd name="connsiteX8" fmla="*/ 3898001 w 4156732"/>
              <a:gd name="connsiteY8" fmla="*/ 1558426 h 1631069"/>
              <a:gd name="connsiteX9" fmla="*/ 4156732 w 4156732"/>
              <a:gd name="connsiteY9" fmla="*/ 1299635 h 1631069"/>
              <a:gd name="connsiteX10" fmla="*/ 4156732 w 4156732"/>
              <a:gd name="connsiteY10" fmla="*/ 258792 h 1631069"/>
              <a:gd name="connsiteX11" fmla="*/ 3896866 w 4156732"/>
              <a:gd name="connsiteY11" fmla="*/ 0 h 16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732" h="1631069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Текст 20">
            <a:extLst>
              <a:ext uri="{FF2B5EF4-FFF2-40B4-BE49-F238E27FC236}">
                <a16:creationId xmlns:a16="http://schemas.microsoft.com/office/drawing/2014/main" id="{3580672B-061E-57EE-4AFC-1D268A1844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7126" y="1172508"/>
            <a:ext cx="5098132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 </a:t>
            </a:r>
            <a:r>
              <a:rPr lang="en-US" dirty="0"/>
              <a:t>1</a:t>
            </a:r>
            <a:endParaRPr lang="ru-RU" dirty="0"/>
          </a:p>
        </p:txBody>
      </p:sp>
      <p:sp>
        <p:nvSpPr>
          <p:cNvPr id="11" name="Текст 20">
            <a:extLst>
              <a:ext uri="{FF2B5EF4-FFF2-40B4-BE49-F238E27FC236}">
                <a16:creationId xmlns:a16="http://schemas.microsoft.com/office/drawing/2014/main" id="{79C8D354-01BC-9BD3-C7E8-0DBE913059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8739" y="3676524"/>
            <a:ext cx="5098132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 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D81AFA9-68DC-2EC4-949F-5F029A12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ECAA8B-ECC4-FC5B-1ACA-D4FC94236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AFD283-55F1-7630-AEA7-4BA88DDFF7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9F8698C4-3F65-1ED5-F771-ABA716065807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170352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7AC0292F-722E-42A0-EDFE-8DCC13F94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33FDC1-E77F-F4F0-4395-B6C2DA42C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51" y="1801189"/>
            <a:ext cx="9209505" cy="3604540"/>
          </a:xfrm>
          <a:prstGeom prst="rect">
            <a:avLst/>
          </a:prstGeom>
        </p:spPr>
      </p:pic>
      <p:sp>
        <p:nvSpPr>
          <p:cNvPr id="13" name="Текст 20">
            <a:extLst>
              <a:ext uri="{FF2B5EF4-FFF2-40B4-BE49-F238E27FC236}">
                <a16:creationId xmlns:a16="http://schemas.microsoft.com/office/drawing/2014/main" id="{C11DA586-94F0-1F6D-2AEA-316D6E4882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1557" y="2403341"/>
            <a:ext cx="7815209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8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D00998-D9F6-AE0F-8524-EED67022B8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6" name="PGMeetup.NN">
            <a:extLst>
              <a:ext uri="{FF2B5EF4-FFF2-40B4-BE49-F238E27FC236}">
                <a16:creationId xmlns:a16="http://schemas.microsoft.com/office/drawing/2014/main" id="{58977D24-0006-6A3C-DA2E-9604342A960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931102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051D7F34-AC7F-C54E-4447-9716C5869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28CAAEB-3A6D-2E7E-3288-11C0DEAA7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7977713" cy="940860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длинного заголовка в две строки</a:t>
            </a:r>
          </a:p>
        </p:txBody>
      </p:sp>
      <p:sp>
        <p:nvSpPr>
          <p:cNvPr id="13" name="PGMeetup.NN">
            <a:extLst>
              <a:ext uri="{FF2B5EF4-FFF2-40B4-BE49-F238E27FC236}">
                <a16:creationId xmlns:a16="http://schemas.microsoft.com/office/drawing/2014/main" id="{D013D95A-1A85-91E7-01EC-DF95B8C90AA4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1ED2BB-ADCE-6994-08FC-C99E9F636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42B3BF-FB4C-B6DB-3585-3129BCF62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2" name="Текст 12">
            <a:extLst>
              <a:ext uri="{FF2B5EF4-FFF2-40B4-BE49-F238E27FC236}">
                <a16:creationId xmlns:a16="http://schemas.microsoft.com/office/drawing/2014/main" id="{312AD228-FECA-2AE4-1ECE-06964AA1F0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1857691"/>
            <a:ext cx="10799762" cy="451938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414918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475435F-B23A-D008-E391-9501BD957A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73830" b="9745"/>
          <a:stretch/>
        </p:blipFill>
        <p:spPr>
          <a:xfrm>
            <a:off x="3" y="0"/>
            <a:ext cx="3190669" cy="685800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A260BD27-758D-314A-2A75-07366708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8DADD0-1A45-E19F-67CB-82ABBF1287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2F5DD78D-88B8-9E83-F172-56C323427AC8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sp>
        <p:nvSpPr>
          <p:cNvPr id="2" name="Текст 12">
            <a:extLst>
              <a:ext uri="{FF2B5EF4-FFF2-40B4-BE49-F238E27FC236}">
                <a16:creationId xmlns:a16="http://schemas.microsoft.com/office/drawing/2014/main" id="{1648FE27-224A-DEF1-6B92-8386585189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3482" y="1513490"/>
            <a:ext cx="6744728" cy="400796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Дополнительный слайд</a:t>
            </a:r>
          </a:p>
        </p:txBody>
      </p:sp>
    </p:spTree>
    <p:extLst>
      <p:ext uri="{BB962C8B-B14F-4D97-AF65-F5344CB8AC3E}">
        <p14:creationId xmlns:p14="http://schemas.microsoft.com/office/powerpoint/2010/main" val="980235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33" userDrawn="1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FC92B4-A19C-0E94-167C-54B92EB04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974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F42899-B89E-6D5A-8BA5-3BF539E24E4D}"/>
              </a:ext>
            </a:extLst>
          </p:cNvPr>
          <p:cNvSpPr txBox="1"/>
          <p:nvPr userDrawn="1"/>
        </p:nvSpPr>
        <p:spPr>
          <a:xfrm>
            <a:off x="3027265" y="4023601"/>
            <a:ext cx="7190357" cy="1372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80"/>
              </a:lnSpc>
            </a:pPr>
            <a:r>
              <a:rPr lang="en-US" sz="23900" b="1" dirty="0">
                <a:solidFill>
                  <a:schemeClr val="tx1"/>
                </a:solidFill>
                <a:latin typeface="Gilroy" pitchFamily="2" charset="0"/>
                <a:ea typeface="Montserrat" charset="0"/>
                <a:cs typeface="Montserrat" charset="0"/>
              </a:rPr>
              <a:t>Q</a:t>
            </a:r>
            <a:r>
              <a:rPr lang="ru-RU" sz="11500" b="1" dirty="0">
                <a:solidFill>
                  <a:schemeClr val="tx1"/>
                </a:solidFill>
                <a:latin typeface="ROBOTO LIGHT2001047 LIGHT" pitchFamily="2" charset="0"/>
                <a:ea typeface="Montserrat" charset="0"/>
                <a:cs typeface="Montserrat" charset="0"/>
              </a:rPr>
              <a:t>    </a:t>
            </a:r>
            <a:r>
              <a:rPr lang="en-US" sz="23900" b="1" dirty="0">
                <a:solidFill>
                  <a:schemeClr val="tx1"/>
                </a:solidFill>
                <a:latin typeface="Gilroy" pitchFamily="2" charset="0"/>
                <a:ea typeface="Montserrat" charset="0"/>
                <a:cs typeface="Montserrat" charset="0"/>
              </a:rPr>
              <a:t>A</a:t>
            </a:r>
            <a:endParaRPr lang="en-US" sz="16600" b="1" dirty="0">
              <a:solidFill>
                <a:schemeClr val="tx1"/>
              </a:solidFill>
              <a:latin typeface="Gilroy" pitchFamily="2" charset="0"/>
              <a:ea typeface="Montserrat" charset="0"/>
              <a:cs typeface="Montserrat" charset="0"/>
            </a:endParaRPr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3252A3FE-6323-9DCD-C8C0-384FBA80B48A}"/>
              </a:ext>
            </a:extLst>
          </p:cNvPr>
          <p:cNvSpPr/>
          <p:nvPr userDrawn="1"/>
        </p:nvSpPr>
        <p:spPr>
          <a:xfrm>
            <a:off x="5616045" y="3221198"/>
            <a:ext cx="1203815" cy="1401530"/>
          </a:xfrm>
          <a:custGeom>
            <a:avLst/>
            <a:gdLst>
              <a:gd name="connsiteX0" fmla="*/ 832625 w 1711404"/>
              <a:gd name="connsiteY0" fmla="*/ 884523 h 1992485"/>
              <a:gd name="connsiteX1" fmla="*/ 1178783 w 1711404"/>
              <a:gd name="connsiteY1" fmla="*/ 1303702 h 1992485"/>
              <a:gd name="connsiteX2" fmla="*/ 1189860 w 1711404"/>
              <a:gd name="connsiteY2" fmla="*/ 1291699 h 1992485"/>
              <a:gd name="connsiteX3" fmla="*/ 1296015 w 1711404"/>
              <a:gd name="connsiteY3" fmla="*/ 1171670 h 1992485"/>
              <a:gd name="connsiteX4" fmla="*/ 1392016 w 1711404"/>
              <a:gd name="connsiteY4" fmla="*/ 1053487 h 1992485"/>
              <a:gd name="connsiteX5" fmla="*/ 1581249 w 1711404"/>
              <a:gd name="connsiteY5" fmla="*/ 1248304 h 1992485"/>
              <a:gd name="connsiteX6" fmla="*/ 1489864 w 1711404"/>
              <a:gd name="connsiteY6" fmla="*/ 1364640 h 1992485"/>
              <a:gd name="connsiteX7" fmla="*/ 1355093 w 1711404"/>
              <a:gd name="connsiteY7" fmla="*/ 1516985 h 1992485"/>
              <a:gd name="connsiteX8" fmla="*/ 1711405 w 1711404"/>
              <a:gd name="connsiteY8" fmla="*/ 1957400 h 1992485"/>
              <a:gd name="connsiteX9" fmla="*/ 1349555 w 1711404"/>
              <a:gd name="connsiteY9" fmla="*/ 1957400 h 1992485"/>
              <a:gd name="connsiteX10" fmla="*/ 1157552 w 1711404"/>
              <a:gd name="connsiteY10" fmla="*/ 1721958 h 1992485"/>
              <a:gd name="connsiteX11" fmla="*/ 608315 w 1711404"/>
              <a:gd name="connsiteY11" fmla="*/ 1992485 h 1992485"/>
              <a:gd name="connsiteX12" fmla="*/ 174464 w 1711404"/>
              <a:gd name="connsiteY12" fmla="*/ 1829061 h 1992485"/>
              <a:gd name="connsiteX13" fmla="*/ 0 w 1711404"/>
              <a:gd name="connsiteY13" fmla="*/ 1422808 h 1992485"/>
              <a:gd name="connsiteX14" fmla="*/ 276926 w 1711404"/>
              <a:gd name="connsiteY14" fmla="*/ 944538 h 1992485"/>
              <a:gd name="connsiteX15" fmla="*/ 402466 w 1711404"/>
              <a:gd name="connsiteY15" fmla="*/ 858671 h 1992485"/>
              <a:gd name="connsiteX16" fmla="*/ 410774 w 1711404"/>
              <a:gd name="connsiteY16" fmla="*/ 852208 h 1992485"/>
              <a:gd name="connsiteX17" fmla="*/ 428313 w 1711404"/>
              <a:gd name="connsiteY17" fmla="*/ 838358 h 1992485"/>
              <a:gd name="connsiteX18" fmla="*/ 237234 w 1711404"/>
              <a:gd name="connsiteY18" fmla="*/ 438568 h 1992485"/>
              <a:gd name="connsiteX19" fmla="*/ 364620 w 1711404"/>
              <a:gd name="connsiteY19" fmla="*/ 121876 h 1992485"/>
              <a:gd name="connsiteX20" fmla="*/ 698778 w 1711404"/>
              <a:gd name="connsiteY20" fmla="*/ 0 h 1992485"/>
              <a:gd name="connsiteX21" fmla="*/ 1026474 w 1711404"/>
              <a:gd name="connsiteY21" fmla="*/ 118183 h 1992485"/>
              <a:gd name="connsiteX22" fmla="*/ 1155706 w 1711404"/>
              <a:gd name="connsiteY22" fmla="*/ 417332 h 1992485"/>
              <a:gd name="connsiteX23" fmla="*/ 1084628 w 1711404"/>
              <a:gd name="connsiteY23" fmla="*/ 642618 h 1992485"/>
              <a:gd name="connsiteX24" fmla="*/ 832625 w 1711404"/>
              <a:gd name="connsiteY24" fmla="*/ 884523 h 1992485"/>
              <a:gd name="connsiteX25" fmla="*/ 601853 w 1711404"/>
              <a:gd name="connsiteY25" fmla="*/ 1047947 h 1992485"/>
              <a:gd name="connsiteX26" fmla="*/ 585238 w 1711404"/>
              <a:gd name="connsiteY26" fmla="*/ 1059027 h 1992485"/>
              <a:gd name="connsiteX27" fmla="*/ 342466 w 1711404"/>
              <a:gd name="connsiteY27" fmla="*/ 1257537 h 1992485"/>
              <a:gd name="connsiteX28" fmla="*/ 278773 w 1711404"/>
              <a:gd name="connsiteY28" fmla="*/ 1415422 h 1992485"/>
              <a:gd name="connsiteX29" fmla="*/ 374774 w 1711404"/>
              <a:gd name="connsiteY29" fmla="*/ 1635167 h 1992485"/>
              <a:gd name="connsiteX30" fmla="*/ 594469 w 1711404"/>
              <a:gd name="connsiteY30" fmla="*/ 1731191 h 1992485"/>
              <a:gd name="connsiteX31" fmla="*/ 982165 w 1711404"/>
              <a:gd name="connsiteY31" fmla="*/ 1510522 h 1992485"/>
              <a:gd name="connsiteX32" fmla="*/ 601853 w 1711404"/>
              <a:gd name="connsiteY32" fmla="*/ 1047947 h 1992485"/>
              <a:gd name="connsiteX33" fmla="*/ 663700 w 1711404"/>
              <a:gd name="connsiteY33" fmla="*/ 679550 h 1992485"/>
              <a:gd name="connsiteX34" fmla="*/ 687701 w 1711404"/>
              <a:gd name="connsiteY34" fmla="*/ 662007 h 1992485"/>
              <a:gd name="connsiteX35" fmla="*/ 788317 w 1711404"/>
              <a:gd name="connsiteY35" fmla="*/ 581680 h 1992485"/>
              <a:gd name="connsiteX36" fmla="*/ 845549 w 1711404"/>
              <a:gd name="connsiteY36" fmla="*/ 523512 h 1992485"/>
              <a:gd name="connsiteX37" fmla="*/ 883395 w 1711404"/>
              <a:gd name="connsiteY37" fmla="*/ 409946 h 1992485"/>
              <a:gd name="connsiteX38" fmla="*/ 832625 w 1711404"/>
              <a:gd name="connsiteY38" fmla="*/ 286224 h 1992485"/>
              <a:gd name="connsiteX39" fmla="*/ 695085 w 1711404"/>
              <a:gd name="connsiteY39" fmla="*/ 239135 h 1992485"/>
              <a:gd name="connsiteX40" fmla="*/ 563084 w 1711404"/>
              <a:gd name="connsiteY40" fmla="*/ 288070 h 1992485"/>
              <a:gd name="connsiteX41" fmla="*/ 509545 w 1711404"/>
              <a:gd name="connsiteY41" fmla="*/ 406253 h 1992485"/>
              <a:gd name="connsiteX42" fmla="*/ 576930 w 1711404"/>
              <a:gd name="connsiteY42" fmla="*/ 573370 h 1992485"/>
              <a:gd name="connsiteX43" fmla="*/ 648931 w 1711404"/>
              <a:gd name="connsiteY43" fmla="*/ 661084 h 1992485"/>
              <a:gd name="connsiteX44" fmla="*/ 663700 w 1711404"/>
              <a:gd name="connsiteY44" fmla="*/ 679550 h 1992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711404" h="1992485">
                <a:moveTo>
                  <a:pt x="832625" y="884523"/>
                </a:moveTo>
                <a:lnTo>
                  <a:pt x="1178783" y="1303702"/>
                </a:lnTo>
                <a:lnTo>
                  <a:pt x="1189860" y="1291699"/>
                </a:lnTo>
                <a:cubicBezTo>
                  <a:pt x="1227707" y="1251074"/>
                  <a:pt x="1262784" y="1211372"/>
                  <a:pt x="1296015" y="1171670"/>
                </a:cubicBezTo>
                <a:cubicBezTo>
                  <a:pt x="1329247" y="1132891"/>
                  <a:pt x="1361555" y="1093189"/>
                  <a:pt x="1392016" y="1053487"/>
                </a:cubicBezTo>
                <a:lnTo>
                  <a:pt x="1581249" y="1248304"/>
                </a:lnTo>
                <a:cubicBezTo>
                  <a:pt x="1558172" y="1281543"/>
                  <a:pt x="1527711" y="1320322"/>
                  <a:pt x="1489864" y="1364640"/>
                </a:cubicBezTo>
                <a:cubicBezTo>
                  <a:pt x="1452017" y="1408958"/>
                  <a:pt x="1406786" y="1459740"/>
                  <a:pt x="1355093" y="1516985"/>
                </a:cubicBezTo>
                <a:lnTo>
                  <a:pt x="1711405" y="1957400"/>
                </a:lnTo>
                <a:lnTo>
                  <a:pt x="1349555" y="1957400"/>
                </a:lnTo>
                <a:lnTo>
                  <a:pt x="1157552" y="1721958"/>
                </a:lnTo>
                <a:cubicBezTo>
                  <a:pt x="981242" y="1901078"/>
                  <a:pt x="798471" y="1992485"/>
                  <a:pt x="608315" y="1992485"/>
                </a:cubicBezTo>
                <a:cubicBezTo>
                  <a:pt x="437544" y="1992485"/>
                  <a:pt x="293542" y="1938010"/>
                  <a:pt x="174464" y="1829061"/>
                </a:cubicBezTo>
                <a:cubicBezTo>
                  <a:pt x="58155" y="1719188"/>
                  <a:pt x="0" y="1583463"/>
                  <a:pt x="0" y="1422808"/>
                </a:cubicBezTo>
                <a:cubicBezTo>
                  <a:pt x="0" y="1230761"/>
                  <a:pt x="92309" y="1071030"/>
                  <a:pt x="276926" y="944538"/>
                </a:cubicBezTo>
                <a:lnTo>
                  <a:pt x="402466" y="858671"/>
                </a:lnTo>
                <a:cubicBezTo>
                  <a:pt x="404313" y="857747"/>
                  <a:pt x="407082" y="855901"/>
                  <a:pt x="410774" y="852208"/>
                </a:cubicBezTo>
                <a:cubicBezTo>
                  <a:pt x="414466" y="848514"/>
                  <a:pt x="420928" y="843898"/>
                  <a:pt x="428313" y="838358"/>
                </a:cubicBezTo>
                <a:cubicBezTo>
                  <a:pt x="300927" y="702633"/>
                  <a:pt x="237234" y="569677"/>
                  <a:pt x="237234" y="438568"/>
                </a:cubicBezTo>
                <a:cubicBezTo>
                  <a:pt x="237234" y="309306"/>
                  <a:pt x="279696" y="203126"/>
                  <a:pt x="364620" y="121876"/>
                </a:cubicBezTo>
                <a:cubicBezTo>
                  <a:pt x="451390" y="40625"/>
                  <a:pt x="562160" y="0"/>
                  <a:pt x="698778" y="0"/>
                </a:cubicBezTo>
                <a:cubicBezTo>
                  <a:pt x="830779" y="0"/>
                  <a:pt x="939703" y="39702"/>
                  <a:pt x="1026474" y="118183"/>
                </a:cubicBezTo>
                <a:cubicBezTo>
                  <a:pt x="1113244" y="197587"/>
                  <a:pt x="1155706" y="297303"/>
                  <a:pt x="1155706" y="417332"/>
                </a:cubicBezTo>
                <a:cubicBezTo>
                  <a:pt x="1155706" y="500429"/>
                  <a:pt x="1131706" y="575217"/>
                  <a:pt x="1084628" y="642618"/>
                </a:cubicBezTo>
                <a:cubicBezTo>
                  <a:pt x="1038474" y="710019"/>
                  <a:pt x="954473" y="790346"/>
                  <a:pt x="832625" y="884523"/>
                </a:cubicBezTo>
                <a:close/>
                <a:moveTo>
                  <a:pt x="601853" y="1047947"/>
                </a:moveTo>
                <a:lnTo>
                  <a:pt x="585238" y="1059027"/>
                </a:lnTo>
                <a:cubicBezTo>
                  <a:pt x="466159" y="1141201"/>
                  <a:pt x="385851" y="1207679"/>
                  <a:pt x="342466" y="1257537"/>
                </a:cubicBezTo>
                <a:cubicBezTo>
                  <a:pt x="300004" y="1307395"/>
                  <a:pt x="278773" y="1360023"/>
                  <a:pt x="278773" y="1415422"/>
                </a:cubicBezTo>
                <a:cubicBezTo>
                  <a:pt x="278773" y="1494826"/>
                  <a:pt x="311081" y="1568690"/>
                  <a:pt x="374774" y="1635167"/>
                </a:cubicBezTo>
                <a:cubicBezTo>
                  <a:pt x="441236" y="1698875"/>
                  <a:pt x="514160" y="1731191"/>
                  <a:pt x="594469" y="1731191"/>
                </a:cubicBezTo>
                <a:cubicBezTo>
                  <a:pt x="707085" y="1731191"/>
                  <a:pt x="835395" y="1657327"/>
                  <a:pt x="982165" y="1510522"/>
                </a:cubicBezTo>
                <a:lnTo>
                  <a:pt x="601853" y="1047947"/>
                </a:lnTo>
                <a:close/>
                <a:moveTo>
                  <a:pt x="663700" y="679550"/>
                </a:moveTo>
                <a:lnTo>
                  <a:pt x="687701" y="662007"/>
                </a:lnTo>
                <a:cubicBezTo>
                  <a:pt x="728316" y="631538"/>
                  <a:pt x="762471" y="604763"/>
                  <a:pt x="788317" y="581680"/>
                </a:cubicBezTo>
                <a:cubicBezTo>
                  <a:pt x="815087" y="558598"/>
                  <a:pt x="833548" y="539208"/>
                  <a:pt x="845549" y="523512"/>
                </a:cubicBezTo>
                <a:cubicBezTo>
                  <a:pt x="870472" y="493043"/>
                  <a:pt x="883395" y="455188"/>
                  <a:pt x="883395" y="409946"/>
                </a:cubicBezTo>
                <a:cubicBezTo>
                  <a:pt x="883395" y="359164"/>
                  <a:pt x="866779" y="318539"/>
                  <a:pt x="832625" y="286224"/>
                </a:cubicBezTo>
                <a:cubicBezTo>
                  <a:pt x="798471" y="254831"/>
                  <a:pt x="753240" y="239135"/>
                  <a:pt x="695085" y="239135"/>
                </a:cubicBezTo>
                <a:cubicBezTo>
                  <a:pt x="642469" y="239135"/>
                  <a:pt x="599084" y="255755"/>
                  <a:pt x="563084" y="288070"/>
                </a:cubicBezTo>
                <a:cubicBezTo>
                  <a:pt x="527083" y="318539"/>
                  <a:pt x="509545" y="358241"/>
                  <a:pt x="509545" y="406253"/>
                </a:cubicBezTo>
                <a:cubicBezTo>
                  <a:pt x="509545" y="462574"/>
                  <a:pt x="531699" y="518896"/>
                  <a:pt x="576930" y="573370"/>
                </a:cubicBezTo>
                <a:lnTo>
                  <a:pt x="648931" y="661084"/>
                </a:lnTo>
                <a:cubicBezTo>
                  <a:pt x="651700" y="665701"/>
                  <a:pt x="656316" y="671240"/>
                  <a:pt x="663700" y="679550"/>
                </a:cubicBezTo>
                <a:close/>
              </a:path>
            </a:pathLst>
          </a:custGeom>
          <a:solidFill>
            <a:schemeClr val="tx1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951136-2B70-9A33-B5D0-757DB52559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115600" y="383606"/>
            <a:ext cx="1555206" cy="463163"/>
          </a:xfrm>
          <a:prstGeom prst="rect">
            <a:avLst/>
          </a:prstGeom>
        </p:spPr>
      </p:pic>
      <p:sp>
        <p:nvSpPr>
          <p:cNvPr id="6" name="PGMeetup.NN">
            <a:extLst>
              <a:ext uri="{FF2B5EF4-FFF2-40B4-BE49-F238E27FC236}">
                <a16:creationId xmlns:a16="http://schemas.microsoft.com/office/drawing/2014/main" id="{EB48448A-BE37-6B14-0289-48B8EB853241}"/>
              </a:ext>
            </a:extLst>
          </p:cNvPr>
          <p:cNvSpPr txBox="1"/>
          <p:nvPr userDrawn="1"/>
        </p:nvSpPr>
        <p:spPr>
          <a:xfrm>
            <a:off x="517358" y="385387"/>
            <a:ext cx="297837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24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24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24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24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35440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A4DEDC-72BF-493D-A08F-775DF1DAD2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974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6F3B0F-C36D-8DEC-13AC-E8980E2E08D8}"/>
              </a:ext>
            </a:extLst>
          </p:cNvPr>
          <p:cNvSpPr txBox="1"/>
          <p:nvPr userDrawn="1"/>
        </p:nvSpPr>
        <p:spPr>
          <a:xfrm>
            <a:off x="0" y="3248386"/>
            <a:ext cx="12192000" cy="88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80"/>
              </a:lnSpc>
            </a:pPr>
            <a:r>
              <a:rPr lang="ru-RU" sz="9600" b="1" i="0" dirty="0">
                <a:solidFill>
                  <a:schemeClr val="tx1"/>
                </a:solidFill>
                <a:latin typeface="Gilroy" pitchFamily="2" charset="0"/>
              </a:rPr>
              <a:t>Спасибо!</a:t>
            </a:r>
          </a:p>
        </p:txBody>
      </p:sp>
      <p:sp>
        <p:nvSpPr>
          <p:cNvPr id="4" name="PGMeetup.NN">
            <a:extLst>
              <a:ext uri="{FF2B5EF4-FFF2-40B4-BE49-F238E27FC236}">
                <a16:creationId xmlns:a16="http://schemas.microsoft.com/office/drawing/2014/main" id="{9E0E7129-BD85-4E12-E4E4-9147B023C013}"/>
              </a:ext>
            </a:extLst>
          </p:cNvPr>
          <p:cNvSpPr txBox="1"/>
          <p:nvPr userDrawn="1"/>
        </p:nvSpPr>
        <p:spPr>
          <a:xfrm>
            <a:off x="517358" y="385387"/>
            <a:ext cx="297837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24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24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24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24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43CEBB-260D-C452-0044-4C994A7E4F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115600" y="383606"/>
            <a:ext cx="1555206" cy="46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69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33" userDrawn="1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7636-80A4-4A64-A210-9D4AFA1F16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7977713" cy="940860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длинного заголовка в две строки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12">
            <a:extLst>
              <a:ext uri="{FF2B5EF4-FFF2-40B4-BE49-F238E27FC236}">
                <a16:creationId xmlns:a16="http://schemas.microsoft.com/office/drawing/2014/main" id="{6D46C0A2-E442-F7D2-409F-81B70B911F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1857691"/>
            <a:ext cx="10799762" cy="451938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976B63-E7E0-7533-9331-95C630068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5C3B03-3D56-F355-3A61-22C5450BC9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10" name="PGMeetup.NN">
            <a:extLst>
              <a:ext uri="{FF2B5EF4-FFF2-40B4-BE49-F238E27FC236}">
                <a16:creationId xmlns:a16="http://schemas.microsoft.com/office/drawing/2014/main" id="{9AF6A2FD-0842-DD52-43FC-451950F68AE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349004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7636-80A4-4A64-A210-9D4AFA1F16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12">
            <a:extLst>
              <a:ext uri="{FF2B5EF4-FFF2-40B4-BE49-F238E27FC236}">
                <a16:creationId xmlns:a16="http://schemas.microsoft.com/office/drawing/2014/main" id="{6D46C0A2-E442-F7D2-409F-81B70B911F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1857691"/>
            <a:ext cx="10799762" cy="451938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305625-8A02-7B02-3A4A-D22B97302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691BCA-DD52-4466-A24B-FCDF249C00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10" name="PGMeetup.NN">
            <a:extLst>
              <a:ext uri="{FF2B5EF4-FFF2-40B4-BE49-F238E27FC236}">
                <a16:creationId xmlns:a16="http://schemas.microsoft.com/office/drawing/2014/main" id="{3D349D7F-C030-6CE5-94B4-3D0F0AE5393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520160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7636-80A4-4A64-A210-9D4AFA1F16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12">
            <a:extLst>
              <a:ext uri="{FF2B5EF4-FFF2-40B4-BE49-F238E27FC236}">
                <a16:creationId xmlns:a16="http://schemas.microsoft.com/office/drawing/2014/main" id="{6D46C0A2-E442-F7D2-409F-81B70B911F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5412658"/>
            <a:ext cx="10799762" cy="96441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  <p:sp>
        <p:nvSpPr>
          <p:cNvPr id="11" name="PGMeetup.NN">
            <a:extLst>
              <a:ext uri="{FF2B5EF4-FFF2-40B4-BE49-F238E27FC236}">
                <a16:creationId xmlns:a16="http://schemas.microsoft.com/office/drawing/2014/main" id="{6CEC2E72-0E7D-472E-3923-DCF502903B8F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428178-4D68-8C1F-7861-52F6EE198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ECFAEA-F678-4083-9BE2-762D265870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060C085-000F-07B3-A797-5190E28A5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14B208B-3C87-77F5-84E9-3D9820F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89B30E73-898A-0A0B-73E4-D85CDC8647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5412658"/>
            <a:ext cx="10799762" cy="96441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  <p:sp>
        <p:nvSpPr>
          <p:cNvPr id="7" name="PGMeetup.NN">
            <a:extLst>
              <a:ext uri="{FF2B5EF4-FFF2-40B4-BE49-F238E27FC236}">
                <a16:creationId xmlns:a16="http://schemas.microsoft.com/office/drawing/2014/main" id="{FF3DA335-7284-F260-2324-69C5FC615BD0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60CB8C-B742-0CED-1604-7FA38C69E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2E2A55-805B-6785-F177-7C41A4113D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28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12">
            <a:extLst>
              <a:ext uri="{FF2B5EF4-FFF2-40B4-BE49-F238E27FC236}">
                <a16:creationId xmlns:a16="http://schemas.microsoft.com/office/drawing/2014/main" id="{6D46C0A2-E442-F7D2-409F-81B70B911F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1849180"/>
            <a:ext cx="10799762" cy="4327046"/>
          </a:xfrm>
        </p:spPr>
        <p:txBody>
          <a:bodyPr lIns="0" tIns="0" rIns="0" bIns="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3D99453-ED9D-5123-B188-DC3DC7723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C850C3-E146-235F-AD4A-6A3E5A2DD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B381ED-06B1-FACA-BCEB-813828C8B2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8" name="PGMeetup.NN">
            <a:extLst>
              <a:ext uri="{FF2B5EF4-FFF2-40B4-BE49-F238E27FC236}">
                <a16:creationId xmlns:a16="http://schemas.microsoft.com/office/drawing/2014/main" id="{DD7AF3F8-DB2D-EDEE-5F39-B2376FDC514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830424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20">
            <a:extLst>
              <a:ext uri="{FF2B5EF4-FFF2-40B4-BE49-F238E27FC236}">
                <a16:creationId xmlns:a16="http://schemas.microsoft.com/office/drawing/2014/main" id="{71716387-F911-7919-9A19-80225A119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358" y="1849180"/>
            <a:ext cx="2460693" cy="41364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5" name="Текст 20">
            <a:extLst>
              <a:ext uri="{FF2B5EF4-FFF2-40B4-BE49-F238E27FC236}">
                <a16:creationId xmlns:a16="http://schemas.microsoft.com/office/drawing/2014/main" id="{6ABA3CC7-6F20-9466-D3E8-F7F9779903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2412" y="1849180"/>
            <a:ext cx="2460693" cy="41364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6" name="Текст 20">
            <a:extLst>
              <a:ext uri="{FF2B5EF4-FFF2-40B4-BE49-F238E27FC236}">
                <a16:creationId xmlns:a16="http://schemas.microsoft.com/office/drawing/2014/main" id="{6555A41F-D471-5E0E-BCD8-0C714A17B2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685" y="1849180"/>
            <a:ext cx="2460693" cy="41364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9" name="Текст 20">
            <a:extLst>
              <a:ext uri="{FF2B5EF4-FFF2-40B4-BE49-F238E27FC236}">
                <a16:creationId xmlns:a16="http://schemas.microsoft.com/office/drawing/2014/main" id="{8D2DCB74-9146-A348-BEB0-25AC16EE28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56595" y="1849180"/>
            <a:ext cx="2460693" cy="41364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ED291C1-CE75-5D68-DF3D-6E01B916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3F264D8-DBA0-4A17-41B9-295CD624D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F62039-E1C1-A7FC-37E0-D4D1D7F75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7D3CDE-FD1D-B601-BF1C-4FE8205AB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85C6A9A4-5D50-F053-A758-2F2CC45E83AF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565143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20">
            <a:extLst>
              <a:ext uri="{FF2B5EF4-FFF2-40B4-BE49-F238E27FC236}">
                <a16:creationId xmlns:a16="http://schemas.microsoft.com/office/drawing/2014/main" id="{71716387-F911-7919-9A19-80225A119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358" y="2562944"/>
            <a:ext cx="2460693" cy="34227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5" name="Текст 20">
            <a:extLst>
              <a:ext uri="{FF2B5EF4-FFF2-40B4-BE49-F238E27FC236}">
                <a16:creationId xmlns:a16="http://schemas.microsoft.com/office/drawing/2014/main" id="{6ABA3CC7-6F20-9466-D3E8-F7F9779903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2412" y="2562944"/>
            <a:ext cx="2460693" cy="34227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6" name="Текст 20">
            <a:extLst>
              <a:ext uri="{FF2B5EF4-FFF2-40B4-BE49-F238E27FC236}">
                <a16:creationId xmlns:a16="http://schemas.microsoft.com/office/drawing/2014/main" id="{6555A41F-D471-5E0E-BCD8-0C714A17B2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685" y="2562944"/>
            <a:ext cx="2460693" cy="34227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9" name="Текст 20">
            <a:extLst>
              <a:ext uri="{FF2B5EF4-FFF2-40B4-BE49-F238E27FC236}">
                <a16:creationId xmlns:a16="http://schemas.microsoft.com/office/drawing/2014/main" id="{8D2DCB74-9146-A348-BEB0-25AC16EE28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56595" y="2562944"/>
            <a:ext cx="2460693" cy="34227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ED291C1-CE75-5D68-DF3D-6E01B916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3F264D8-DBA0-4A17-41B9-295CD624D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F62039-E1C1-A7FC-37E0-D4D1D7F75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7D3CDE-FD1D-B601-BF1C-4FE8205AB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85C6A9A4-5D50-F053-A758-2F2CC45E83AF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B9F36-28E3-75E7-F9AA-F6CF1C7C868A}"/>
              </a:ext>
            </a:extLst>
          </p:cNvPr>
          <p:cNvSpPr txBox="1"/>
          <p:nvPr userDrawn="1"/>
        </p:nvSpPr>
        <p:spPr>
          <a:xfrm>
            <a:off x="408978" y="1713184"/>
            <a:ext cx="452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47A10"/>
                </a:solidFill>
                <a:latin typeface="Gilroy" pitchFamily="2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F52B6-6287-E3BA-BA6B-D15B7E2E0A0A}"/>
              </a:ext>
            </a:extLst>
          </p:cNvPr>
          <p:cNvSpPr txBox="1"/>
          <p:nvPr userDrawn="1"/>
        </p:nvSpPr>
        <p:spPr>
          <a:xfrm>
            <a:off x="3320344" y="1713184"/>
            <a:ext cx="551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47A10"/>
                </a:solidFill>
                <a:latin typeface="Gilroy" pitchFamily="2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4F8252-4FC5-2592-947C-4AF2656DEE3F}"/>
              </a:ext>
            </a:extLst>
          </p:cNvPr>
          <p:cNvSpPr txBox="1"/>
          <p:nvPr userDrawn="1"/>
        </p:nvSpPr>
        <p:spPr>
          <a:xfrm>
            <a:off x="6084565" y="1713184"/>
            <a:ext cx="561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47A10"/>
                </a:solidFill>
                <a:latin typeface="Gilroy" pitchFamily="2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97605-00D4-E781-5E89-9F7933DBA8A7}"/>
              </a:ext>
            </a:extLst>
          </p:cNvPr>
          <p:cNvSpPr txBox="1"/>
          <p:nvPr userDrawn="1"/>
        </p:nvSpPr>
        <p:spPr>
          <a:xfrm>
            <a:off x="8869806" y="1713184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47A10"/>
                </a:solidFill>
                <a:latin typeface="Gilroy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27458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DA07B-0700-4CA7-8F9B-12C5A72A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D601B0-5352-415B-8525-023DEAE8B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0D5875-EA12-4970-9512-B0CA7A638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1EA89-D635-C14C-B12B-C7BE34B23BC7}" type="datetime1">
              <a:rPr lang="ru-RU" smtClean="0"/>
              <a:t>19.03.2023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380365-B809-45B9-ADEA-07C9A1FF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7FD95C-1148-4D3A-81F2-0E8D51188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710" r:id="rId4"/>
    <p:sldLayoutId id="2147483711" r:id="rId5"/>
    <p:sldLayoutId id="2147483677" r:id="rId6"/>
    <p:sldLayoutId id="2147483707" r:id="rId7"/>
    <p:sldLayoutId id="2147483672" r:id="rId8"/>
    <p:sldLayoutId id="2147483715" r:id="rId9"/>
    <p:sldLayoutId id="2147483708" r:id="rId10"/>
    <p:sldLayoutId id="2147483712" r:id="rId11"/>
    <p:sldLayoutId id="2147483713" r:id="rId12"/>
    <p:sldLayoutId id="2147483714" r:id="rId13"/>
    <p:sldLayoutId id="2147483674" r:id="rId14"/>
    <p:sldLayoutId id="2147483676" r:id="rId15"/>
    <p:sldLayoutId id="2147483700" r:id="rId16"/>
    <p:sldLayoutId id="2147483685" r:id="rId17"/>
    <p:sldLayoutId id="2147483696" r:id="rId18"/>
    <p:sldLayoutId id="2147483664" r:id="rId19"/>
    <p:sldLayoutId id="2147483688" r:id="rId20"/>
    <p:sldLayoutId id="2147483695" r:id="rId21"/>
    <p:sldLayoutId id="2147483690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86C1E8D-D8F7-2476-C520-9A8BEA14E8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ru-RU" dirty="0"/>
              <a:t>Привет, встроенный мультимастер</a:t>
            </a:r>
            <a:r>
              <a:rPr lang="ru-RU" dirty="0" smtClean="0"/>
              <a:t>?</a:t>
            </a:r>
          </a:p>
          <a:p>
            <a:r>
              <a:rPr lang="ru-RU" sz="3600" dirty="0"/>
              <a:t>О двунаправленной репликации в ваниле и мультимастере Postgres </a:t>
            </a:r>
            <a:r>
              <a:rPr lang="ru-RU" sz="3600" dirty="0" err="1"/>
              <a:t>Pro</a:t>
            </a:r>
            <a:endParaRPr lang="ru-RU" sz="3600" dirty="0"/>
          </a:p>
          <a:p>
            <a:pPr lvl="0"/>
            <a:endParaRPr lang="ru-RU" dirty="0"/>
          </a:p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1E188B-CC5B-0807-7E00-6309BCE170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ru-RU" dirty="0"/>
              <a:t>Андрей Рудометов, </a:t>
            </a:r>
            <a:endParaRPr lang="ru-RU" dirty="0" smtClean="0"/>
          </a:p>
          <a:p>
            <a:pPr lvl="0"/>
            <a:r>
              <a:rPr lang="en-US" dirty="0" smtClean="0"/>
              <a:t>Postgres </a:t>
            </a:r>
            <a:r>
              <a:rPr lang="en-US" dirty="0"/>
              <a:t>Professional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3386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FF83085-B4FC-688E-27C4-E11D154E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E91ED90-1822-5E48-922A-043261DDA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202074"/>
              </p:ext>
            </p:extLst>
          </p:nvPr>
        </p:nvGraphicFramePr>
        <p:xfrm>
          <a:off x="942786" y="1127342"/>
          <a:ext cx="10400220" cy="5536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1703677776"/>
                    </a:ext>
                  </a:extLst>
                </a:gridCol>
                <a:gridCol w="2590110">
                  <a:extLst>
                    <a:ext uri="{9D8B030D-6E8A-4147-A177-3AD203B41FA5}">
                      <a16:colId xmlns:a16="http://schemas.microsoft.com/office/drawing/2014/main" val="2232178695"/>
                    </a:ext>
                  </a:extLst>
                </a:gridCol>
                <a:gridCol w="2590110">
                  <a:extLst>
                    <a:ext uri="{9D8B030D-6E8A-4147-A177-3AD203B41FA5}">
                      <a16:colId xmlns:a16="http://schemas.microsoft.com/office/drawing/2014/main" val="2429648789"/>
                    </a:ext>
                  </a:extLst>
                </a:gridCol>
              </a:tblGrid>
              <a:tr h="121613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Требование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Двунаправленная репликация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Мультимастер </a:t>
                      </a:r>
                      <a:r>
                        <a:rPr lang="en-US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Postgres Pro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621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Возможность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записи на любой узел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1518684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Защита от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повторного применения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 транзакций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7558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Сохранение порядка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транзакций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43387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Предотвращение распределенных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взаимных блокировок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453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Исключение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split-brain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52127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Автоматическое восстановление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узлов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328352"/>
                  </a:ext>
                </a:extLst>
              </a:tr>
            </a:tbl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638F12-4F15-1CEB-841A-9EDB13CF0BE1}"/>
              </a:ext>
            </a:extLst>
          </p:cNvPr>
          <p:cNvGrpSpPr/>
          <p:nvPr/>
        </p:nvGrpSpPr>
        <p:grpSpPr>
          <a:xfrm>
            <a:off x="4508675" y="1346629"/>
            <a:ext cx="1842836" cy="5511371"/>
            <a:chOff x="2161812" y="1541063"/>
            <a:chExt cx="2045407" cy="4565506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8599311-B5E6-0491-F5A9-EF731BCD00AC}"/>
                </a:ext>
              </a:extLst>
            </p:cNvPr>
            <p:cNvSpPr/>
            <p:nvPr/>
          </p:nvSpPr>
          <p:spPr>
            <a:xfrm>
              <a:off x="2944514" y="1574975"/>
              <a:ext cx="1262705" cy="439951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47A10"/>
                </a:gs>
              </a:gsLst>
              <a:lin ang="10800000" scaled="1"/>
              <a:tileRect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FC91E1F-C67E-EE9F-5B8F-0322EBFBF011}"/>
                </a:ext>
              </a:extLst>
            </p:cNvPr>
            <p:cNvSpPr/>
            <p:nvPr/>
          </p:nvSpPr>
          <p:spPr>
            <a:xfrm>
              <a:off x="2161812" y="1541063"/>
              <a:ext cx="1262706" cy="4565506"/>
            </a:xfrm>
            <a:prstGeom prst="rect">
              <a:avLst/>
            </a:prstGeom>
            <a:gradFill>
              <a:gsLst>
                <a:gs pos="3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167538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Отступление: WAL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7526" y="1857691"/>
            <a:ext cx="5570123" cy="4519384"/>
          </a:xfrm>
        </p:spPr>
        <p:txBody>
          <a:bodyPr/>
          <a:lstStyle/>
          <a:p>
            <a:pPr marL="457200" lvl="0">
              <a:spcBef>
                <a:spcPts val="0"/>
              </a:spcBef>
            </a:pPr>
            <a:endParaRPr lang="ru-RU" dirty="0"/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Write Ahead Log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Log </a:t>
            </a:r>
            <a:r>
              <a:rPr lang="ru-RU" dirty="0" err="1"/>
              <a:t>Sequence</a:t>
            </a:r>
            <a:r>
              <a:rPr lang="ru-RU" dirty="0"/>
              <a:t> </a:t>
            </a:r>
            <a:r>
              <a:rPr lang="ru-RU" dirty="0" err="1"/>
              <a:t>Number</a:t>
            </a:r>
            <a:endParaRPr lang="ru-RU" dirty="0"/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основа для репликации 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(</a:t>
            </a:r>
            <a:r>
              <a:rPr lang="ru-RU" dirty="0"/>
              <a:t>и логической тоже)</a:t>
            </a:r>
          </a:p>
          <a:p>
            <a:endParaRPr lang="ru-RU" dirty="0"/>
          </a:p>
        </p:txBody>
      </p:sp>
      <p:pic>
        <p:nvPicPr>
          <p:cNvPr id="5" name="Google Shape;744;p60"/>
          <p:cNvPicPr preferRelativeResize="0"/>
          <p:nvPr/>
        </p:nvPicPr>
        <p:blipFill rotWithShape="1">
          <a:blip r:embed="rId2">
            <a:alphaModFix/>
          </a:blip>
          <a:srcRect l="23900" t="14077" r="27141" b="10959"/>
          <a:stretch/>
        </p:blipFill>
        <p:spPr>
          <a:xfrm>
            <a:off x="6422350" y="1480612"/>
            <a:ext cx="5310000" cy="3896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437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Повторное применение: проблема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Google Shape;750;p61"/>
          <p:cNvPicPr preferRelativeResize="0"/>
          <p:nvPr/>
        </p:nvPicPr>
        <p:blipFill rotWithShape="1">
          <a:blip r:embed="rId2">
            <a:alphaModFix/>
          </a:blip>
          <a:srcRect r="2912" b="16853"/>
          <a:stretch/>
        </p:blipFill>
        <p:spPr>
          <a:xfrm>
            <a:off x="744219" y="1705629"/>
            <a:ext cx="10346376" cy="4246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606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ru-RU" b="0" dirty="0"/>
              <a:t>Повторное применение: </a:t>
            </a:r>
            <a:br>
              <a:rPr lang="ru-RU" b="0" dirty="0"/>
            </a:br>
            <a:r>
              <a:rPr lang="ru-RU" dirty="0"/>
              <a:t>двунаправленная репликация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7526" y="1857691"/>
            <a:ext cx="6033586" cy="4519384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Clr>
                <a:srgbClr val="1190D2"/>
              </a:buClr>
              <a:buSzPts val="2800"/>
            </a:pPr>
            <a:r>
              <a:rPr lang="ru-RU" dirty="0"/>
              <a:t>До </a:t>
            </a:r>
            <a:r>
              <a:rPr lang="en-US" dirty="0"/>
              <a:t>pg16: </a:t>
            </a:r>
            <a:r>
              <a:rPr lang="ru-RU" dirty="0"/>
              <a:t>запрет создания подписки, порождающей цикл.</a:t>
            </a:r>
          </a:p>
          <a:p>
            <a:pPr lvl="0">
              <a:spcBef>
                <a:spcPts val="0"/>
              </a:spcBef>
              <a:buClr>
                <a:srgbClr val="1190D2"/>
              </a:buClr>
              <a:buSzPts val="2800"/>
            </a:pPr>
            <a:endParaRPr lang="ru-RU" dirty="0"/>
          </a:p>
          <a:p>
            <a:pPr lvl="0">
              <a:spcBef>
                <a:spcPts val="0"/>
              </a:spcBef>
              <a:buClr>
                <a:srgbClr val="1190D2"/>
              </a:buClr>
              <a:buSzPts val="2800"/>
            </a:pPr>
            <a:r>
              <a:rPr lang="ru-RU" dirty="0"/>
              <a:t>Начиная с </a:t>
            </a:r>
            <a:r>
              <a:rPr lang="en-US" dirty="0"/>
              <a:t>pg16: </a:t>
            </a:r>
            <a:r>
              <a:rPr lang="ru-RU" dirty="0"/>
              <a:t>дополнительный параметр подписки, </a:t>
            </a:r>
            <a:r>
              <a:rPr lang="ru-RU" b="1" dirty="0"/>
              <a:t>позволяющий отправлять только “свои” изменения.</a:t>
            </a:r>
          </a:p>
          <a:p>
            <a:pPr lvl="0">
              <a:spcBef>
                <a:spcPts val="0"/>
              </a:spcBef>
              <a:buClr>
                <a:srgbClr val="1190D2"/>
              </a:buClr>
              <a:buSzPts val="2800"/>
            </a:pPr>
            <a:endParaRPr lang="ru-RU" b="1" i="1" dirty="0"/>
          </a:p>
          <a:p>
            <a:pPr lvl="0">
              <a:spcBef>
                <a:spcPts val="0"/>
              </a:spcBef>
              <a:buClr>
                <a:srgbClr val="1190D2"/>
              </a:buClr>
              <a:buSzPts val="2800"/>
            </a:pPr>
            <a:r>
              <a:rPr lang="en-US" sz="2000" b="1" i="1" dirty="0"/>
              <a:t>CREATE SUBSCRIPTION</a:t>
            </a:r>
            <a:r>
              <a:rPr lang="en-US" sz="2000" i="1" dirty="0"/>
              <a:t> </a:t>
            </a:r>
            <a:r>
              <a:rPr lang="en-US" sz="2000" i="1" dirty="0" smtClean="0"/>
              <a:t>sub2</a:t>
            </a:r>
            <a:r>
              <a:rPr lang="en-US" sz="2000" i="1" dirty="0" smtClean="0">
                <a:latin typeface="+mn-lt"/>
              </a:rPr>
              <a:t>_</a:t>
            </a:r>
            <a:r>
              <a:rPr lang="en-US" sz="2000" i="1" dirty="0" smtClean="0"/>
              <a:t>pub1</a:t>
            </a:r>
            <a:endParaRPr lang="en-US" sz="2000" i="1" dirty="0"/>
          </a:p>
          <a:p>
            <a:pPr lvl="0">
              <a:spcBef>
                <a:spcPts val="0"/>
              </a:spcBef>
              <a:buClr>
                <a:srgbClr val="1190D2"/>
              </a:buClr>
              <a:buSzPts val="2800"/>
            </a:pPr>
            <a:r>
              <a:rPr lang="en-US" sz="2000" i="1" dirty="0"/>
              <a:t>         CONNECTION 'port=5401 user=</a:t>
            </a:r>
            <a:r>
              <a:rPr lang="en-US" sz="2000" i="1" dirty="0" err="1"/>
              <a:t>postgres</a:t>
            </a:r>
            <a:r>
              <a:rPr lang="en-US" sz="2000" i="1" dirty="0"/>
              <a:t> </a:t>
            </a:r>
            <a:r>
              <a:rPr lang="en-US" sz="2000" i="1" dirty="0" err="1"/>
              <a:t>dbname</a:t>
            </a:r>
            <a:r>
              <a:rPr lang="en-US" sz="2000" i="1" dirty="0"/>
              <a:t>=</a:t>
            </a:r>
            <a:r>
              <a:rPr lang="en-US" sz="2000" i="1" dirty="0" err="1"/>
              <a:t>postgres</a:t>
            </a:r>
            <a:r>
              <a:rPr lang="en-US" sz="2000" i="1" dirty="0"/>
              <a:t>'</a:t>
            </a:r>
          </a:p>
          <a:p>
            <a:pPr lvl="0">
              <a:spcBef>
                <a:spcPts val="0"/>
              </a:spcBef>
              <a:buClr>
                <a:srgbClr val="1190D2"/>
              </a:buClr>
              <a:buSzPts val="2800"/>
            </a:pPr>
            <a:r>
              <a:rPr lang="en-US" sz="2000" i="1" dirty="0"/>
              <a:t>         PUBLICATION pub1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2000" i="1" dirty="0"/>
              <a:t>         WITH (</a:t>
            </a:r>
            <a:r>
              <a:rPr lang="en-US" sz="2000" i="1" dirty="0" err="1" smtClean="0"/>
              <a:t>copy</a:t>
            </a:r>
            <a:r>
              <a:rPr lang="en-US" sz="2000" i="1" dirty="0" err="1" smtClean="0">
                <a:latin typeface="+mn-lt"/>
              </a:rPr>
              <a:t>_</a:t>
            </a:r>
            <a:r>
              <a:rPr lang="en-US" sz="2000" i="1" dirty="0" err="1" smtClean="0"/>
              <a:t>data</a:t>
            </a:r>
            <a:r>
              <a:rPr lang="en-US" sz="2000" i="1" dirty="0" smtClean="0"/>
              <a:t> </a:t>
            </a:r>
            <a:r>
              <a:rPr lang="en-US" sz="2000" i="1" dirty="0"/>
              <a:t>= false, 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2000" i="1" dirty="0"/>
              <a:t>                      </a:t>
            </a:r>
            <a:r>
              <a:rPr lang="en-US" sz="2000" b="1" i="1" dirty="0"/>
              <a:t>origin = none</a:t>
            </a:r>
            <a:r>
              <a:rPr lang="en-US" sz="2000" i="1" dirty="0"/>
              <a:t>);</a:t>
            </a:r>
          </a:p>
          <a:p>
            <a:pPr lvl="0">
              <a:spcBef>
                <a:spcPts val="0"/>
              </a:spcBef>
              <a:buClr>
                <a:srgbClr val="1190D2"/>
              </a:buClr>
              <a:buSzPts val="2800"/>
            </a:pPr>
            <a:endParaRPr lang="en-US" dirty="0"/>
          </a:p>
          <a:p>
            <a:endParaRPr lang="ru-RU" dirty="0"/>
          </a:p>
        </p:txBody>
      </p:sp>
      <p:pic>
        <p:nvPicPr>
          <p:cNvPr id="5" name="Google Shape;759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56470" y="2289025"/>
            <a:ext cx="5487680" cy="2629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600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ru-RU" b="0" dirty="0"/>
              <a:t>Повторное применение:</a:t>
            </a:r>
            <a:br>
              <a:rPr lang="ru-RU" b="0" dirty="0"/>
            </a:br>
            <a:r>
              <a:rPr lang="ru-RU" dirty="0"/>
              <a:t>Что внутри?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7526" y="1857691"/>
            <a:ext cx="6008534" cy="4519384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dirty="0"/>
              <a:t>	</a:t>
            </a:r>
          </a:p>
          <a:p>
            <a:pPr lvl="0" indent="457200">
              <a:spcBef>
                <a:spcPts val="0"/>
              </a:spcBef>
            </a:pPr>
            <a:r>
              <a:rPr lang="ru-RU" b="1" dirty="0"/>
              <a:t>Источник репликации</a:t>
            </a:r>
            <a:r>
              <a:rPr lang="ru-RU" dirty="0"/>
              <a:t>, </a:t>
            </a:r>
            <a:r>
              <a:rPr lang="ru-RU" dirty="0" smtClean="0"/>
              <a:t>или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err="1" smtClean="0"/>
              <a:t>replication</a:t>
            </a:r>
            <a:r>
              <a:rPr lang="ru-RU" dirty="0" smtClean="0"/>
              <a:t> </a:t>
            </a:r>
            <a:r>
              <a:rPr lang="ru-RU" dirty="0" err="1"/>
              <a:t>origin</a:t>
            </a:r>
            <a:r>
              <a:rPr lang="ru-RU" dirty="0"/>
              <a:t>.</a:t>
            </a:r>
          </a:p>
          <a:p>
            <a:pPr lvl="0">
              <a:spcBef>
                <a:spcPts val="0"/>
              </a:spcBef>
            </a:pPr>
            <a:endParaRPr lang="ru-RU" dirty="0"/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 err="1"/>
              <a:t>id</a:t>
            </a:r>
            <a:r>
              <a:rPr lang="ru-RU" dirty="0"/>
              <a:t> + строка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применяющий процесс может быть помечен </a:t>
            </a:r>
            <a:r>
              <a:rPr lang="ru-RU" dirty="0" err="1"/>
              <a:t>id</a:t>
            </a:r>
            <a:r>
              <a:rPr lang="ru-RU" dirty="0"/>
              <a:t> источника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b="1" dirty="0"/>
              <a:t>добавляется в </a:t>
            </a:r>
            <a:r>
              <a:rPr lang="ru-RU" b="1" dirty="0" err="1"/>
              <a:t>wal</a:t>
            </a:r>
            <a:r>
              <a:rPr lang="ru-RU" b="1" dirty="0"/>
              <a:t>-записи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читается при логическом декодировании</a:t>
            </a:r>
          </a:p>
          <a:p>
            <a:pPr lvl="0">
              <a:spcBef>
                <a:spcPts val="0"/>
              </a:spcBef>
            </a:pPr>
            <a:endParaRPr lang="ru-RU" dirty="0"/>
          </a:p>
          <a:p>
            <a:endParaRPr lang="ru-RU" dirty="0"/>
          </a:p>
        </p:txBody>
      </p:sp>
      <p:sp>
        <p:nvSpPr>
          <p:cNvPr id="5" name="Google Shape;767;p63"/>
          <p:cNvSpPr txBox="1">
            <a:spLocks/>
          </p:cNvSpPr>
          <p:nvPr/>
        </p:nvSpPr>
        <p:spPr>
          <a:xfrm>
            <a:off x="6563500" y="1606378"/>
            <a:ext cx="4753800" cy="4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i="1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postgres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=# select * from </a:t>
            </a:r>
            <a:r>
              <a:rPr lang="en-US" sz="2000" i="1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pg</a:t>
            </a:r>
            <a:r>
              <a:rPr lang="en-US" sz="2000" i="1" dirty="0" err="1" smtClean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replication</a:t>
            </a:r>
            <a:r>
              <a:rPr lang="en-US" sz="2000" i="1" dirty="0" err="1" smtClean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origin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; 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 </a:t>
            </a:r>
            <a:r>
              <a:rPr lang="en-US" sz="2000" i="1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roident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 | </a:t>
            </a:r>
            <a:r>
              <a:rPr lang="en-US" sz="2000" i="1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roname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 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-----------+------------ 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1 | pg</a:t>
            </a:r>
            <a:r>
              <a:rPr lang="en-US" sz="2000" i="1" dirty="0" smtClean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16487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2 | mtm</a:t>
            </a:r>
            <a:r>
              <a:rPr lang="en-US" sz="2000" i="1" dirty="0" smtClean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slot</a:t>
            </a:r>
            <a:r>
              <a:rPr lang="en-US" sz="2000" i="1" dirty="0" smtClean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2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3 | pg</a:t>
            </a:r>
            <a:r>
              <a:rPr lang="en-US" sz="2000" i="1" dirty="0" smtClean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16488 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4 | mtm</a:t>
            </a:r>
            <a:r>
              <a:rPr lang="en-US" sz="2000" i="1" dirty="0" smtClean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slot</a:t>
            </a:r>
            <a:r>
              <a:rPr lang="en-US" sz="2000" i="1" dirty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3 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5 | pg</a:t>
            </a:r>
            <a:r>
              <a:rPr lang="en-US" sz="2000" i="1" dirty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16490 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(5 rows)</a:t>
            </a:r>
            <a:endParaRPr lang="en-US" sz="1800" i="1" dirty="0">
              <a:latin typeface="Gilroy" panose="020B0604020202020204" charset="0"/>
              <a:cs typeface="Gilro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705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ru-RU" b="0" dirty="0"/>
              <a:t>Повторное применение:</a:t>
            </a:r>
            <a:br>
              <a:rPr lang="ru-RU" b="0" dirty="0"/>
            </a:br>
            <a:r>
              <a:rPr lang="ru-RU" dirty="0"/>
              <a:t>Что внутри?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7526" y="1857691"/>
            <a:ext cx="6008534" cy="4519384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dirty="0"/>
              <a:t>	</a:t>
            </a:r>
          </a:p>
          <a:p>
            <a:pPr lvl="0" indent="457200">
              <a:spcBef>
                <a:spcPts val="0"/>
              </a:spcBef>
            </a:pPr>
            <a:r>
              <a:rPr lang="ru-RU" b="1" dirty="0"/>
              <a:t>Источник репликации</a:t>
            </a:r>
            <a:r>
              <a:rPr lang="ru-RU" dirty="0"/>
              <a:t>, </a:t>
            </a:r>
            <a:r>
              <a:rPr lang="ru-RU" dirty="0" smtClean="0"/>
              <a:t>или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err="1" smtClean="0"/>
              <a:t>replication</a:t>
            </a:r>
            <a:r>
              <a:rPr lang="ru-RU" dirty="0" smtClean="0"/>
              <a:t> </a:t>
            </a:r>
            <a:r>
              <a:rPr lang="ru-RU" dirty="0" err="1"/>
              <a:t>origin</a:t>
            </a:r>
            <a:r>
              <a:rPr lang="ru-RU" dirty="0"/>
              <a:t>.</a:t>
            </a:r>
          </a:p>
          <a:p>
            <a:pPr lvl="0">
              <a:spcBef>
                <a:spcPts val="0"/>
              </a:spcBef>
            </a:pPr>
            <a:endParaRPr lang="ru-RU" dirty="0"/>
          </a:p>
          <a:p>
            <a:pPr marL="457200" lvl="0">
              <a:spcBef>
                <a:spcPts val="0"/>
              </a:spcBef>
            </a:pPr>
            <a:r>
              <a:rPr lang="ru-RU" dirty="0"/>
              <a:t>Решает задачи: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отслеживания процесса репликации;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b="1" dirty="0"/>
              <a:t>защиты от повторного применения.</a:t>
            </a:r>
          </a:p>
          <a:p>
            <a:pPr lvl="0">
              <a:spcBef>
                <a:spcPts val="0"/>
              </a:spcBef>
            </a:pPr>
            <a:endParaRPr lang="ru-RU" dirty="0"/>
          </a:p>
          <a:p>
            <a:endParaRPr lang="ru-RU" dirty="0"/>
          </a:p>
        </p:txBody>
      </p:sp>
      <p:sp>
        <p:nvSpPr>
          <p:cNvPr id="5" name="Google Shape;767;p63"/>
          <p:cNvSpPr txBox="1">
            <a:spLocks/>
          </p:cNvSpPr>
          <p:nvPr/>
        </p:nvSpPr>
        <p:spPr>
          <a:xfrm>
            <a:off x="6563500" y="1606378"/>
            <a:ext cx="4753800" cy="4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i="1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postgres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=# select * from </a:t>
            </a:r>
            <a:r>
              <a:rPr lang="en-US" sz="2000" i="1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pg</a:t>
            </a:r>
            <a:r>
              <a:rPr lang="en-US" sz="2000" i="1" dirty="0" err="1" smtClean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replication</a:t>
            </a:r>
            <a:r>
              <a:rPr lang="en-US" sz="2000" i="1" dirty="0" err="1" smtClean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origin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; 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 </a:t>
            </a:r>
            <a:r>
              <a:rPr lang="en-US" sz="2000" i="1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roident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 | </a:t>
            </a:r>
            <a:r>
              <a:rPr lang="en-US" sz="2000" i="1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roname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 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-----------+------------ 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1 | pg</a:t>
            </a:r>
            <a:r>
              <a:rPr lang="en-US" sz="2000" i="1" dirty="0" smtClean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16487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2 | mtm</a:t>
            </a:r>
            <a:r>
              <a:rPr lang="en-US" sz="2000" i="1" dirty="0" smtClean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slot</a:t>
            </a:r>
            <a:r>
              <a:rPr lang="en-US" sz="2000" i="1" dirty="0" smtClean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2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3 | pg</a:t>
            </a:r>
            <a:r>
              <a:rPr lang="en-US" sz="2000" i="1" dirty="0" smtClean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16488 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4 | mtm</a:t>
            </a:r>
            <a:r>
              <a:rPr lang="en-US" sz="2000" i="1" dirty="0" smtClean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slot</a:t>
            </a:r>
            <a:r>
              <a:rPr lang="en-US" sz="2000" i="1" dirty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3 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5 | pg</a:t>
            </a:r>
            <a:r>
              <a:rPr lang="en-US" sz="2000" i="1" dirty="0">
                <a:solidFill>
                  <a:schemeClr val="dk1"/>
                </a:solidFill>
                <a:cs typeface="Gilroy" panose="020B0604020202020204" charset="0"/>
              </a:rPr>
              <a:t>_</a:t>
            </a: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16490 </a:t>
            </a:r>
            <a:b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i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(5 rows)</a:t>
            </a:r>
            <a:endParaRPr lang="en-US" sz="1800" i="1" dirty="0">
              <a:latin typeface="Gilroy" panose="020B0604020202020204" charset="0"/>
              <a:cs typeface="Gilro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05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ru-RU" b="0" dirty="0"/>
              <a:t>Источник репликации: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отслеживание процесса репликации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Google Shape;782;p65"/>
          <p:cNvPicPr preferRelativeResize="0"/>
          <p:nvPr/>
        </p:nvPicPr>
        <p:blipFill rotWithShape="1">
          <a:blip r:embed="rId2">
            <a:alphaModFix/>
          </a:blip>
          <a:srcRect l="-109" t="4095" r="109" b="16206"/>
          <a:stretch/>
        </p:blipFill>
        <p:spPr>
          <a:xfrm>
            <a:off x="410468" y="1837439"/>
            <a:ext cx="11491287" cy="43889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694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ru-RU" b="0" dirty="0"/>
              <a:t>Источник репликации: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отслеживание процесса репликации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Google Shape;789;p66"/>
          <p:cNvPicPr preferRelativeResize="0"/>
          <p:nvPr/>
        </p:nvPicPr>
        <p:blipFill rotWithShape="1">
          <a:blip r:embed="rId2">
            <a:alphaModFix/>
          </a:blip>
          <a:srcRect t="4088" b="16913"/>
          <a:stretch/>
        </p:blipFill>
        <p:spPr>
          <a:xfrm>
            <a:off x="410468" y="1837439"/>
            <a:ext cx="11491287" cy="4350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778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ru-RU" dirty="0"/>
              <a:t>Источник репликации: </a:t>
            </a:r>
            <a:br>
              <a:rPr lang="ru-RU" dirty="0"/>
            </a:br>
            <a:r>
              <a:rPr lang="ru-RU" dirty="0"/>
              <a:t>защита от повторного применения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Google Shape;812;p69"/>
          <p:cNvPicPr preferRelativeResize="0"/>
          <p:nvPr/>
        </p:nvPicPr>
        <p:blipFill rotWithShape="1">
          <a:blip r:embed="rId2">
            <a:alphaModFix/>
          </a:blip>
          <a:srcRect t="6347" r="59830" b="7729"/>
          <a:stretch/>
        </p:blipFill>
        <p:spPr>
          <a:xfrm>
            <a:off x="517358" y="1912802"/>
            <a:ext cx="4405371" cy="4409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97;p67"/>
          <p:cNvPicPr preferRelativeResize="0"/>
          <p:nvPr/>
        </p:nvPicPr>
        <p:blipFill rotWithShape="1">
          <a:blip r:embed="rId2">
            <a:alphaModFix/>
          </a:blip>
          <a:srcRect l="-836" t="74815" r="89535"/>
          <a:stretch/>
        </p:blipFill>
        <p:spPr>
          <a:xfrm>
            <a:off x="4544627" y="2697057"/>
            <a:ext cx="2273473" cy="2434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990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ru-RU" dirty="0"/>
              <a:t>Источник репликации: </a:t>
            </a:r>
            <a:br>
              <a:rPr lang="ru-RU" dirty="0"/>
            </a:br>
            <a:r>
              <a:rPr lang="ru-RU" dirty="0"/>
              <a:t>защита от повторного применения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Google Shape;812;p69"/>
          <p:cNvPicPr preferRelativeResize="0"/>
          <p:nvPr/>
        </p:nvPicPr>
        <p:blipFill rotWithShape="1">
          <a:blip r:embed="rId2">
            <a:alphaModFix/>
          </a:blip>
          <a:srcRect t="6347" b="7729"/>
          <a:stretch/>
        </p:blipFill>
        <p:spPr>
          <a:xfrm>
            <a:off x="517358" y="1912802"/>
            <a:ext cx="10966925" cy="4409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97;p67"/>
          <p:cNvPicPr preferRelativeResize="0"/>
          <p:nvPr/>
        </p:nvPicPr>
        <p:blipFill rotWithShape="1">
          <a:blip r:embed="rId2">
            <a:alphaModFix/>
          </a:blip>
          <a:srcRect l="-836" t="74815" r="89535"/>
          <a:stretch/>
        </p:blipFill>
        <p:spPr>
          <a:xfrm>
            <a:off x="4208233" y="4094162"/>
            <a:ext cx="6916967" cy="2434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136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24" y="829573"/>
            <a:ext cx="1522782" cy="1522782"/>
          </a:xfrm>
          <a:prstGeom prst="ellipse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982608F-C334-A158-0DD7-73D62990E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4659F6-A520-24BB-1F5C-DDD4C00CC0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О докладчике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674BA5-3DCC-A1BA-7916-A4E3FDA2C1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C5639B7-184B-D28D-084F-022D0176BA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dirty="0" smtClean="0"/>
              <a:t>Андрей Рудометов</a:t>
            </a: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Работаю в </a:t>
            </a:r>
            <a:r>
              <a:rPr lang="en-US" dirty="0" smtClean="0"/>
              <a:t>PostgresPro</a:t>
            </a:r>
            <a:r>
              <a:rPr lang="ru-RU" dirty="0" smtClean="0"/>
              <a:t> над мультимастером</a:t>
            </a:r>
            <a:endParaRPr lang="ru-RU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 smtClean="0"/>
              <a:t>Учусь на 4 курсе </a:t>
            </a:r>
            <a:r>
              <a:rPr lang="ru-RU" dirty="0" smtClean="0">
                <a:latin typeface="Gilroy" panose="020B0604020202020204" charset="0"/>
                <a:cs typeface="Gilroy" panose="020B0604020202020204" charset="0"/>
              </a:rPr>
              <a:t>ФИТ НГУ</a:t>
            </a:r>
            <a:endParaRPr lang="ru-RU" dirty="0">
              <a:latin typeface="Gilroy" panose="020B0604020202020204" charset="0"/>
              <a:cs typeface="Gilro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972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ru-RU" dirty="0"/>
              <a:t>Источник репликации: </a:t>
            </a:r>
            <a:br>
              <a:rPr lang="ru-RU" dirty="0"/>
            </a:br>
            <a:r>
              <a:rPr lang="ru-RU" dirty="0"/>
              <a:t>защита от повторного применения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Google Shape;812;p69"/>
          <p:cNvPicPr preferRelativeResize="0"/>
          <p:nvPr/>
        </p:nvPicPr>
        <p:blipFill rotWithShape="1">
          <a:blip r:embed="rId2">
            <a:alphaModFix/>
          </a:blip>
          <a:srcRect t="6347" b="7729"/>
          <a:stretch/>
        </p:blipFill>
        <p:spPr>
          <a:xfrm>
            <a:off x="517358" y="1912802"/>
            <a:ext cx="10966925" cy="44091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202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ru-RU" b="0" dirty="0"/>
              <a:t>Повторное применение:</a:t>
            </a:r>
            <a:br>
              <a:rPr lang="ru-RU" b="0" dirty="0"/>
            </a:br>
            <a:r>
              <a:rPr lang="ru-RU" dirty="0"/>
              <a:t>в двунаправленной репликации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28600" lvl="0" indent="-50800">
              <a:spcBef>
                <a:spcPts val="0"/>
              </a:spcBef>
              <a:buClr>
                <a:srgbClr val="1190D2"/>
              </a:buClr>
              <a:buSzPts val="2800"/>
            </a:pPr>
            <a:endParaRPr lang="ru-RU" dirty="0"/>
          </a:p>
          <a:p>
            <a:pPr marL="228600" lvl="0" indent="-50800">
              <a:spcBef>
                <a:spcPts val="0"/>
              </a:spcBef>
              <a:buClr>
                <a:srgbClr val="1190D2"/>
              </a:buClr>
              <a:buSzPts val="2800"/>
            </a:pPr>
            <a:r>
              <a:rPr lang="ru-RU" dirty="0"/>
              <a:t>До pg16: пустой фильтр по источнику.</a:t>
            </a:r>
          </a:p>
          <a:p>
            <a:pPr marL="228600" lvl="0" indent="-50800">
              <a:spcBef>
                <a:spcPts val="0"/>
              </a:spcBef>
              <a:buClr>
                <a:srgbClr val="1190D2"/>
              </a:buClr>
              <a:buSzPts val="2800"/>
            </a:pPr>
            <a:endParaRPr lang="ru-RU" dirty="0"/>
          </a:p>
          <a:p>
            <a:pPr marL="228600" lvl="0" indent="-50800">
              <a:spcBef>
                <a:spcPts val="0"/>
              </a:spcBef>
              <a:buClr>
                <a:srgbClr val="1190D2"/>
              </a:buClr>
              <a:buSzPts val="2800"/>
            </a:pPr>
            <a:r>
              <a:rPr lang="ru-RU" dirty="0"/>
              <a:t>Начиная с pg16: фильтр по источнику, </a:t>
            </a:r>
          </a:p>
          <a:p>
            <a:pPr marL="228600" lvl="0" indent="-50800">
              <a:spcBef>
                <a:spcPts val="0"/>
              </a:spcBef>
              <a:buClr>
                <a:srgbClr val="1190D2"/>
              </a:buClr>
              <a:buSzPts val="2800"/>
            </a:pPr>
            <a:r>
              <a:rPr lang="ru-RU" dirty="0"/>
              <a:t>включаемый параметром подписки </a:t>
            </a:r>
          </a:p>
          <a:p>
            <a:pPr marL="228600" lvl="0" indent="-50800">
              <a:spcBef>
                <a:spcPts val="0"/>
              </a:spcBef>
              <a:buClr>
                <a:srgbClr val="1190D2"/>
              </a:buClr>
              <a:buSzPts val="2800"/>
            </a:pPr>
            <a:r>
              <a:rPr lang="ru-RU" dirty="0" err="1"/>
              <a:t>origin</a:t>
            </a:r>
            <a:r>
              <a:rPr lang="ru-RU" dirty="0"/>
              <a:t>=</a:t>
            </a:r>
            <a:r>
              <a:rPr lang="ru-RU" dirty="0" err="1"/>
              <a:t>any|none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01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FF83085-B4FC-688E-27C4-E11D154E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22</a:t>
            </a:fld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E91ED90-1822-5E48-922A-043261DDA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164876"/>
              </p:ext>
            </p:extLst>
          </p:nvPr>
        </p:nvGraphicFramePr>
        <p:xfrm>
          <a:off x="942786" y="1127342"/>
          <a:ext cx="10400220" cy="5536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1703677776"/>
                    </a:ext>
                  </a:extLst>
                </a:gridCol>
                <a:gridCol w="2590110">
                  <a:extLst>
                    <a:ext uri="{9D8B030D-6E8A-4147-A177-3AD203B41FA5}">
                      <a16:colId xmlns:a16="http://schemas.microsoft.com/office/drawing/2014/main" val="2232178695"/>
                    </a:ext>
                  </a:extLst>
                </a:gridCol>
                <a:gridCol w="2590110">
                  <a:extLst>
                    <a:ext uri="{9D8B030D-6E8A-4147-A177-3AD203B41FA5}">
                      <a16:colId xmlns:a16="http://schemas.microsoft.com/office/drawing/2014/main" val="2429648789"/>
                    </a:ext>
                  </a:extLst>
                </a:gridCol>
              </a:tblGrid>
              <a:tr h="121613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Требование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Двунаправленная репликация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Мультимастер </a:t>
                      </a:r>
                      <a:r>
                        <a:rPr lang="en-US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Postgres Pro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621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Возможность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записи на любой узел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18684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Защита от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повторного применения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 транзакций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87558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Сохранение порядка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транзакций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43387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Предотвращение распределенных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взаимных блокировок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453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Исключение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split-brain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52127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Автоматическое восстановление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узлов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328352"/>
                  </a:ext>
                </a:extLst>
              </a:tr>
            </a:tbl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638F12-4F15-1CEB-841A-9EDB13CF0BE1}"/>
              </a:ext>
            </a:extLst>
          </p:cNvPr>
          <p:cNvGrpSpPr/>
          <p:nvPr/>
        </p:nvGrpSpPr>
        <p:grpSpPr>
          <a:xfrm>
            <a:off x="4508675" y="1346629"/>
            <a:ext cx="1842836" cy="5511371"/>
            <a:chOff x="2161812" y="1541063"/>
            <a:chExt cx="2045407" cy="4565506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8599311-B5E6-0491-F5A9-EF731BCD00AC}"/>
                </a:ext>
              </a:extLst>
            </p:cNvPr>
            <p:cNvSpPr/>
            <p:nvPr/>
          </p:nvSpPr>
          <p:spPr>
            <a:xfrm>
              <a:off x="2944514" y="1574975"/>
              <a:ext cx="1262705" cy="439951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47A10"/>
                </a:gs>
              </a:gsLst>
              <a:lin ang="10800000" scaled="1"/>
              <a:tileRect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FC91E1F-C67E-EE9F-5B8F-0322EBFBF011}"/>
                </a:ext>
              </a:extLst>
            </p:cNvPr>
            <p:cNvSpPr/>
            <p:nvPr/>
          </p:nvSpPr>
          <p:spPr>
            <a:xfrm>
              <a:off x="2161812" y="1541063"/>
              <a:ext cx="1262706" cy="4565506"/>
            </a:xfrm>
            <a:prstGeom prst="rect">
              <a:avLst/>
            </a:prstGeom>
            <a:gradFill>
              <a:gsLst>
                <a:gs pos="3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627011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ru-RU" b="0" dirty="0"/>
              <a:t>Повторное применение:</a:t>
            </a:r>
            <a:br>
              <a:rPr lang="ru-RU" b="0" dirty="0"/>
            </a:br>
            <a:r>
              <a:rPr lang="ru-RU" dirty="0"/>
              <a:t>в мультимастере Postgres </a:t>
            </a:r>
            <a:r>
              <a:rPr lang="ru-RU" dirty="0" err="1"/>
              <a:t>Pro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228600" lvl="0" indent="-50800">
              <a:spcBef>
                <a:spcPts val="0"/>
              </a:spcBef>
              <a:buClr>
                <a:srgbClr val="1190D2"/>
              </a:buClr>
              <a:buSzPts val="2800"/>
            </a:pPr>
            <a:endParaRPr lang="ru-RU" dirty="0"/>
          </a:p>
          <a:p>
            <a:pPr marL="228600" lvl="0" indent="-50800">
              <a:spcBef>
                <a:spcPts val="0"/>
              </a:spcBef>
              <a:buClr>
                <a:srgbClr val="1190D2"/>
              </a:buClr>
              <a:buSzPts val="2800"/>
            </a:pPr>
            <a:r>
              <a:rPr lang="ru-RU" dirty="0"/>
              <a:t>Защита от повторного применения:</a:t>
            </a:r>
          </a:p>
          <a:p>
            <a:pPr marL="457200" lvl="0" indent="-361950">
              <a:spcBef>
                <a:spcPts val="0"/>
              </a:spcBef>
              <a:buSzPts val="2100"/>
              <a:buChar char="●"/>
            </a:pPr>
            <a:r>
              <a:rPr lang="ru-RU" dirty="0"/>
              <a:t>при нормальной работе;</a:t>
            </a:r>
          </a:p>
          <a:p>
            <a:pPr marL="457200" lvl="0" indent="-361950">
              <a:spcBef>
                <a:spcPts val="0"/>
              </a:spcBef>
              <a:buSzPts val="2100"/>
              <a:buChar char="●"/>
            </a:pPr>
            <a:r>
              <a:rPr lang="ru-RU" dirty="0"/>
              <a:t>не относящихся к </a:t>
            </a:r>
            <a:r>
              <a:rPr lang="ru-RU" dirty="0" err="1"/>
              <a:t>мультимастеру</a:t>
            </a:r>
            <a:r>
              <a:rPr lang="ru-RU" dirty="0"/>
              <a:t> изменений;</a:t>
            </a:r>
          </a:p>
          <a:p>
            <a:pPr marL="457200" lvl="0" indent="-361950">
              <a:spcBef>
                <a:spcPts val="0"/>
              </a:spcBef>
              <a:buSzPts val="2100"/>
              <a:buChar char="●"/>
            </a:pPr>
            <a:r>
              <a:rPr lang="ru-RU" dirty="0"/>
              <a:t>во время восстановления после отказа.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25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Отступление: номера узлов в мультимастере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7526" y="1857691"/>
            <a:ext cx="5578474" cy="4519384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dirty="0"/>
              <a:t>	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синхронная относительно узлов таблица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у каждого узла свой номер</a:t>
            </a:r>
          </a:p>
          <a:p>
            <a:pPr lvl="0">
              <a:spcBef>
                <a:spcPts val="0"/>
              </a:spcBef>
            </a:pPr>
            <a:endParaRPr lang="ru-RU" dirty="0"/>
          </a:p>
          <a:p>
            <a:endParaRPr lang="ru-RU" dirty="0"/>
          </a:p>
        </p:txBody>
      </p:sp>
      <p:sp>
        <p:nvSpPr>
          <p:cNvPr id="6" name="Google Shape;843;p73"/>
          <p:cNvSpPr txBox="1">
            <a:spLocks/>
          </p:cNvSpPr>
          <p:nvPr/>
        </p:nvSpPr>
        <p:spPr>
          <a:xfrm>
            <a:off x="5936343" y="1620363"/>
            <a:ext cx="5864057" cy="40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2000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postgres</a:t>
            </a: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=# select * from </a:t>
            </a:r>
            <a:r>
              <a:rPr lang="en-US" sz="2000" b="1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mtm.cluster_nodes</a:t>
            </a: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; </a:t>
            </a:r>
            <a:b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id  |                   </a:t>
            </a:r>
            <a:r>
              <a:rPr lang="en-US" sz="2000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conninfo</a:t>
            </a: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                   | </a:t>
            </a:r>
            <a:r>
              <a:rPr lang="en-US" sz="2000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is_self</a:t>
            </a: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 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----+------------------------------------------+--------- </a:t>
            </a:r>
            <a:b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en-US" sz="2000" b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2</a:t>
            </a: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 | </a:t>
            </a:r>
            <a:r>
              <a:rPr lang="en-US" sz="2000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dbname</a:t>
            </a: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=</a:t>
            </a:r>
            <a:r>
              <a:rPr lang="en-US" sz="2000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postgres</a:t>
            </a: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 host=10.0.0.2 port=5422 | f </a:t>
            </a:r>
          </a:p>
          <a:p>
            <a:pPr marL="0" indent="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3</a:t>
            </a: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 | </a:t>
            </a:r>
            <a:r>
              <a:rPr lang="en-US" sz="2000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dbname</a:t>
            </a: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=</a:t>
            </a:r>
            <a:r>
              <a:rPr lang="en-US" sz="2000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postgres</a:t>
            </a: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 host=10.0.0.3 port=5423 | f </a:t>
            </a:r>
          </a:p>
          <a:p>
            <a:pPr marL="0" indent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1</a:t>
            </a: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 | </a:t>
            </a:r>
            <a:r>
              <a:rPr lang="en-US" sz="2000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dbname</a:t>
            </a: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=</a:t>
            </a:r>
            <a:r>
              <a:rPr lang="en-US" sz="2000" dirty="0" err="1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postgres</a:t>
            </a:r>
            <a:r>
              <a:rPr lang="en-US" sz="2000" dirty="0" smtClean="0">
                <a:solidFill>
                  <a:schemeClr val="dk1"/>
                </a:solidFill>
                <a:latin typeface="Gilroy" panose="020B0604020202020204" charset="0"/>
                <a:cs typeface="Gilroy" panose="020B0604020202020204" charset="0"/>
              </a:rPr>
              <a:t> host=10.0.0.4 port=5421 | t (3 rows)</a:t>
            </a:r>
            <a:endParaRPr lang="en-US" dirty="0">
              <a:latin typeface="Gilroy" panose="020B0604020202020204" charset="0"/>
              <a:cs typeface="Gilro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67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</a:pPr>
            <a:r>
              <a:rPr lang="ru-RU" b="0" dirty="0"/>
              <a:t>Повторное применение:</a:t>
            </a:r>
            <a:br>
              <a:rPr lang="ru-RU" b="0" dirty="0"/>
            </a:br>
            <a:r>
              <a:rPr lang="ru-RU" dirty="0"/>
              <a:t>в мультимастере Postgres </a:t>
            </a:r>
            <a:r>
              <a:rPr lang="ru-RU" dirty="0" err="1"/>
              <a:t>Pro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Google Shape;850;p74"/>
          <p:cNvPicPr preferRelativeResize="0"/>
          <p:nvPr/>
        </p:nvPicPr>
        <p:blipFill rotWithShape="1">
          <a:blip r:embed="rId2">
            <a:alphaModFix/>
          </a:blip>
          <a:srcRect t="6855" b="17501"/>
          <a:stretch/>
        </p:blipFill>
        <p:spPr>
          <a:xfrm>
            <a:off x="171776" y="1705629"/>
            <a:ext cx="11491262" cy="4165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708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Повторное применение:</a:t>
            </a:r>
            <a:br>
              <a:rPr lang="ru-RU" b="0" dirty="0"/>
            </a:br>
            <a:r>
              <a:rPr lang="ru-RU" dirty="0"/>
              <a:t>в мультимастере Postgres </a:t>
            </a:r>
            <a:r>
              <a:rPr lang="ru-RU" dirty="0" err="1"/>
              <a:t>Pro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Google Shape;857;p75"/>
          <p:cNvPicPr preferRelativeResize="0"/>
          <p:nvPr/>
        </p:nvPicPr>
        <p:blipFill rotWithShape="1">
          <a:blip r:embed="rId2">
            <a:alphaModFix/>
          </a:blip>
          <a:srcRect t="6558"/>
          <a:stretch/>
        </p:blipFill>
        <p:spPr>
          <a:xfrm>
            <a:off x="171776" y="1712232"/>
            <a:ext cx="11491262" cy="5145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570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Повторное применение:</a:t>
            </a:r>
            <a:br>
              <a:rPr lang="ru-RU" b="0" dirty="0"/>
            </a:br>
            <a:r>
              <a:rPr lang="ru-RU" dirty="0"/>
              <a:t>в мультимастере Postgres </a:t>
            </a:r>
            <a:r>
              <a:rPr lang="ru-RU" dirty="0" err="1"/>
              <a:t>Pro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Google Shape;864;p76"/>
          <p:cNvPicPr preferRelativeResize="0"/>
          <p:nvPr/>
        </p:nvPicPr>
        <p:blipFill rotWithShape="1">
          <a:blip r:embed="rId2">
            <a:alphaModFix/>
          </a:blip>
          <a:srcRect t="6558"/>
          <a:stretch/>
        </p:blipFill>
        <p:spPr>
          <a:xfrm>
            <a:off x="171776" y="1712232"/>
            <a:ext cx="11491262" cy="5145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925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FF83085-B4FC-688E-27C4-E11D154E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28</a:t>
            </a:fld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E91ED90-1822-5E48-922A-043261DDA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352670"/>
              </p:ext>
            </p:extLst>
          </p:nvPr>
        </p:nvGraphicFramePr>
        <p:xfrm>
          <a:off x="942786" y="1127342"/>
          <a:ext cx="10400220" cy="5536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1703677776"/>
                    </a:ext>
                  </a:extLst>
                </a:gridCol>
                <a:gridCol w="2590110">
                  <a:extLst>
                    <a:ext uri="{9D8B030D-6E8A-4147-A177-3AD203B41FA5}">
                      <a16:colId xmlns:a16="http://schemas.microsoft.com/office/drawing/2014/main" val="2232178695"/>
                    </a:ext>
                  </a:extLst>
                </a:gridCol>
                <a:gridCol w="2590110">
                  <a:extLst>
                    <a:ext uri="{9D8B030D-6E8A-4147-A177-3AD203B41FA5}">
                      <a16:colId xmlns:a16="http://schemas.microsoft.com/office/drawing/2014/main" val="2429648789"/>
                    </a:ext>
                  </a:extLst>
                </a:gridCol>
              </a:tblGrid>
              <a:tr h="121613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Требование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Двунаправленная репликация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Мультимастер </a:t>
                      </a:r>
                      <a:r>
                        <a:rPr lang="en-US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Postgres Pro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621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Возможность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записи на любой узел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18684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Защита от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повторного применения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 транзакций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7187558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Сохранение порядка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транзакций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43387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Предотвращение распределенных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взаимных блокировок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453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Исключение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split-brain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52127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Автоматическое восстановление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узлов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328352"/>
                  </a:ext>
                </a:extLst>
              </a:tr>
            </a:tbl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638F12-4F15-1CEB-841A-9EDB13CF0BE1}"/>
              </a:ext>
            </a:extLst>
          </p:cNvPr>
          <p:cNvGrpSpPr/>
          <p:nvPr/>
        </p:nvGrpSpPr>
        <p:grpSpPr>
          <a:xfrm>
            <a:off x="4508675" y="1346629"/>
            <a:ext cx="1842836" cy="5511371"/>
            <a:chOff x="2161812" y="1541063"/>
            <a:chExt cx="2045407" cy="4565506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8599311-B5E6-0491-F5A9-EF731BCD00AC}"/>
                </a:ext>
              </a:extLst>
            </p:cNvPr>
            <p:cNvSpPr/>
            <p:nvPr/>
          </p:nvSpPr>
          <p:spPr>
            <a:xfrm>
              <a:off x="2944514" y="1574975"/>
              <a:ext cx="1262705" cy="439951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47A10"/>
                </a:gs>
              </a:gsLst>
              <a:lin ang="10800000" scaled="1"/>
              <a:tileRect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FC91E1F-C67E-EE9F-5B8F-0322EBFBF011}"/>
                </a:ext>
              </a:extLst>
            </p:cNvPr>
            <p:cNvSpPr/>
            <p:nvPr/>
          </p:nvSpPr>
          <p:spPr>
            <a:xfrm>
              <a:off x="2161812" y="1541063"/>
              <a:ext cx="1262706" cy="4565506"/>
            </a:xfrm>
            <a:prstGeom prst="rect">
              <a:avLst/>
            </a:prstGeom>
            <a:gradFill>
              <a:gsLst>
                <a:gs pos="3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578772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Порядок транзакций и </a:t>
            </a:r>
            <a:r>
              <a:rPr lang="ru-RU" dirty="0" err="1"/>
              <a:t>split-brain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Google Shape;880;p78"/>
          <p:cNvPicPr preferRelativeResize="0"/>
          <p:nvPr/>
        </p:nvPicPr>
        <p:blipFill rotWithShape="1">
          <a:blip r:embed="rId2">
            <a:alphaModFix/>
          </a:blip>
          <a:srcRect b="3853"/>
          <a:stretch/>
        </p:blipFill>
        <p:spPr>
          <a:xfrm>
            <a:off x="193425" y="1445343"/>
            <a:ext cx="11447963" cy="5274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882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Предыстория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7526" y="1857691"/>
            <a:ext cx="5494967" cy="4519384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rgbClr val="1190D2"/>
              </a:buClr>
              <a:buSzPts val="2800"/>
            </a:pPr>
            <a:r>
              <a:rPr lang="ru-RU" dirty="0"/>
              <a:t>Коммитфест 2022-09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Двунаправленная логическая </a:t>
            </a:r>
            <a:r>
              <a:rPr lang="ru-RU" dirty="0" smtClean="0"/>
              <a:t>репликация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en-US" b="1" dirty="0" smtClean="0"/>
              <a:t>Handle </a:t>
            </a:r>
            <a:r>
              <a:rPr lang="en-US" b="1" dirty="0"/>
              <a:t>Infinite recursion in logical replication setup</a:t>
            </a:r>
          </a:p>
          <a:p>
            <a:endParaRPr lang="ru-RU" dirty="0"/>
          </a:p>
        </p:txBody>
      </p:sp>
      <p:pic>
        <p:nvPicPr>
          <p:cNvPr id="6" name="Google Shape;672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27050" y="1145350"/>
            <a:ext cx="4916399" cy="4804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333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Порядок транзакций и </a:t>
            </a:r>
            <a:r>
              <a:rPr lang="ru-RU" dirty="0" err="1"/>
              <a:t>split-brain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Google Shape;887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3425" y="1371857"/>
            <a:ext cx="11447963" cy="5486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1394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Порядок транзакций и </a:t>
            </a:r>
            <a:r>
              <a:rPr lang="ru-RU" dirty="0" err="1"/>
              <a:t>split-brain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Google Shape;894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3425" y="1374311"/>
            <a:ext cx="11447963" cy="5486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364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Порядок транзакций и </a:t>
            </a:r>
            <a:r>
              <a:rPr lang="ru-RU" dirty="0" err="1"/>
              <a:t>split-brain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Google Shape;901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3425" y="1371857"/>
            <a:ext cx="11447963" cy="5486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7013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Порядок транзакций и </a:t>
            </a:r>
            <a:r>
              <a:rPr lang="ru-RU" dirty="0" err="1"/>
              <a:t>split-brain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Google Shape;908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3425" y="1374311"/>
            <a:ext cx="11447963" cy="5486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536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FF83085-B4FC-688E-27C4-E11D154E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34</a:t>
            </a:fld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E91ED90-1822-5E48-922A-043261DDA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95640"/>
              </p:ext>
            </p:extLst>
          </p:nvPr>
        </p:nvGraphicFramePr>
        <p:xfrm>
          <a:off x="942786" y="1127342"/>
          <a:ext cx="10400220" cy="5536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1703677776"/>
                    </a:ext>
                  </a:extLst>
                </a:gridCol>
                <a:gridCol w="2590110">
                  <a:extLst>
                    <a:ext uri="{9D8B030D-6E8A-4147-A177-3AD203B41FA5}">
                      <a16:colId xmlns:a16="http://schemas.microsoft.com/office/drawing/2014/main" val="2232178695"/>
                    </a:ext>
                  </a:extLst>
                </a:gridCol>
                <a:gridCol w="2590110">
                  <a:extLst>
                    <a:ext uri="{9D8B030D-6E8A-4147-A177-3AD203B41FA5}">
                      <a16:colId xmlns:a16="http://schemas.microsoft.com/office/drawing/2014/main" val="2429648789"/>
                    </a:ext>
                  </a:extLst>
                </a:gridCol>
              </a:tblGrid>
              <a:tr h="121613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Требование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Двунаправленная репликация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Мультимастер </a:t>
                      </a:r>
                      <a:r>
                        <a:rPr lang="en-US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Postgres Pro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621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Возможность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записи на любой узел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18684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Защита от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повторного применения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 транзакций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7558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Сохранение порядка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транзакций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2943387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Предотвращение распределенных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взаимных блокировок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453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Исключение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split-brain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43652127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Автоматическое восстановление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узлов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328352"/>
                  </a:ext>
                </a:extLst>
              </a:tr>
            </a:tbl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638F12-4F15-1CEB-841A-9EDB13CF0BE1}"/>
              </a:ext>
            </a:extLst>
          </p:cNvPr>
          <p:cNvGrpSpPr/>
          <p:nvPr/>
        </p:nvGrpSpPr>
        <p:grpSpPr>
          <a:xfrm>
            <a:off x="4508675" y="1346629"/>
            <a:ext cx="1842836" cy="5511371"/>
            <a:chOff x="2161812" y="1541063"/>
            <a:chExt cx="2045407" cy="4565506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8599311-B5E6-0491-F5A9-EF731BCD00AC}"/>
                </a:ext>
              </a:extLst>
            </p:cNvPr>
            <p:cNvSpPr/>
            <p:nvPr/>
          </p:nvSpPr>
          <p:spPr>
            <a:xfrm>
              <a:off x="2944514" y="1574975"/>
              <a:ext cx="1262705" cy="439951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47A10"/>
                </a:gs>
              </a:gsLst>
              <a:lin ang="10800000" scaled="1"/>
              <a:tileRect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FC91E1F-C67E-EE9F-5B8F-0322EBFBF011}"/>
                </a:ext>
              </a:extLst>
            </p:cNvPr>
            <p:cNvSpPr/>
            <p:nvPr/>
          </p:nvSpPr>
          <p:spPr>
            <a:xfrm>
              <a:off x="2161812" y="1541063"/>
              <a:ext cx="1262706" cy="4565506"/>
            </a:xfrm>
            <a:prstGeom prst="rect">
              <a:avLst/>
            </a:prstGeom>
            <a:gradFill>
              <a:gsLst>
                <a:gs pos="3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197734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Распределенная взаимная блокировка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Google Shape;932;p85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b="21875"/>
          <a:stretch/>
        </p:blipFill>
        <p:spPr>
          <a:xfrm>
            <a:off x="877407" y="1857691"/>
            <a:ext cx="10080000" cy="37738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118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  <a:buClr>
                <a:srgbClr val="1190D0"/>
              </a:buClr>
              <a:buSzPts val="2800"/>
            </a:pPr>
            <a:r>
              <a:rPr lang="ru-RU" b="0" dirty="0"/>
              <a:t>Распределенная взаимная блокировка</a:t>
            </a:r>
            <a:br>
              <a:rPr lang="ru-RU" b="0" dirty="0"/>
            </a:br>
            <a:r>
              <a:rPr lang="ru-RU" dirty="0"/>
              <a:t>в мультимастере Postgres </a:t>
            </a:r>
            <a:r>
              <a:rPr lang="ru-RU" dirty="0" err="1"/>
              <a:t>Pro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Google Shape;932;p85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7407" y="1857691"/>
            <a:ext cx="10080000" cy="4830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02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FF83085-B4FC-688E-27C4-E11D154E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37</a:t>
            </a:fld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E91ED90-1822-5E48-922A-043261DDA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718254"/>
              </p:ext>
            </p:extLst>
          </p:nvPr>
        </p:nvGraphicFramePr>
        <p:xfrm>
          <a:off x="942786" y="1127342"/>
          <a:ext cx="10400220" cy="5536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1703677776"/>
                    </a:ext>
                  </a:extLst>
                </a:gridCol>
                <a:gridCol w="2590110">
                  <a:extLst>
                    <a:ext uri="{9D8B030D-6E8A-4147-A177-3AD203B41FA5}">
                      <a16:colId xmlns:a16="http://schemas.microsoft.com/office/drawing/2014/main" val="2232178695"/>
                    </a:ext>
                  </a:extLst>
                </a:gridCol>
                <a:gridCol w="2590110">
                  <a:extLst>
                    <a:ext uri="{9D8B030D-6E8A-4147-A177-3AD203B41FA5}">
                      <a16:colId xmlns:a16="http://schemas.microsoft.com/office/drawing/2014/main" val="2429648789"/>
                    </a:ext>
                  </a:extLst>
                </a:gridCol>
              </a:tblGrid>
              <a:tr h="121613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Требование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Двунаправленная репликация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Мультимастер </a:t>
                      </a:r>
                      <a:r>
                        <a:rPr lang="en-US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Postgres Pro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621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Возможность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записи на любой узел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18684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Защита от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повторного применения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 транзакций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7558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Сохранение порядка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транзакций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43387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Предотвращение распределенных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взаимных блокировок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388453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Исключение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split-brain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52127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Автоматическое восстановление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узлов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328352"/>
                  </a:ext>
                </a:extLst>
              </a:tr>
            </a:tbl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638F12-4F15-1CEB-841A-9EDB13CF0BE1}"/>
              </a:ext>
            </a:extLst>
          </p:cNvPr>
          <p:cNvGrpSpPr/>
          <p:nvPr/>
        </p:nvGrpSpPr>
        <p:grpSpPr>
          <a:xfrm>
            <a:off x="4508675" y="1346629"/>
            <a:ext cx="1842836" cy="5511371"/>
            <a:chOff x="2161812" y="1541063"/>
            <a:chExt cx="2045407" cy="4565506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8599311-B5E6-0491-F5A9-EF731BCD00AC}"/>
                </a:ext>
              </a:extLst>
            </p:cNvPr>
            <p:cNvSpPr/>
            <p:nvPr/>
          </p:nvSpPr>
          <p:spPr>
            <a:xfrm>
              <a:off x="2944514" y="1574975"/>
              <a:ext cx="1262705" cy="439951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47A10"/>
                </a:gs>
              </a:gsLst>
              <a:lin ang="10800000" scaled="1"/>
              <a:tileRect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FC91E1F-C67E-EE9F-5B8F-0322EBFBF011}"/>
                </a:ext>
              </a:extLst>
            </p:cNvPr>
            <p:cNvSpPr/>
            <p:nvPr/>
          </p:nvSpPr>
          <p:spPr>
            <a:xfrm>
              <a:off x="2161812" y="1541063"/>
              <a:ext cx="1262706" cy="4565506"/>
            </a:xfrm>
            <a:prstGeom prst="rect">
              <a:avLst/>
            </a:prstGeom>
            <a:gradFill>
              <a:gsLst>
                <a:gs pos="3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49724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0"/>
              </a:spcBef>
              <a:buClr>
                <a:srgbClr val="1190D0"/>
              </a:buClr>
              <a:buSzPts val="2800"/>
            </a:pPr>
            <a:r>
              <a:rPr lang="ru-RU" b="0" dirty="0"/>
              <a:t>Автоматическое восстановление</a:t>
            </a:r>
            <a:br>
              <a:rPr lang="ru-RU" b="0" dirty="0"/>
            </a:br>
            <a:r>
              <a:rPr lang="ru-RU" dirty="0"/>
              <a:t>в мультимастере Postgres </a:t>
            </a:r>
            <a:r>
              <a:rPr lang="ru-RU" dirty="0" err="1"/>
              <a:t>Pro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5" name="Google Shape;948;p87"/>
          <p:cNvPicPr preferRelativeResize="0"/>
          <p:nvPr/>
        </p:nvPicPr>
        <p:blipFill rotWithShape="1">
          <a:blip r:embed="rId2">
            <a:alphaModFix/>
          </a:blip>
          <a:srcRect t="13674" b="18853"/>
          <a:stretch/>
        </p:blipFill>
        <p:spPr>
          <a:xfrm>
            <a:off x="410493" y="2259554"/>
            <a:ext cx="11491262" cy="3715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450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FF83085-B4FC-688E-27C4-E11D154E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39</a:t>
            </a:fld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E91ED90-1822-5E48-922A-043261DDA8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054761"/>
              </p:ext>
            </p:extLst>
          </p:nvPr>
        </p:nvGraphicFramePr>
        <p:xfrm>
          <a:off x="942786" y="1127342"/>
          <a:ext cx="10400220" cy="5536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1703677776"/>
                    </a:ext>
                  </a:extLst>
                </a:gridCol>
                <a:gridCol w="2590110">
                  <a:extLst>
                    <a:ext uri="{9D8B030D-6E8A-4147-A177-3AD203B41FA5}">
                      <a16:colId xmlns:a16="http://schemas.microsoft.com/office/drawing/2014/main" val="2232178695"/>
                    </a:ext>
                  </a:extLst>
                </a:gridCol>
                <a:gridCol w="2590110">
                  <a:extLst>
                    <a:ext uri="{9D8B030D-6E8A-4147-A177-3AD203B41FA5}">
                      <a16:colId xmlns:a16="http://schemas.microsoft.com/office/drawing/2014/main" val="2429648789"/>
                    </a:ext>
                  </a:extLst>
                </a:gridCol>
              </a:tblGrid>
              <a:tr h="121613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Требование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Двунаправленная репликация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Мультимастер </a:t>
                      </a:r>
                      <a:r>
                        <a:rPr lang="en-US" sz="2000" dirty="0" smtClean="0">
                          <a:solidFill>
                            <a:srgbClr val="F47A10"/>
                          </a:solidFill>
                          <a:latin typeface="Gilroy" pitchFamily="2" charset="0"/>
                        </a:rPr>
                        <a:t>Postgres Pro</a:t>
                      </a:r>
                      <a:endParaRPr lang="ru-RU" sz="2000" dirty="0">
                        <a:solidFill>
                          <a:srgbClr val="F47A10"/>
                        </a:solidFill>
                        <a:latin typeface="Gilroy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6217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Возможность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записи на любой узел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+</a:t>
                      </a:r>
                      <a:endParaRPr lang="ru-RU" sz="4000" dirty="0">
                        <a:solidFill>
                          <a:schemeClr val="tx1"/>
                        </a:solidFill>
                        <a:latin typeface="Gilroy" pitchFamily="2" charset="0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18684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Защита от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повторного применения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 транзакций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87558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Сохранение порядка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транзакций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43387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Предотвращение распределенных 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взаимных блокировок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8453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Исключение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split-brain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52127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Автоматическое восстановление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Gilroy" pitchFamily="2" charset="0"/>
                        </a:rPr>
                        <a:t>узлов</a:t>
                      </a: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Gilroy" pitchFamily="2" charset="0"/>
                          <a:ea typeface="+mn-ea"/>
                          <a:cs typeface="+mn-cs"/>
                        </a:rPr>
                        <a:t>+</a:t>
                      </a:r>
                      <a:endParaRPr kumimoji="0" lang="ru-RU" sz="4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Gilroy" pitchFamily="2" charset="0"/>
                        <a:ea typeface="+mn-ea"/>
                        <a:cs typeface="+mn-cs"/>
                      </a:endParaRPr>
                    </a:p>
                  </a:txBody>
                  <a:tcPr>
                    <a:lnT w="6350" cap="flat" cmpd="sng" algn="ctr">
                      <a:solidFill>
                        <a:srgbClr val="F47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rgbClr val="F8A61C">
                            <a:tint val="66000"/>
                            <a:satMod val="160000"/>
                          </a:srgbClr>
                        </a:gs>
                        <a:gs pos="50000">
                          <a:srgbClr val="F8A61C">
                            <a:tint val="44500"/>
                            <a:satMod val="160000"/>
                          </a:srgbClr>
                        </a:gs>
                        <a:gs pos="100000">
                          <a:srgbClr val="F8A61C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42328352"/>
                  </a:ext>
                </a:extLst>
              </a:tr>
            </a:tbl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638F12-4F15-1CEB-841A-9EDB13CF0BE1}"/>
              </a:ext>
            </a:extLst>
          </p:cNvPr>
          <p:cNvGrpSpPr/>
          <p:nvPr/>
        </p:nvGrpSpPr>
        <p:grpSpPr>
          <a:xfrm>
            <a:off x="4508675" y="1346629"/>
            <a:ext cx="1842836" cy="5511371"/>
            <a:chOff x="2161812" y="1541063"/>
            <a:chExt cx="2045407" cy="4565506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D8599311-B5E6-0491-F5A9-EF731BCD00AC}"/>
                </a:ext>
              </a:extLst>
            </p:cNvPr>
            <p:cNvSpPr/>
            <p:nvPr/>
          </p:nvSpPr>
          <p:spPr>
            <a:xfrm>
              <a:off x="2944514" y="1574975"/>
              <a:ext cx="1262705" cy="439951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47A10"/>
                </a:gs>
              </a:gsLst>
              <a:lin ang="10800000" scaled="1"/>
              <a:tileRect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FC91E1F-C67E-EE9F-5B8F-0322EBFBF011}"/>
                </a:ext>
              </a:extLst>
            </p:cNvPr>
            <p:cNvSpPr/>
            <p:nvPr/>
          </p:nvSpPr>
          <p:spPr>
            <a:xfrm>
              <a:off x="2161812" y="1541063"/>
              <a:ext cx="1262706" cy="4565506"/>
            </a:xfrm>
            <a:prstGeom prst="rect">
              <a:avLst/>
            </a:prstGeom>
            <a:gradFill>
              <a:gsLst>
                <a:gs pos="3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114211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Предыстория</a:t>
            </a:r>
            <a:r>
              <a:rPr lang="en-US" dirty="0" smtClean="0"/>
              <a:t>: </a:t>
            </a:r>
            <a:r>
              <a:rPr lang="ru-RU" dirty="0" smtClean="0"/>
              <a:t>не обязательно 2 узла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7526" y="1857691"/>
            <a:ext cx="5494967" cy="4519384"/>
          </a:xfrm>
        </p:spPr>
        <p:txBody>
          <a:bodyPr/>
          <a:lstStyle/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Узлы связаны каждый-с-каждым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Возможна запись на любой </a:t>
            </a:r>
            <a:r>
              <a:rPr lang="ru-RU" dirty="0" smtClean="0"/>
              <a:t>узел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endParaRPr lang="ru-RU" b="1" dirty="0"/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b="1" dirty="0" smtClean="0"/>
              <a:t>Привет</a:t>
            </a:r>
            <a:r>
              <a:rPr lang="ru-RU" b="1" dirty="0"/>
              <a:t>, встроенный </a:t>
            </a:r>
            <a:r>
              <a:rPr lang="ru-RU" b="1" dirty="0" smtClean="0"/>
              <a:t>мультимастер!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 err="1" smtClean="0"/>
              <a:t>Хабр</a:t>
            </a:r>
            <a:r>
              <a:rPr lang="ru-RU" dirty="0"/>
              <a:t>: </a:t>
            </a:r>
            <a:r>
              <a:rPr lang="ru-RU" dirty="0" err="1"/>
              <a:t>PostgreSQL</a:t>
            </a:r>
            <a:r>
              <a:rPr lang="ru-RU" dirty="0"/>
              <a:t> 16: Часть 2 или Коммитфест 2022-09</a:t>
            </a:r>
          </a:p>
          <a:p>
            <a:endParaRPr lang="ru-RU" dirty="0"/>
          </a:p>
        </p:txBody>
      </p:sp>
      <p:pic>
        <p:nvPicPr>
          <p:cNvPr id="7" name="Google Shape;680;p53"/>
          <p:cNvPicPr preferRelativeResize="0"/>
          <p:nvPr/>
        </p:nvPicPr>
        <p:blipFill rotWithShape="1">
          <a:blip r:embed="rId2">
            <a:alphaModFix/>
          </a:blip>
          <a:srcRect t="5436"/>
          <a:stretch/>
        </p:blipFill>
        <p:spPr>
          <a:xfrm>
            <a:off x="6593725" y="1427967"/>
            <a:ext cx="4916400" cy="4552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045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зачем это нужно?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40</a:t>
            </a:fld>
            <a:endParaRPr lang="ru-RU" dirty="0"/>
          </a:p>
        </p:txBody>
      </p:sp>
      <p:sp>
        <p:nvSpPr>
          <p:cNvPr id="5" name="Google Shape;962;p89"/>
          <p:cNvSpPr txBox="1">
            <a:spLocks noGrp="1"/>
          </p:cNvSpPr>
          <p:nvPr>
            <p:ph type="body" idx="4294967295"/>
          </p:nvPr>
        </p:nvSpPr>
        <p:spPr>
          <a:xfrm>
            <a:off x="651560" y="1445342"/>
            <a:ext cx="4916400" cy="4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15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ru-RU" dirty="0">
                <a:solidFill>
                  <a:srgbClr val="F47A10"/>
                </a:solidFill>
                <a:latin typeface="Gilroy" panose="020B0604020202020204" charset="0"/>
                <a:cs typeface="Gilroy" panose="020B0604020202020204" charset="0"/>
              </a:rPr>
              <a:t>Двунаправленная репликация</a:t>
            </a:r>
            <a:endParaRPr dirty="0">
              <a:solidFill>
                <a:srgbClr val="F47A10"/>
              </a:solidFill>
              <a:latin typeface="Gilroy" panose="020B0604020202020204" charset="0"/>
              <a:cs typeface="Gilroy" panose="020B0604020202020204" charset="0"/>
            </a:endParaRPr>
          </a:p>
          <a:p>
            <a:pPr marL="228600" lvl="0" indent="-15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1190D0"/>
              </a:solidFill>
              <a:latin typeface="Gilroy" panose="020B0604020202020204" charset="0"/>
              <a:cs typeface="Gilroy" panose="020B0604020202020204" charset="0"/>
            </a:endParaRPr>
          </a:p>
          <a:p>
            <a:pPr marL="228600" lvl="0" indent="-15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u="sng" dirty="0">
                <a:latin typeface="Gilroy" panose="020B0604020202020204" charset="0"/>
                <a:cs typeface="Gilroy" panose="020B0604020202020204" charset="0"/>
              </a:rPr>
              <a:t>Нет разрешения конфликтов!</a:t>
            </a:r>
            <a:br>
              <a:rPr lang="ru-RU" sz="2400" u="sng" dirty="0">
                <a:latin typeface="Gilroy" panose="020B0604020202020204" charset="0"/>
                <a:cs typeface="Gilroy" panose="020B0604020202020204" charset="0"/>
              </a:rPr>
            </a:br>
            <a:endParaRPr sz="2400" u="sng" dirty="0">
              <a:latin typeface="Gilroy" panose="020B0604020202020204" charset="0"/>
              <a:cs typeface="Gilroy" panose="020B0604020202020204" charset="0"/>
            </a:endParaRPr>
          </a:p>
          <a:p>
            <a:pPr marL="457200" lvl="0" indent="-4419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60"/>
              <a:buChar char="●"/>
            </a:pPr>
            <a:r>
              <a:rPr lang="ru-RU" sz="2400" b="0" dirty="0" err="1">
                <a:latin typeface="Gilroy" panose="020B0604020202020204" charset="0"/>
                <a:cs typeface="Gilroy" panose="020B0604020202020204" charset="0"/>
              </a:rPr>
              <a:t>Геораспределенная</a:t>
            </a:r>
            <a:r>
              <a:rPr lang="ru-RU" sz="2400" b="0" dirty="0">
                <a:latin typeface="Gilroy" panose="020B0604020202020204" charset="0"/>
                <a:cs typeface="Gilroy" panose="020B0604020202020204" charset="0"/>
              </a:rPr>
              <a:t> база с низкой </a:t>
            </a:r>
            <a:r>
              <a:rPr lang="ru-RU" sz="2400" b="0" dirty="0" err="1">
                <a:latin typeface="Gilroy" panose="020B0604020202020204" charset="0"/>
                <a:cs typeface="Gilroy" panose="020B0604020202020204" charset="0"/>
              </a:rPr>
              <a:t>latency</a:t>
            </a:r>
            <a:endParaRPr sz="2400" b="0" dirty="0">
              <a:latin typeface="Gilroy" panose="020B0604020202020204" charset="0"/>
              <a:cs typeface="Gilroy" panose="020B0604020202020204" charset="0"/>
            </a:endParaRPr>
          </a:p>
          <a:p>
            <a:pPr marL="457200" lvl="0" indent="-4419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60"/>
              <a:buChar char="●"/>
            </a:pPr>
            <a:r>
              <a:rPr lang="ru-RU" sz="2400" b="0" dirty="0">
                <a:latin typeface="Gilroy" panose="020B0604020202020204" charset="0"/>
                <a:cs typeface="Gilroy" panose="020B0604020202020204" charset="0"/>
              </a:rPr>
              <a:t>Без </a:t>
            </a:r>
            <a:r>
              <a:rPr lang="ru-RU" sz="2400" b="0" dirty="0" err="1">
                <a:latin typeface="Gilroy" panose="020B0604020202020204" charset="0"/>
                <a:cs typeface="Gilroy" panose="020B0604020202020204" charset="0"/>
              </a:rPr>
              <a:t>шардирования</a:t>
            </a:r>
            <a:endParaRPr sz="2400" b="0" dirty="0">
              <a:latin typeface="Gilroy" panose="020B0604020202020204" charset="0"/>
              <a:cs typeface="Gilroy" panose="020B0604020202020204" charset="0"/>
            </a:endParaRPr>
          </a:p>
          <a:p>
            <a:pPr marL="457200" lvl="0" indent="-4419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60"/>
              <a:buChar char="●"/>
            </a:pPr>
            <a:r>
              <a:rPr lang="ru-RU" sz="2400" b="0" dirty="0">
                <a:latin typeface="Gilroy" panose="020B0604020202020204" charset="0"/>
                <a:cs typeface="Gilroy" panose="020B0604020202020204" charset="0"/>
              </a:rPr>
              <a:t>Нелокализованные, редкие запись</a:t>
            </a:r>
            <a:endParaRPr sz="2400" b="0" dirty="0">
              <a:latin typeface="Gilroy" panose="020B0604020202020204" charset="0"/>
              <a:cs typeface="Gilroy" panose="020B0604020202020204" charset="0"/>
            </a:endParaRPr>
          </a:p>
          <a:p>
            <a:pPr marL="228600" lvl="0" indent="-15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Gilroy" panose="020B0604020202020204" charset="0"/>
              <a:cs typeface="Gilroy" panose="020B0604020202020204" charset="0"/>
            </a:endParaRPr>
          </a:p>
          <a:p>
            <a:pPr marL="228600" lvl="0" indent="-15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90D2"/>
              </a:buClr>
              <a:buSzPts val="3360"/>
              <a:buNone/>
            </a:pPr>
            <a:endParaRPr dirty="0">
              <a:latin typeface="Gilroy" panose="020B0604020202020204" charset="0"/>
              <a:cs typeface="Gilroy" panose="020B0604020202020204" charset="0"/>
            </a:endParaRPr>
          </a:p>
        </p:txBody>
      </p:sp>
      <p:sp>
        <p:nvSpPr>
          <p:cNvPr id="6" name="Google Shape;965;p89"/>
          <p:cNvSpPr txBox="1">
            <a:spLocks noGrp="1"/>
          </p:cNvSpPr>
          <p:nvPr>
            <p:ph type="body" idx="4294967295"/>
          </p:nvPr>
        </p:nvSpPr>
        <p:spPr>
          <a:xfrm>
            <a:off x="5831810" y="1459442"/>
            <a:ext cx="4916400" cy="4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15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ru-RU" dirty="0">
                <a:solidFill>
                  <a:srgbClr val="F47A10"/>
                </a:solidFill>
                <a:latin typeface="Gilroy" panose="020B0604020202020204" charset="0"/>
                <a:cs typeface="Gilroy" panose="020B0604020202020204" charset="0"/>
              </a:rPr>
              <a:t>Мультимастер </a:t>
            </a:r>
            <a:r>
              <a:rPr lang="ru-RU" dirty="0" smtClean="0">
                <a:solidFill>
                  <a:srgbClr val="F47A10"/>
                </a:solidFill>
                <a:latin typeface="Gilroy" panose="020B0604020202020204" charset="0"/>
                <a:cs typeface="Gilroy" panose="020B0604020202020204" charset="0"/>
              </a:rPr>
              <a:t/>
            </a:r>
            <a:br>
              <a:rPr lang="ru-RU" dirty="0" smtClean="0">
                <a:solidFill>
                  <a:srgbClr val="F47A10"/>
                </a:solidFill>
                <a:latin typeface="Gilroy" panose="020B0604020202020204" charset="0"/>
                <a:cs typeface="Gilroy" panose="020B0604020202020204" charset="0"/>
              </a:rPr>
            </a:br>
            <a:r>
              <a:rPr lang="ru-RU" dirty="0" smtClean="0">
                <a:solidFill>
                  <a:srgbClr val="F47A10"/>
                </a:solidFill>
                <a:latin typeface="Gilroy" panose="020B0604020202020204" charset="0"/>
                <a:cs typeface="Gilroy" panose="020B0604020202020204" charset="0"/>
              </a:rPr>
              <a:t>Postgres </a:t>
            </a:r>
            <a:r>
              <a:rPr lang="ru-RU" dirty="0" err="1">
                <a:solidFill>
                  <a:srgbClr val="F47A10"/>
                </a:solidFill>
                <a:latin typeface="Gilroy" panose="020B0604020202020204" charset="0"/>
                <a:cs typeface="Gilroy" panose="020B0604020202020204" charset="0"/>
              </a:rPr>
              <a:t>Pro</a:t>
            </a:r>
            <a:endParaRPr dirty="0">
              <a:solidFill>
                <a:srgbClr val="F47A10"/>
              </a:solidFill>
              <a:latin typeface="Gilroy" panose="020B0604020202020204" charset="0"/>
              <a:cs typeface="Gilroy" panose="020B0604020202020204" charset="0"/>
            </a:endParaRPr>
          </a:p>
          <a:p>
            <a:pPr marL="228600" lvl="0" indent="-15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dirty="0" smtClean="0">
              <a:solidFill>
                <a:srgbClr val="1190D0"/>
              </a:solidFill>
              <a:latin typeface="Gilroy" panose="020B0604020202020204" charset="0"/>
              <a:cs typeface="Gilroy" panose="020B0604020202020204" charset="0"/>
            </a:endParaRPr>
          </a:p>
          <a:p>
            <a:pPr marL="228600" lvl="0" indent="-15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2400" dirty="0" smtClean="0">
              <a:solidFill>
                <a:srgbClr val="1190D0"/>
              </a:solidFill>
              <a:latin typeface="Gilroy" panose="020B0604020202020204" charset="0"/>
              <a:cs typeface="Gilroy" panose="020B0604020202020204" charset="0"/>
            </a:endParaRPr>
          </a:p>
          <a:p>
            <a:pPr marL="228600" lvl="0" indent="-15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1190D0"/>
              </a:solidFill>
              <a:latin typeface="Gilroy" panose="020B0604020202020204" charset="0"/>
              <a:cs typeface="Gilroy" panose="020B0604020202020204" charset="0"/>
            </a:endParaRPr>
          </a:p>
          <a:p>
            <a:pPr marL="457200" lvl="0" indent="-4419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60"/>
              <a:buChar char="●"/>
            </a:pPr>
            <a:r>
              <a:rPr lang="ru-RU" sz="2400" b="0" dirty="0">
                <a:latin typeface="Gilroy" panose="020B0604020202020204" charset="0"/>
                <a:cs typeface="Gilroy" panose="020B0604020202020204" charset="0"/>
              </a:rPr>
              <a:t>Высокая доступность</a:t>
            </a:r>
            <a:endParaRPr sz="2400" b="0" dirty="0">
              <a:latin typeface="Gilroy" panose="020B0604020202020204" charset="0"/>
              <a:cs typeface="Gilroy" panose="020B0604020202020204" charset="0"/>
            </a:endParaRPr>
          </a:p>
          <a:p>
            <a:pPr marL="457200" lvl="0" indent="-4419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60"/>
              <a:buChar char="●"/>
            </a:pPr>
            <a:r>
              <a:rPr lang="ru-RU" sz="2400" b="0" dirty="0">
                <a:latin typeface="Gilroy" panose="020B0604020202020204" charset="0"/>
                <a:cs typeface="Gilroy" panose="020B0604020202020204" charset="0"/>
              </a:rPr>
              <a:t>Автоматическое восстановление</a:t>
            </a:r>
            <a:endParaRPr sz="2400" b="0" dirty="0">
              <a:latin typeface="Gilroy" panose="020B0604020202020204" charset="0"/>
              <a:cs typeface="Gilroy" panose="020B0604020202020204" charset="0"/>
            </a:endParaRPr>
          </a:p>
          <a:p>
            <a:pPr marL="457200" lvl="0" indent="-4419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60"/>
              <a:buChar char="●"/>
            </a:pPr>
            <a:r>
              <a:rPr lang="ru-RU" sz="2400" b="0" dirty="0">
                <a:latin typeface="Gilroy" panose="020B0604020202020204" charset="0"/>
                <a:cs typeface="Gilroy" panose="020B0604020202020204" charset="0"/>
              </a:rPr>
              <a:t>Не используется </a:t>
            </a:r>
            <a:br>
              <a:rPr lang="ru-RU" sz="2400" b="0" dirty="0">
                <a:latin typeface="Gilroy" panose="020B0604020202020204" charset="0"/>
                <a:cs typeface="Gilroy" panose="020B0604020202020204" charset="0"/>
              </a:rPr>
            </a:br>
            <a:r>
              <a:rPr lang="ru-RU" sz="2400" b="0" dirty="0">
                <a:latin typeface="Gilroy" panose="020B0604020202020204" charset="0"/>
                <a:cs typeface="Gilroy" panose="020B0604020202020204" charset="0"/>
              </a:rPr>
              <a:t>стороннее ПО</a:t>
            </a:r>
            <a:endParaRPr sz="2400" b="0" dirty="0">
              <a:latin typeface="Gilroy" panose="020B0604020202020204" charset="0"/>
              <a:cs typeface="Gilroy" panose="020B0604020202020204" charset="0"/>
            </a:endParaRPr>
          </a:p>
          <a:p>
            <a:pPr marL="228600" lvl="0" indent="-15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Gilroy" panose="020B0604020202020204" charset="0"/>
              <a:cs typeface="Gilroy" panose="020B0604020202020204" charset="0"/>
            </a:endParaRPr>
          </a:p>
          <a:p>
            <a:pPr marL="228600" lvl="0" indent="-152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90D2"/>
              </a:buClr>
              <a:buSzPts val="336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7933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181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900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Одинаковая схема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Google Shape;687;p54"/>
          <p:cNvPicPr preferRelativeResize="0"/>
          <p:nvPr/>
        </p:nvPicPr>
        <p:blipFill rotWithShape="1">
          <a:blip r:embed="rId2">
            <a:alphaModFix/>
          </a:blip>
          <a:srcRect t="4016"/>
          <a:stretch/>
        </p:blipFill>
        <p:spPr>
          <a:xfrm>
            <a:off x="993125" y="1415440"/>
            <a:ext cx="4707549" cy="4424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8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0475" y="1230304"/>
            <a:ext cx="4707549" cy="4609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512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мультимастере Postgres </a:t>
            </a:r>
            <a:r>
              <a:rPr lang="ru-RU" dirty="0" err="1"/>
              <a:t>Pro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7526" y="1857691"/>
            <a:ext cx="5732962" cy="4519384"/>
          </a:xfrm>
        </p:spPr>
        <p:txBody>
          <a:bodyPr/>
          <a:lstStyle/>
          <a:p>
            <a:pPr marL="457200" lvl="0">
              <a:spcBef>
                <a:spcPts val="0"/>
              </a:spcBef>
            </a:pPr>
            <a:endParaRPr lang="ru-RU" dirty="0" smtClean="0"/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Запись на любой узел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Простой </a:t>
            </a:r>
            <a:r>
              <a:rPr lang="ru-RU" dirty="0" err="1"/>
              <a:t>failover</a:t>
            </a:r>
            <a:endParaRPr lang="ru-RU" dirty="0"/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Доступен, пока работает большинство узлов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Автоматическое восстановление узлов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Можно добавить узел “на лету”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Масштабирование по чтению</a:t>
            </a:r>
          </a:p>
          <a:p>
            <a:endParaRPr lang="ru-RU" dirty="0"/>
          </a:p>
        </p:txBody>
      </p:sp>
      <p:pic>
        <p:nvPicPr>
          <p:cNvPr id="6" name="Google Shape;697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30475" y="1230304"/>
            <a:ext cx="4707549" cy="4609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0037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мультимастере Postgres </a:t>
            </a:r>
            <a:r>
              <a:rPr lang="ru-RU" dirty="0" err="1"/>
              <a:t>Pro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7526" y="1857691"/>
            <a:ext cx="5720436" cy="4519384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rgbClr val="1190D2"/>
              </a:buClr>
              <a:buSzPts val="2800"/>
            </a:pPr>
            <a:r>
              <a:rPr lang="ru-RU" dirty="0"/>
              <a:t>Внутри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Синхронная логическая репликация</a:t>
            </a:r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Параллельный </a:t>
            </a:r>
            <a:r>
              <a:rPr lang="ru-RU" dirty="0" err="1"/>
              <a:t>Executor</a:t>
            </a:r>
            <a:endParaRPr lang="ru-RU" dirty="0"/>
          </a:p>
          <a:p>
            <a:pPr marL="457200" lvl="0" indent="-406400">
              <a:spcBef>
                <a:spcPts val="0"/>
              </a:spcBef>
              <a:buSzPts val="2800"/>
              <a:buChar char="●"/>
            </a:pPr>
            <a:r>
              <a:rPr lang="ru-RU" dirty="0"/>
              <a:t>Обновление версии Postgres без остановки кластера</a:t>
            </a:r>
          </a:p>
          <a:p>
            <a:endParaRPr lang="ru-RU" dirty="0"/>
          </a:p>
        </p:txBody>
      </p:sp>
      <p:pic>
        <p:nvPicPr>
          <p:cNvPr id="5" name="Google Shape;705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30475" y="1230304"/>
            <a:ext cx="4707549" cy="4609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537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 насколько они похожи?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Google Shape;687;p54"/>
          <p:cNvPicPr preferRelativeResize="0"/>
          <p:nvPr/>
        </p:nvPicPr>
        <p:blipFill rotWithShape="1">
          <a:blip r:embed="rId2">
            <a:alphaModFix/>
          </a:blip>
          <a:srcRect t="4016"/>
          <a:stretch/>
        </p:blipFill>
        <p:spPr>
          <a:xfrm>
            <a:off x="993125" y="1415440"/>
            <a:ext cx="4707549" cy="4424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8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0475" y="1230304"/>
            <a:ext cx="4707549" cy="4609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285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нужно, чтобы считаться мультимастером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B99201-719D-D011-5A2B-CE7E430CD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 smtClean="0"/>
              <a:t>Возможность </a:t>
            </a:r>
            <a:r>
              <a:rPr lang="ru-RU" b="1" dirty="0"/>
              <a:t>записи на любой узел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/>
              <a:t>Защита от </a:t>
            </a:r>
            <a:r>
              <a:rPr lang="ru-RU" b="1" dirty="0"/>
              <a:t>повторного применения </a:t>
            </a:r>
            <a:r>
              <a:rPr lang="ru-RU" dirty="0"/>
              <a:t>транзакций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/>
              <a:t>Сохранение порядка </a:t>
            </a:r>
            <a:r>
              <a:rPr lang="ru-RU" dirty="0"/>
              <a:t>транзакций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/>
              <a:t>Предотвращение </a:t>
            </a:r>
            <a:r>
              <a:rPr lang="ru-RU" b="1" dirty="0"/>
              <a:t>распределенных взаимных блокировок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dirty="0"/>
              <a:t>Исключение </a:t>
            </a:r>
            <a:r>
              <a:rPr lang="en-US" b="1" dirty="0"/>
              <a:t>split-brain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b="1" dirty="0"/>
              <a:t>Автоматическое восстановление </a:t>
            </a:r>
            <a:r>
              <a:rPr lang="ru-RU" dirty="0"/>
              <a:t>узлов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224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PostgresPro">
      <a:dk1>
        <a:srgbClr val="000000"/>
      </a:dk1>
      <a:lt1>
        <a:srgbClr val="FFFFFF"/>
      </a:lt1>
      <a:dk2>
        <a:srgbClr val="041840"/>
      </a:dk2>
      <a:lt2>
        <a:srgbClr val="FEFFFE"/>
      </a:lt2>
      <a:accent1>
        <a:srgbClr val="EA006A"/>
      </a:accent1>
      <a:accent2>
        <a:srgbClr val="108FD0"/>
      </a:accent2>
      <a:accent3>
        <a:srgbClr val="185FEB"/>
      </a:accent3>
      <a:accent4>
        <a:srgbClr val="6A57C2"/>
      </a:accent4>
      <a:accent5>
        <a:srgbClr val="003B50"/>
      </a:accent5>
      <a:accent6>
        <a:srgbClr val="E292B3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17338</TotalTime>
  <Words>629</Words>
  <Application>Microsoft Office PowerPoint</Application>
  <PresentationFormat>Widescreen</PresentationFormat>
  <Paragraphs>275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GILROY-MEDIUM</vt:lpstr>
      <vt:lpstr>Calibri</vt:lpstr>
      <vt:lpstr>Epilogue Bold</vt:lpstr>
      <vt:lpstr>Arial</vt:lpstr>
      <vt:lpstr>ROBOTO LIGHT2001047 LIGHT</vt:lpstr>
      <vt:lpstr>Montserrat</vt:lpstr>
      <vt:lpstr>Gilroy</vt:lpstr>
      <vt:lpstr>Calibri Light</vt:lpstr>
      <vt:lpstr>Тема Office</vt:lpstr>
      <vt:lpstr>PowerPoint Presentation</vt:lpstr>
      <vt:lpstr>PowerPoint Presentation</vt:lpstr>
      <vt:lpstr>Предыстория</vt:lpstr>
      <vt:lpstr>Предыстория: не обязательно 2 узла</vt:lpstr>
      <vt:lpstr>Одинаковая схема</vt:lpstr>
      <vt:lpstr>О мультимастере Postgres Pro</vt:lpstr>
      <vt:lpstr>О мультимастере Postgres Pro</vt:lpstr>
      <vt:lpstr>А насколько они похожи?</vt:lpstr>
      <vt:lpstr>Что нужно, чтобы считаться мультимастером</vt:lpstr>
      <vt:lpstr>PowerPoint Presentation</vt:lpstr>
      <vt:lpstr>Отступление: WAL</vt:lpstr>
      <vt:lpstr>Повторное применение: проблема</vt:lpstr>
      <vt:lpstr>Повторное применение:  двунаправленная репликация</vt:lpstr>
      <vt:lpstr>Повторное применение: Что внутри?</vt:lpstr>
      <vt:lpstr>Повторное применение: Что внутри?</vt:lpstr>
      <vt:lpstr>Источник репликации:  отслеживание процесса репликации</vt:lpstr>
      <vt:lpstr>Источник репликации:  отслеживание процесса репликации</vt:lpstr>
      <vt:lpstr>Источник репликации:  защита от повторного применения</vt:lpstr>
      <vt:lpstr>Источник репликации:  защита от повторного применения</vt:lpstr>
      <vt:lpstr>Источник репликации:  защита от повторного применения</vt:lpstr>
      <vt:lpstr>Повторное применение: в двунаправленной репликации</vt:lpstr>
      <vt:lpstr>PowerPoint Presentation</vt:lpstr>
      <vt:lpstr>Повторное применение: в мультимастере Postgres Pro</vt:lpstr>
      <vt:lpstr>Отступление: номера узлов в мультимастере</vt:lpstr>
      <vt:lpstr>Повторное применение: в мультимастере Postgres Pro</vt:lpstr>
      <vt:lpstr>Повторное применение: в мультимастере Postgres Pro</vt:lpstr>
      <vt:lpstr>Повторное применение: в мультимастере Postgres Pro</vt:lpstr>
      <vt:lpstr>PowerPoint Presentation</vt:lpstr>
      <vt:lpstr>Порядок транзакций и split-brain</vt:lpstr>
      <vt:lpstr>Порядок транзакций и split-brain</vt:lpstr>
      <vt:lpstr>Порядок транзакций и split-brain</vt:lpstr>
      <vt:lpstr>Порядок транзакций и split-brain</vt:lpstr>
      <vt:lpstr>Порядок транзакций и split-brain</vt:lpstr>
      <vt:lpstr>PowerPoint Presentation</vt:lpstr>
      <vt:lpstr>Распределенная взаимная блокировка</vt:lpstr>
      <vt:lpstr>Распределенная взаимная блокировка в мультимастере Postgres Pro</vt:lpstr>
      <vt:lpstr>PowerPoint Presentation</vt:lpstr>
      <vt:lpstr>Автоматическое восстановление в мультимастере Postgres Pro</vt:lpstr>
      <vt:lpstr>PowerPoint Presentation</vt:lpstr>
      <vt:lpstr>А зачем это нужно?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Лобанова</dc:creator>
  <cp:lastModifiedBy>UltimateHikari</cp:lastModifiedBy>
  <cp:revision>558</cp:revision>
  <cp:lastPrinted>2021-03-23T07:25:30Z</cp:lastPrinted>
  <dcterms:created xsi:type="dcterms:W3CDTF">2019-08-04T11:32:23Z</dcterms:created>
  <dcterms:modified xsi:type="dcterms:W3CDTF">2023-03-19T01:37:21Z</dcterms:modified>
</cp:coreProperties>
</file>